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1"/>
  </p:notesMasterIdLst>
  <p:sldIdLst>
    <p:sldId id="256" r:id="rId2"/>
    <p:sldId id="330" r:id="rId3"/>
    <p:sldId id="313" r:id="rId4"/>
    <p:sldId id="334" r:id="rId5"/>
    <p:sldId id="335" r:id="rId6"/>
    <p:sldId id="314" r:id="rId7"/>
    <p:sldId id="331" r:id="rId8"/>
    <p:sldId id="315" r:id="rId9"/>
    <p:sldId id="332" r:id="rId10"/>
    <p:sldId id="327" r:id="rId11"/>
    <p:sldId id="522" r:id="rId12"/>
    <p:sldId id="520" r:id="rId13"/>
    <p:sldId id="518" r:id="rId14"/>
    <p:sldId id="519" r:id="rId15"/>
    <p:sldId id="309" r:id="rId16"/>
    <p:sldId id="333" r:id="rId17"/>
    <p:sldId id="319" r:id="rId18"/>
    <p:sldId id="289" r:id="rId19"/>
    <p:sldId id="265" r:id="rId20"/>
  </p:sldIdLst>
  <p:sldSz cx="12192000" cy="6858000"/>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mn-ea"/>
        <a:cs typeface="+mn-cs"/>
      </a:defRPr>
    </a:lvl1pPr>
    <a:lvl2pPr marL="457200" algn="l" rtl="0" eaLnBrk="0" fontAlgn="base" hangingPunct="0">
      <a:spcBef>
        <a:spcPct val="0"/>
      </a:spcBef>
      <a:spcAft>
        <a:spcPct val="0"/>
      </a:spcAft>
      <a:defRPr sz="2400" kern="1200">
        <a:solidFill>
          <a:schemeClr val="tx1"/>
        </a:solidFill>
        <a:latin typeface="Times" charset="0"/>
        <a:ea typeface="+mn-ea"/>
        <a:cs typeface="+mn-cs"/>
      </a:defRPr>
    </a:lvl2pPr>
    <a:lvl3pPr marL="914400" algn="l" rtl="0" eaLnBrk="0" fontAlgn="base" hangingPunct="0">
      <a:spcBef>
        <a:spcPct val="0"/>
      </a:spcBef>
      <a:spcAft>
        <a:spcPct val="0"/>
      </a:spcAft>
      <a:defRPr sz="2400" kern="1200">
        <a:solidFill>
          <a:schemeClr val="tx1"/>
        </a:solidFill>
        <a:latin typeface="Times" charset="0"/>
        <a:ea typeface="+mn-ea"/>
        <a:cs typeface="+mn-cs"/>
      </a:defRPr>
    </a:lvl3pPr>
    <a:lvl4pPr marL="1371600" algn="l" rtl="0" eaLnBrk="0" fontAlgn="base" hangingPunct="0">
      <a:spcBef>
        <a:spcPct val="0"/>
      </a:spcBef>
      <a:spcAft>
        <a:spcPct val="0"/>
      </a:spcAft>
      <a:defRPr sz="2400" kern="1200">
        <a:solidFill>
          <a:schemeClr val="tx1"/>
        </a:solidFill>
        <a:latin typeface="Times" charset="0"/>
        <a:ea typeface="+mn-ea"/>
        <a:cs typeface="+mn-cs"/>
      </a:defRPr>
    </a:lvl4pPr>
    <a:lvl5pPr marL="1828800" algn="l" rtl="0" eaLnBrk="0" fontAlgn="base" hangingPunct="0">
      <a:spcBef>
        <a:spcPct val="0"/>
      </a:spcBef>
      <a:spcAft>
        <a:spcPct val="0"/>
      </a:spcAft>
      <a:defRPr sz="2400" kern="1200">
        <a:solidFill>
          <a:schemeClr val="tx1"/>
        </a:solidFill>
        <a:latin typeface="Times" charset="0"/>
        <a:ea typeface="+mn-ea"/>
        <a:cs typeface="+mn-cs"/>
      </a:defRPr>
    </a:lvl5pPr>
    <a:lvl6pPr marL="2286000" algn="l" defTabSz="914400" rtl="0" eaLnBrk="1" latinLnBrk="0" hangingPunct="1">
      <a:defRPr sz="2400" kern="1200">
        <a:solidFill>
          <a:schemeClr val="tx1"/>
        </a:solidFill>
        <a:latin typeface="Times" charset="0"/>
        <a:ea typeface="+mn-ea"/>
        <a:cs typeface="+mn-cs"/>
      </a:defRPr>
    </a:lvl6pPr>
    <a:lvl7pPr marL="2743200" algn="l" defTabSz="914400" rtl="0" eaLnBrk="1" latinLnBrk="0" hangingPunct="1">
      <a:defRPr sz="2400" kern="1200">
        <a:solidFill>
          <a:schemeClr val="tx1"/>
        </a:solidFill>
        <a:latin typeface="Times" charset="0"/>
        <a:ea typeface="+mn-ea"/>
        <a:cs typeface="+mn-cs"/>
      </a:defRPr>
    </a:lvl7pPr>
    <a:lvl8pPr marL="3200400" algn="l" defTabSz="914400" rtl="0" eaLnBrk="1" latinLnBrk="0" hangingPunct="1">
      <a:defRPr sz="2400" kern="1200">
        <a:solidFill>
          <a:schemeClr val="tx1"/>
        </a:solidFill>
        <a:latin typeface="Times" charset="0"/>
        <a:ea typeface="+mn-ea"/>
        <a:cs typeface="+mn-cs"/>
      </a:defRPr>
    </a:lvl8pPr>
    <a:lvl9pPr marL="3657600" algn="l" defTabSz="914400" rtl="0" eaLnBrk="1" latinLnBrk="0" hangingPunct="1">
      <a:defRPr sz="2400" kern="1200">
        <a:solidFill>
          <a:schemeClr val="tx1"/>
        </a:solidFill>
        <a:latin typeface="Times"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26F"/>
    <a:srgbClr val="993300"/>
    <a:srgbClr val="00FF00"/>
    <a:srgbClr val="C0C0C0"/>
    <a:srgbClr val="E3B5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31" autoAdjust="0"/>
    <p:restoredTop sz="88783" autoAdjust="0"/>
  </p:normalViewPr>
  <p:slideViewPr>
    <p:cSldViewPr>
      <p:cViewPr varScale="1">
        <p:scale>
          <a:sx n="73" d="100"/>
          <a:sy n="73" d="100"/>
        </p:scale>
        <p:origin x="828" y="66"/>
      </p:cViewPr>
      <p:guideLst>
        <p:guide orient="horz" pos="2160"/>
        <p:guide pos="576"/>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anose="020B0604020202020204" pitchFamily="34" charset="0"/>
              </a:defRPr>
            </a:lvl1pPr>
          </a:lstStyle>
          <a:p>
            <a:pPr>
              <a:defRPr/>
            </a:pPr>
            <a:endParaRPr lang="en-US" dirty="0"/>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anose="020B0604020202020204" pitchFamily="34" charset="0"/>
              </a:defRPr>
            </a:lvl1pPr>
          </a:lstStyle>
          <a:p>
            <a:pPr>
              <a:defRPr/>
            </a:pPr>
            <a:endParaRPr lang="en-US" dirty="0"/>
          </a:p>
        </p:txBody>
      </p:sp>
      <p:sp>
        <p:nvSpPr>
          <p:cNvPr id="21508"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anose="020B0604020202020204" pitchFamily="34" charset="0"/>
              </a:defRPr>
            </a:lvl1pPr>
          </a:lstStyle>
          <a:p>
            <a:pPr>
              <a:defRPr/>
            </a:pPr>
            <a:endParaRPr lang="en-US" dirty="0"/>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pPr>
              <a:defRPr/>
            </a:pPr>
            <a:fld id="{F2D72F57-F6CA-4922-93C1-E3B42F814FB5}" type="slidenum">
              <a:rPr lang="en-US" smtClean="0"/>
              <a:pPr>
                <a:defRPr/>
              </a:pPr>
              <a:t>‹#›</a:t>
            </a:fld>
            <a:endParaRPr lang="en-US" dirty="0"/>
          </a:p>
        </p:txBody>
      </p:sp>
    </p:spTree>
    <p:extLst>
      <p:ext uri="{BB962C8B-B14F-4D97-AF65-F5344CB8AC3E}">
        <p14:creationId xmlns:p14="http://schemas.microsoft.com/office/powerpoint/2010/main" val="39170171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2D72F57-F6CA-4922-93C1-E3B42F814FB5}" type="slidenum">
              <a:rPr lang="en-US" smtClean="0"/>
              <a:pPr>
                <a:defRPr/>
              </a:pPr>
              <a:t>1</a:t>
            </a:fld>
            <a:endParaRPr lang="en-US" dirty="0"/>
          </a:p>
        </p:txBody>
      </p:sp>
    </p:spTree>
    <p:extLst>
      <p:ext uri="{BB962C8B-B14F-4D97-AF65-F5344CB8AC3E}">
        <p14:creationId xmlns:p14="http://schemas.microsoft.com/office/powerpoint/2010/main" val="2816787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(skip to 22)</a:t>
            </a:r>
          </a:p>
        </p:txBody>
      </p:sp>
      <p:sp>
        <p:nvSpPr>
          <p:cNvPr id="4" name="Slide Number Placeholder 3"/>
          <p:cNvSpPr>
            <a:spLocks noGrp="1"/>
          </p:cNvSpPr>
          <p:nvPr>
            <p:ph type="sldNum" sz="quarter" idx="5"/>
          </p:nvPr>
        </p:nvSpPr>
        <p:spPr/>
        <p:txBody>
          <a:bodyPr/>
          <a:lstStyle/>
          <a:p>
            <a:pPr>
              <a:defRPr/>
            </a:pPr>
            <a:fld id="{F2D72F57-F6CA-4922-93C1-E3B42F814FB5}" type="slidenum">
              <a:rPr lang="en-US" smtClean="0"/>
              <a:pPr>
                <a:defRPr/>
              </a:pPr>
              <a:t>10</a:t>
            </a:fld>
            <a:endParaRPr lang="en-US" dirty="0"/>
          </a:p>
        </p:txBody>
      </p:sp>
    </p:spTree>
    <p:extLst>
      <p:ext uri="{BB962C8B-B14F-4D97-AF65-F5344CB8AC3E}">
        <p14:creationId xmlns:p14="http://schemas.microsoft.com/office/powerpoint/2010/main" val="3976192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2D72F57-F6CA-4922-93C1-E3B42F814FB5}" type="slidenum">
              <a:rPr lang="en-US" smtClean="0"/>
              <a:pPr>
                <a:defRPr/>
              </a:pPr>
              <a:t>11</a:t>
            </a:fld>
            <a:endParaRPr lang="en-US" dirty="0"/>
          </a:p>
        </p:txBody>
      </p:sp>
    </p:spTree>
    <p:extLst>
      <p:ext uri="{BB962C8B-B14F-4D97-AF65-F5344CB8AC3E}">
        <p14:creationId xmlns:p14="http://schemas.microsoft.com/office/powerpoint/2010/main" val="3763702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2D72F57-F6CA-4922-93C1-E3B42F814FB5}" type="slidenum">
              <a:rPr lang="en-US" smtClean="0"/>
              <a:pPr>
                <a:defRPr/>
              </a:pPr>
              <a:t>12</a:t>
            </a:fld>
            <a:endParaRPr lang="en-US" dirty="0"/>
          </a:p>
        </p:txBody>
      </p:sp>
    </p:spTree>
    <p:extLst>
      <p:ext uri="{BB962C8B-B14F-4D97-AF65-F5344CB8AC3E}">
        <p14:creationId xmlns:p14="http://schemas.microsoft.com/office/powerpoint/2010/main" val="2829038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a:defRPr/>
            </a:pPr>
            <a:fld id="{F2D72F57-F6CA-4922-93C1-E3B42F814FB5}" type="slidenum">
              <a:rPr lang="en-US" smtClean="0"/>
              <a:pPr>
                <a:defRPr/>
              </a:pPr>
              <a:t>13</a:t>
            </a:fld>
            <a:endParaRPr lang="en-US" dirty="0"/>
          </a:p>
        </p:txBody>
      </p:sp>
    </p:spTree>
    <p:extLst>
      <p:ext uri="{BB962C8B-B14F-4D97-AF65-F5344CB8AC3E}">
        <p14:creationId xmlns:p14="http://schemas.microsoft.com/office/powerpoint/2010/main" val="3878941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2D72F57-F6CA-4922-93C1-E3B42F814FB5}" type="slidenum">
              <a:rPr lang="en-US" smtClean="0"/>
              <a:pPr>
                <a:defRPr/>
              </a:pPr>
              <a:t>14</a:t>
            </a:fld>
            <a:endParaRPr lang="en-US" dirty="0"/>
          </a:p>
        </p:txBody>
      </p:sp>
    </p:spTree>
    <p:extLst>
      <p:ext uri="{BB962C8B-B14F-4D97-AF65-F5344CB8AC3E}">
        <p14:creationId xmlns:p14="http://schemas.microsoft.com/office/powerpoint/2010/main" val="2106018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1"/>
          </p:nvPr>
        </p:nvSpPr>
        <p:spPr>
          <a:xfrm>
            <a:off x="11277601" y="5762625"/>
            <a:ext cx="650543" cy="457200"/>
          </a:xfrm>
          <a:prstGeom prst="rect">
            <a:avLst/>
          </a:prstGeom>
          <a:ln/>
        </p:spPr>
        <p:txBody>
          <a:bodyPr/>
          <a:lstStyle>
            <a:lvl1pPr>
              <a:defRPr>
                <a:latin typeface="Arial" panose="020B0604020202020204" pitchFamily="34" charset="0"/>
              </a:defRPr>
            </a:lvl1pPr>
          </a:lstStyle>
          <a:p>
            <a:pPr>
              <a:defRPr/>
            </a:pPr>
            <a:fld id="{BD3B31C7-1478-4531-8402-465226BF476F}"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36000" y="76200"/>
            <a:ext cx="2641600" cy="6019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11200" y="76200"/>
            <a:ext cx="7721600" cy="6019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1"/>
          </p:nvPr>
        </p:nvSpPr>
        <p:spPr>
          <a:xfrm>
            <a:off x="11277601" y="5762625"/>
            <a:ext cx="650543" cy="457200"/>
          </a:xfrm>
          <a:prstGeom prst="rect">
            <a:avLst/>
          </a:prstGeom>
          <a:ln/>
        </p:spPr>
        <p:txBody>
          <a:bodyPr/>
          <a:lstStyle>
            <a:lvl1pPr>
              <a:defRPr>
                <a:latin typeface="Arial" panose="020B0604020202020204" pitchFamily="34" charset="0"/>
              </a:defRPr>
            </a:lvl1pPr>
          </a:lstStyle>
          <a:p>
            <a:pPr>
              <a:defRPr/>
            </a:pPr>
            <a:fld id="{566BC974-2EDA-4275-B8CC-6E7FFB20DFFB}" type="slidenum">
              <a:rPr lang="en-US" smtClean="0"/>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1200" y="76200"/>
            <a:ext cx="10566400" cy="1143000"/>
          </a:xfrm>
        </p:spPr>
        <p:txBody>
          <a:bodyPr/>
          <a:lstStyle/>
          <a:p>
            <a:r>
              <a:rPr lang="en-US"/>
              <a:t>Click to edit Master title style</a:t>
            </a:r>
          </a:p>
        </p:txBody>
      </p:sp>
      <p:sp>
        <p:nvSpPr>
          <p:cNvPr id="3" name="ClipArt Placeholder 2"/>
          <p:cNvSpPr>
            <a:spLocks noGrp="1"/>
          </p:cNvSpPr>
          <p:nvPr>
            <p:ph type="clipArt" sz="half" idx="1"/>
          </p:nvPr>
        </p:nvSpPr>
        <p:spPr>
          <a:xfrm>
            <a:off x="711200" y="1981200"/>
            <a:ext cx="5181600" cy="4114800"/>
          </a:xfrm>
        </p:spPr>
        <p:txBody>
          <a:bodyPr/>
          <a:lstStyle/>
          <a:p>
            <a:pPr lvl="0"/>
            <a:endParaRPr lang="en-US" noProof="0"/>
          </a:p>
        </p:txBody>
      </p:sp>
      <p:sp>
        <p:nvSpPr>
          <p:cNvPr id="4" name="Text Placeholder 3"/>
          <p:cNvSpPr>
            <a:spLocks noGrp="1"/>
          </p:cNvSpPr>
          <p:nvPr>
            <p:ph type="body" sz="half" idx="2"/>
          </p:nvPr>
        </p:nvSpPr>
        <p:spPr>
          <a:xfrm>
            <a:off x="6096000" y="1981200"/>
            <a:ext cx="5181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p:cNvSpPr>
            <a:spLocks noGrp="1" noChangeArrowheads="1"/>
          </p:cNvSpPr>
          <p:nvPr>
            <p:ph type="sldNum" sz="quarter" idx="11"/>
          </p:nvPr>
        </p:nvSpPr>
        <p:spPr>
          <a:xfrm>
            <a:off x="11277601" y="5762625"/>
            <a:ext cx="650543" cy="457200"/>
          </a:xfrm>
          <a:prstGeom prst="rect">
            <a:avLst/>
          </a:prstGeom>
          <a:ln/>
        </p:spPr>
        <p:txBody>
          <a:bodyPr/>
          <a:lstStyle>
            <a:lvl1pPr>
              <a:defRPr>
                <a:latin typeface="Arial" panose="020B0604020202020204" pitchFamily="34" charset="0"/>
              </a:defRPr>
            </a:lvl1pPr>
          </a:lstStyle>
          <a:p>
            <a:pPr>
              <a:defRPr/>
            </a:pPr>
            <a:fld id="{E2A67203-6B75-4F60-8B6E-0E980CB51D17}"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11200" y="1524000"/>
            <a:ext cx="10566400" cy="4572000"/>
          </a:xfrm>
        </p:spPr>
        <p:txBody>
          <a:bodyPr/>
          <a:lstStyle>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1200" y="1981200"/>
            <a:ext cx="5181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96000" y="1981200"/>
            <a:ext cx="5181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p:cNvSpPr>
            <a:spLocks noGrp="1" noChangeArrowheads="1"/>
          </p:cNvSpPr>
          <p:nvPr>
            <p:ph type="sldNum" sz="quarter" idx="11"/>
          </p:nvPr>
        </p:nvSpPr>
        <p:spPr>
          <a:xfrm>
            <a:off x="11277601" y="5762625"/>
            <a:ext cx="650543" cy="457200"/>
          </a:xfrm>
          <a:prstGeom prst="rect">
            <a:avLst/>
          </a:prstGeom>
          <a:ln/>
        </p:spPr>
        <p:txBody>
          <a:bodyPr/>
          <a:lstStyle>
            <a:lvl1pPr>
              <a:defRPr>
                <a:latin typeface="Arial" panose="020B0604020202020204" pitchFamily="34" charset="0"/>
              </a:defRPr>
            </a:lvl1pPr>
          </a:lstStyle>
          <a:p>
            <a:pPr>
              <a:defRPr/>
            </a:pPr>
            <a:fld id="{68558F37-7171-40E8-AC37-B374DF82A1BE}"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6"/>
          <p:cNvSpPr>
            <a:spLocks noGrp="1" noChangeArrowheads="1"/>
          </p:cNvSpPr>
          <p:nvPr>
            <p:ph type="sldNum" sz="quarter" idx="11"/>
          </p:nvPr>
        </p:nvSpPr>
        <p:spPr>
          <a:xfrm>
            <a:off x="11277601" y="5762625"/>
            <a:ext cx="650543" cy="457200"/>
          </a:xfrm>
          <a:prstGeom prst="rect">
            <a:avLst/>
          </a:prstGeom>
          <a:ln/>
        </p:spPr>
        <p:txBody>
          <a:bodyPr/>
          <a:lstStyle>
            <a:lvl1pPr>
              <a:defRPr>
                <a:latin typeface="Arial" panose="020B0604020202020204" pitchFamily="34" charset="0"/>
              </a:defRPr>
            </a:lvl1pPr>
          </a:lstStyle>
          <a:p>
            <a:pPr>
              <a:defRPr/>
            </a:pPr>
            <a:fld id="{B69B83B7-BCAD-41C8-89CE-EF4F99082371}"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6"/>
          <p:cNvSpPr>
            <a:spLocks noGrp="1" noChangeArrowheads="1"/>
          </p:cNvSpPr>
          <p:nvPr>
            <p:ph type="sldNum" sz="quarter" idx="11"/>
          </p:nvPr>
        </p:nvSpPr>
        <p:spPr>
          <a:xfrm>
            <a:off x="11277601" y="5762625"/>
            <a:ext cx="650543" cy="457200"/>
          </a:xfrm>
          <a:prstGeom prst="rect">
            <a:avLst/>
          </a:prstGeom>
          <a:ln/>
        </p:spPr>
        <p:txBody>
          <a:bodyPr/>
          <a:lstStyle>
            <a:lvl1pPr>
              <a:defRPr>
                <a:latin typeface="Arial" panose="020B0604020202020204" pitchFamily="34" charset="0"/>
              </a:defRPr>
            </a:lvl1pPr>
          </a:lstStyle>
          <a:p>
            <a:pPr>
              <a:defRPr/>
            </a:pPr>
            <a:fld id="{7366A32C-A3FE-43A8-B6F7-F3EC9D0FBFF3}"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6"/>
          <p:cNvSpPr>
            <a:spLocks noGrp="1" noChangeArrowheads="1"/>
          </p:cNvSpPr>
          <p:nvPr>
            <p:ph type="sldNum" sz="quarter" idx="11"/>
          </p:nvPr>
        </p:nvSpPr>
        <p:spPr>
          <a:xfrm>
            <a:off x="11277601" y="5762625"/>
            <a:ext cx="650543" cy="457200"/>
          </a:xfrm>
          <a:prstGeom prst="rect">
            <a:avLst/>
          </a:prstGeom>
          <a:ln/>
        </p:spPr>
        <p:txBody>
          <a:bodyPr/>
          <a:lstStyle>
            <a:lvl1pPr>
              <a:defRPr>
                <a:latin typeface="Arial" panose="020B0604020202020204" pitchFamily="34" charset="0"/>
              </a:defRPr>
            </a:lvl1pPr>
          </a:lstStyle>
          <a:p>
            <a:pPr>
              <a:defRPr/>
            </a:pPr>
            <a:fld id="{A5C14000-6A39-4FA3-A452-C47558319804}"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6"/>
          <p:cNvSpPr>
            <a:spLocks noGrp="1" noChangeArrowheads="1"/>
          </p:cNvSpPr>
          <p:nvPr>
            <p:ph type="sldNum" sz="quarter" idx="11"/>
          </p:nvPr>
        </p:nvSpPr>
        <p:spPr>
          <a:xfrm>
            <a:off x="11277601" y="5762625"/>
            <a:ext cx="650543" cy="457200"/>
          </a:xfrm>
          <a:prstGeom prst="rect">
            <a:avLst/>
          </a:prstGeom>
          <a:ln/>
        </p:spPr>
        <p:txBody>
          <a:bodyPr/>
          <a:lstStyle>
            <a:lvl1pPr>
              <a:defRPr>
                <a:latin typeface="Arial" panose="020B0604020202020204" pitchFamily="34" charset="0"/>
              </a:defRPr>
            </a:lvl1pPr>
          </a:lstStyle>
          <a:p>
            <a:pPr>
              <a:defRPr/>
            </a:pPr>
            <a:fld id="{03D3521F-F8B6-489C-A308-55AF26FD7637}"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6"/>
          <p:cNvSpPr>
            <a:spLocks noGrp="1" noChangeArrowheads="1"/>
          </p:cNvSpPr>
          <p:nvPr>
            <p:ph type="sldNum" sz="quarter" idx="11"/>
          </p:nvPr>
        </p:nvSpPr>
        <p:spPr>
          <a:xfrm>
            <a:off x="11277601" y="5762625"/>
            <a:ext cx="650543" cy="457200"/>
          </a:xfrm>
          <a:prstGeom prst="rect">
            <a:avLst/>
          </a:prstGeom>
          <a:ln/>
        </p:spPr>
        <p:txBody>
          <a:bodyPr/>
          <a:lstStyle>
            <a:lvl1pPr>
              <a:defRPr>
                <a:latin typeface="Arial" panose="020B0604020202020204" pitchFamily="34" charset="0"/>
              </a:defRPr>
            </a:lvl1pPr>
          </a:lstStyle>
          <a:p>
            <a:pPr>
              <a:defRPr/>
            </a:pPr>
            <a:fld id="{5280B8C7-F7F1-4DC8-B68D-11F513F246EA}"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VS_PPT_2009_Template2_top.jpg                                  00555041Macintosh HD                   C1018297:"/>
          <p:cNvPicPr>
            <a:picLocks noChangeAspect="1" noChangeArrowheads="1"/>
          </p:cNvPicPr>
          <p:nvPr/>
        </p:nvPicPr>
        <p:blipFill>
          <a:blip r:embed="rId14" cstate="print">
            <a:duotone>
              <a:schemeClr val="accent2">
                <a:shade val="45000"/>
                <a:satMod val="135000"/>
              </a:schemeClr>
              <a:prstClr val="white"/>
            </a:duotone>
          </a:blip>
          <a:srcRect/>
          <a:stretch>
            <a:fillRect/>
          </a:stretch>
        </p:blipFill>
        <p:spPr bwMode="auto">
          <a:xfrm>
            <a:off x="0" y="0"/>
            <a:ext cx="12194117" cy="1308100"/>
          </a:xfrm>
          <a:prstGeom prst="rect">
            <a:avLst/>
          </a:prstGeom>
          <a:noFill/>
          <a:ln w="9525">
            <a:noFill/>
            <a:miter lim="800000"/>
            <a:headEnd/>
            <a:tailEnd/>
          </a:ln>
        </p:spPr>
      </p:pic>
      <p:sp>
        <p:nvSpPr>
          <p:cNvPr id="1027" name="Rectangle 2"/>
          <p:cNvSpPr>
            <a:spLocks noGrp="1" noChangeArrowheads="1"/>
          </p:cNvSpPr>
          <p:nvPr>
            <p:ph type="title"/>
          </p:nvPr>
        </p:nvSpPr>
        <p:spPr bwMode="auto">
          <a:xfrm>
            <a:off x="711200" y="76200"/>
            <a:ext cx="10566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711200" y="1981200"/>
            <a:ext cx="10566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Box 1">
            <a:extLst>
              <a:ext uri="{FF2B5EF4-FFF2-40B4-BE49-F238E27FC236}">
                <a16:creationId xmlns:a16="http://schemas.microsoft.com/office/drawing/2014/main" id="{48301F62-01EF-4349-B636-C1D7B4734C5E}"/>
              </a:ext>
            </a:extLst>
          </p:cNvPr>
          <p:cNvSpPr txBox="1"/>
          <p:nvPr userDrawn="1"/>
        </p:nvSpPr>
        <p:spPr>
          <a:xfrm>
            <a:off x="11517334" y="6477000"/>
            <a:ext cx="402674" cy="307777"/>
          </a:xfrm>
          <a:prstGeom prst="rect">
            <a:avLst/>
          </a:prstGeom>
          <a:noFill/>
        </p:spPr>
        <p:txBody>
          <a:bodyPr wrap="none" rtlCol="0">
            <a:spAutoFit/>
          </a:bodyPr>
          <a:lstStyle/>
          <a:p>
            <a:fld id="{5402F891-F53F-446E-963F-E1BC65EEDBE0}" type="slidenum">
              <a:rPr lang="en-US" sz="1400" smtClean="0">
                <a:latin typeface="Arial" panose="020B0604020202020204" pitchFamily="34" charset="0"/>
              </a:rPr>
              <a:t>‹#›</a:t>
            </a:fld>
            <a:endParaRPr lang="en-US" sz="1400" dirty="0">
              <a:latin typeface="Arial" panose="020B0604020202020204" pitchFamily="34" charset="0"/>
            </a:endParaRPr>
          </a:p>
        </p:txBody>
      </p:sp>
      <p:sp>
        <p:nvSpPr>
          <p:cNvPr id="3" name="TextBox 2">
            <a:extLst>
              <a:ext uri="{FF2B5EF4-FFF2-40B4-BE49-F238E27FC236}">
                <a16:creationId xmlns:a16="http://schemas.microsoft.com/office/drawing/2014/main" id="{2D15BEA0-46C3-4313-82D2-0A3D4E7A21F8}"/>
              </a:ext>
            </a:extLst>
          </p:cNvPr>
          <p:cNvSpPr txBox="1"/>
          <p:nvPr userDrawn="1"/>
        </p:nvSpPr>
        <p:spPr>
          <a:xfrm>
            <a:off x="7955071" y="6478044"/>
            <a:ext cx="3352800" cy="261610"/>
          </a:xfrm>
          <a:prstGeom prst="rect">
            <a:avLst/>
          </a:prstGeom>
          <a:noFill/>
        </p:spPr>
        <p:txBody>
          <a:bodyPr wrap="square" rtlCol="0">
            <a:spAutoFit/>
          </a:bodyPr>
          <a:lstStyle/>
          <a:p>
            <a:pPr algn="r"/>
            <a:r>
              <a:rPr lang="en-US" sz="1100" b="1" dirty="0">
                <a:solidFill>
                  <a:schemeClr val="accent6">
                    <a:lumMod val="75000"/>
                  </a:schemeClr>
                </a:solidFill>
                <a:latin typeface="Nirmala UI" panose="020B0502040204020203" pitchFamily="34" charset="0"/>
                <a:cs typeface="Nirmala UI" panose="020B0502040204020203" pitchFamily="34" charset="0"/>
              </a:rPr>
              <a:t>P  R  O  V  E  N     P  E  R  F  O  R  M  A  N  C  E</a:t>
            </a:r>
          </a:p>
        </p:txBody>
      </p:sp>
      <p:pic>
        <p:nvPicPr>
          <p:cNvPr id="10" name="Picture 9">
            <a:extLst>
              <a:ext uri="{FF2B5EF4-FFF2-40B4-BE49-F238E27FC236}">
                <a16:creationId xmlns:a16="http://schemas.microsoft.com/office/drawing/2014/main" id="{CB712DF4-FBA4-4FB7-924E-9390D52BDEE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11200" y="6154524"/>
            <a:ext cx="1524000" cy="64495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dt="0"/>
  <p:txStyles>
    <p:title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Arial" charset="0"/>
        </a:defRPr>
      </a:lvl2pPr>
      <a:lvl3pPr algn="l" rtl="0" eaLnBrk="0" fontAlgn="base" hangingPunct="0">
        <a:spcBef>
          <a:spcPct val="0"/>
        </a:spcBef>
        <a:spcAft>
          <a:spcPct val="0"/>
        </a:spcAft>
        <a:defRPr sz="3200" b="1">
          <a:solidFill>
            <a:schemeClr val="bg1"/>
          </a:solidFill>
          <a:latin typeface="Arial" charset="0"/>
        </a:defRPr>
      </a:lvl3pPr>
      <a:lvl4pPr algn="l" rtl="0" eaLnBrk="0" fontAlgn="base" hangingPunct="0">
        <a:spcBef>
          <a:spcPct val="0"/>
        </a:spcBef>
        <a:spcAft>
          <a:spcPct val="0"/>
        </a:spcAft>
        <a:defRPr sz="3200" b="1">
          <a:solidFill>
            <a:schemeClr val="bg1"/>
          </a:solidFill>
          <a:latin typeface="Arial" charset="0"/>
        </a:defRPr>
      </a:lvl4pPr>
      <a:lvl5pPr algn="l" rtl="0" eaLnBrk="0" fontAlgn="base" hangingPunct="0">
        <a:spcBef>
          <a:spcPct val="0"/>
        </a:spcBef>
        <a:spcAft>
          <a:spcPct val="0"/>
        </a:spcAft>
        <a:defRPr sz="3200" b="1">
          <a:solidFill>
            <a:schemeClr val="bg1"/>
          </a:solidFill>
          <a:latin typeface="Arial" charset="0"/>
        </a:defRPr>
      </a:lvl5pPr>
      <a:lvl6pPr marL="457200" algn="l" rtl="0" fontAlgn="base">
        <a:spcBef>
          <a:spcPct val="0"/>
        </a:spcBef>
        <a:spcAft>
          <a:spcPct val="0"/>
        </a:spcAft>
        <a:defRPr sz="3200" b="1">
          <a:solidFill>
            <a:schemeClr val="bg1"/>
          </a:solidFill>
          <a:latin typeface="Arial" charset="0"/>
        </a:defRPr>
      </a:lvl6pPr>
      <a:lvl7pPr marL="914400" algn="l" rtl="0" fontAlgn="base">
        <a:spcBef>
          <a:spcPct val="0"/>
        </a:spcBef>
        <a:spcAft>
          <a:spcPct val="0"/>
        </a:spcAft>
        <a:defRPr sz="3200" b="1">
          <a:solidFill>
            <a:schemeClr val="bg1"/>
          </a:solidFill>
          <a:latin typeface="Arial" charset="0"/>
        </a:defRPr>
      </a:lvl7pPr>
      <a:lvl8pPr marL="1371600" algn="l" rtl="0" fontAlgn="base">
        <a:spcBef>
          <a:spcPct val="0"/>
        </a:spcBef>
        <a:spcAft>
          <a:spcPct val="0"/>
        </a:spcAft>
        <a:defRPr sz="3200" b="1">
          <a:solidFill>
            <a:schemeClr val="bg1"/>
          </a:solidFill>
          <a:latin typeface="Arial" charset="0"/>
        </a:defRPr>
      </a:lvl8pPr>
      <a:lvl9pPr marL="1828800" algn="l" rtl="0" fontAlgn="base">
        <a:spcBef>
          <a:spcPct val="0"/>
        </a:spcBef>
        <a:spcAft>
          <a:spcPct val="0"/>
        </a:spcAft>
        <a:defRPr sz="3200" b="1">
          <a:solidFill>
            <a:schemeClr val="bg1"/>
          </a:solidFill>
          <a:latin typeface="Arial" charset="0"/>
        </a:defRPr>
      </a:lvl9pPr>
    </p:titleStyle>
    <p:bodyStyle>
      <a:lvl1pPr marL="342900" indent="-342900" algn="l" rtl="0" eaLnBrk="0" fontAlgn="base" hangingPunct="0">
        <a:spcBef>
          <a:spcPct val="20000"/>
        </a:spcBef>
        <a:spcAft>
          <a:spcPct val="0"/>
        </a:spcAft>
        <a:buClr>
          <a:schemeClr val="accent2"/>
        </a:buClr>
        <a:buChar char="•"/>
        <a:defRPr sz="2400" b="1">
          <a:solidFill>
            <a:schemeClr val="accent2"/>
          </a:solidFill>
          <a:latin typeface="+mn-lt"/>
          <a:ea typeface="+mn-ea"/>
          <a:cs typeface="+mn-cs"/>
        </a:defRPr>
      </a:lvl1pPr>
      <a:lvl2pPr marL="742950" indent="-285750" algn="l" rtl="0" eaLnBrk="0" fontAlgn="base" hangingPunct="0">
        <a:spcBef>
          <a:spcPct val="20000"/>
        </a:spcBef>
        <a:spcAft>
          <a:spcPct val="0"/>
        </a:spcAft>
        <a:buFont typeface="Times" charset="0"/>
        <a:buChar char="•"/>
        <a:defRPr>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Times" charset="0"/>
        </a:defRPr>
      </a:lvl6pPr>
      <a:lvl7pPr marL="2971800" indent="-228600" algn="l" rtl="0" fontAlgn="base">
        <a:spcBef>
          <a:spcPct val="20000"/>
        </a:spcBef>
        <a:spcAft>
          <a:spcPct val="0"/>
        </a:spcAft>
        <a:buChar char="»"/>
        <a:defRPr sz="2000">
          <a:solidFill>
            <a:schemeClr val="tx1"/>
          </a:solidFill>
          <a:latin typeface="Times" charset="0"/>
        </a:defRPr>
      </a:lvl7pPr>
      <a:lvl8pPr marL="3429000" indent="-228600" algn="l" rtl="0" fontAlgn="base">
        <a:spcBef>
          <a:spcPct val="20000"/>
        </a:spcBef>
        <a:spcAft>
          <a:spcPct val="0"/>
        </a:spcAft>
        <a:buChar char="»"/>
        <a:defRPr sz="2000">
          <a:solidFill>
            <a:schemeClr val="tx1"/>
          </a:solidFill>
          <a:latin typeface="Times" charset="0"/>
        </a:defRPr>
      </a:lvl8pPr>
      <a:lvl9pPr marL="3886200" indent="-228600" algn="l" rtl="0" fontAlgn="base">
        <a:spcBef>
          <a:spcPct val="20000"/>
        </a:spcBef>
        <a:spcAft>
          <a:spcPct val="0"/>
        </a:spcAft>
        <a:buChar char="»"/>
        <a:defRPr sz="2000">
          <a:solidFill>
            <a:schemeClr val="tx1"/>
          </a:solidFill>
          <a:latin typeface="Time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demo.velocitysoftware.com/zpro/"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demo.velocitysoftware.com/zpro/" TargetMode="Externa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hyperlink" Target="https://velocitysoftware.com/MetaltoCloud" TargetMode="External"/><Relationship Id="rId4" Type="http://schemas.openxmlformats.org/officeDocument/2006/relationships/hyperlink" Target="https://demo.velocitysoftware.com/zpr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1981200" y="6629400"/>
            <a:ext cx="8229600" cy="228600"/>
          </a:xfrm>
          <a:prstGeom prst="rect">
            <a:avLst/>
          </a:prstGeom>
        </p:spPr>
        <p:txBody>
          <a:bodyPr/>
          <a:lstStyle/>
          <a:p>
            <a:pPr algn="ctr">
              <a:defRPr/>
            </a:pPr>
            <a:r>
              <a:rPr lang="en-US" sz="800" dirty="0">
                <a:latin typeface="Arial" panose="020B0604020202020204" pitchFamily="34" charset="0"/>
                <a:cs typeface="Arial" panose="020B0604020202020204" pitchFamily="34" charset="0"/>
              </a:rPr>
              <a:t>Copyright 2023 Velocity Software, Inc.  All Rights Reserved. Other products and company names mentioned herein may be trademarks of their respective owners</a:t>
            </a:r>
          </a:p>
        </p:txBody>
      </p:sp>
      <p:sp>
        <p:nvSpPr>
          <p:cNvPr id="2051" name="Rectangle 4"/>
          <p:cNvSpPr>
            <a:spLocks noChangeArrowheads="1"/>
          </p:cNvSpPr>
          <p:nvPr/>
        </p:nvSpPr>
        <p:spPr bwMode="auto">
          <a:xfrm>
            <a:off x="1485900" y="1257300"/>
            <a:ext cx="9220200" cy="4343400"/>
          </a:xfrm>
          <a:prstGeom prst="rect">
            <a:avLst/>
          </a:prstGeom>
          <a:noFill/>
          <a:ln w="9525">
            <a:noFill/>
            <a:miter lim="800000"/>
            <a:headEnd/>
            <a:tailEnd/>
          </a:ln>
        </p:spPr>
        <p:txBody>
          <a:bodyPr anchor="ctr"/>
          <a:lstStyle/>
          <a:p>
            <a:pPr algn="ctr" eaLnBrk="1" hangingPunct="1"/>
            <a:r>
              <a:rPr lang="en-US" sz="3200" b="1" dirty="0"/>
              <a:t>Modernizing Your z/VM Platform</a:t>
            </a:r>
          </a:p>
          <a:p>
            <a:pPr algn="ctr" eaLnBrk="1" hangingPunct="1"/>
            <a:r>
              <a:rPr lang="en-US" sz="3200" b="1" dirty="0"/>
              <a:t>With zPRO From Velocity Software</a:t>
            </a:r>
          </a:p>
          <a:p>
            <a:pPr algn="ctr" eaLnBrk="1" hangingPunct="1"/>
            <a:br>
              <a:rPr lang="en-US" b="1" dirty="0">
                <a:solidFill>
                  <a:schemeClr val="accent2">
                    <a:lumMod val="75000"/>
                  </a:schemeClr>
                </a:solidFill>
                <a:latin typeface="Arial" charset="0"/>
              </a:rPr>
            </a:br>
            <a:r>
              <a:rPr lang="en-US" b="1" dirty="0">
                <a:solidFill>
                  <a:schemeClr val="accent2">
                    <a:lumMod val="75000"/>
                  </a:schemeClr>
                </a:solidFill>
                <a:latin typeface="Arial" charset="0"/>
              </a:rPr>
              <a:t>MVMUA January 2023</a:t>
            </a:r>
          </a:p>
          <a:p>
            <a:pPr algn="ctr" eaLnBrk="1" hangingPunct="1"/>
            <a:endParaRPr lang="en-US" b="1" dirty="0">
              <a:solidFill>
                <a:schemeClr val="accent2">
                  <a:lumMod val="75000"/>
                </a:schemeClr>
              </a:solidFill>
              <a:latin typeface="Arial" charset="0"/>
            </a:endParaRPr>
          </a:p>
          <a:p>
            <a:pPr algn="ctr" eaLnBrk="1" hangingPunct="1"/>
            <a:r>
              <a:rPr lang="en-US" b="1" dirty="0">
                <a:solidFill>
                  <a:schemeClr val="accent2">
                    <a:lumMod val="75000"/>
                  </a:schemeClr>
                </a:solidFill>
                <a:latin typeface="Arial" charset="0"/>
              </a:rPr>
              <a:t>Rich Smrcina and James Vincent</a:t>
            </a:r>
          </a:p>
          <a:p>
            <a:pPr algn="ctr" eaLnBrk="1" hangingPunct="1"/>
            <a:r>
              <a:rPr lang="en-US" b="1" dirty="0">
                <a:solidFill>
                  <a:schemeClr val="accent2">
                    <a:lumMod val="75000"/>
                  </a:schemeClr>
                </a:solidFill>
                <a:latin typeface="Arial" charset="0"/>
              </a:rPr>
              <a:t>Velocity Software, Inc</a:t>
            </a:r>
            <a:br>
              <a:rPr lang="en-US" sz="2800" b="1" dirty="0">
                <a:solidFill>
                  <a:schemeClr val="tx2"/>
                </a:solidFill>
                <a:latin typeface="Arial" charset="0"/>
              </a:rPr>
            </a:br>
            <a:r>
              <a:rPr lang="en-US" sz="1600" dirty="0">
                <a:latin typeface="Arial" charset="0"/>
              </a:rPr>
              <a:t>https://www.velocitysoftware.com</a:t>
            </a:r>
            <a:br>
              <a:rPr lang="en-US" b="1" dirty="0">
                <a:solidFill>
                  <a:srgbClr val="374F3C"/>
                </a:solidFill>
                <a:latin typeface="Arial" charset="0"/>
              </a:rPr>
            </a:br>
            <a:endParaRPr lang="en-US" b="1" dirty="0">
              <a:solidFill>
                <a:schemeClr val="accent2"/>
              </a:solidFill>
              <a:latin typeface="Arial" charset="0"/>
            </a:endParaRPr>
          </a:p>
        </p:txBody>
      </p:sp>
      <p:sp>
        <p:nvSpPr>
          <p:cNvPr id="2" name="TextBox 1">
            <a:extLst>
              <a:ext uri="{FF2B5EF4-FFF2-40B4-BE49-F238E27FC236}">
                <a16:creationId xmlns:a16="http://schemas.microsoft.com/office/drawing/2014/main" id="{83BDEC14-50AB-4FC8-AAC7-64C08B290729}"/>
              </a:ext>
            </a:extLst>
          </p:cNvPr>
          <p:cNvSpPr txBox="1"/>
          <p:nvPr/>
        </p:nvSpPr>
        <p:spPr>
          <a:xfrm>
            <a:off x="11582400" y="6358804"/>
            <a:ext cx="457200" cy="461665"/>
          </a:xfrm>
          <a:prstGeom prst="rect">
            <a:avLst/>
          </a:prstGeom>
          <a:solidFill>
            <a:schemeClr val="bg1"/>
          </a:solidFill>
        </p:spPr>
        <p:txBody>
          <a:bodyPr wrap="square" rtlCol="0">
            <a:spAutoFit/>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3D4E5-B202-4F93-AC7B-3A630128B783}"/>
              </a:ext>
            </a:extLst>
          </p:cNvPr>
          <p:cNvSpPr>
            <a:spLocks noGrp="1"/>
          </p:cNvSpPr>
          <p:nvPr>
            <p:ph type="title"/>
          </p:nvPr>
        </p:nvSpPr>
        <p:spPr/>
        <p:txBody>
          <a:bodyPr/>
          <a:lstStyle/>
          <a:p>
            <a:r>
              <a:rPr lang="en-US" dirty="0" err="1"/>
              <a:t>zPRO</a:t>
            </a:r>
            <a:r>
              <a:rPr lang="en-US" dirty="0"/>
              <a:t> Demo</a:t>
            </a:r>
          </a:p>
        </p:txBody>
      </p:sp>
      <p:sp>
        <p:nvSpPr>
          <p:cNvPr id="3" name="Content Placeholder 2">
            <a:extLst>
              <a:ext uri="{FF2B5EF4-FFF2-40B4-BE49-F238E27FC236}">
                <a16:creationId xmlns:a16="http://schemas.microsoft.com/office/drawing/2014/main" id="{24D3EEC8-48D4-4D90-BAE1-022AD0B9CEE8}"/>
              </a:ext>
            </a:extLst>
          </p:cNvPr>
          <p:cNvSpPr>
            <a:spLocks noGrp="1"/>
          </p:cNvSpPr>
          <p:nvPr>
            <p:ph idx="1"/>
          </p:nvPr>
        </p:nvSpPr>
        <p:spPr/>
        <p:txBody>
          <a:bodyPr/>
          <a:lstStyle/>
          <a:p>
            <a:pPr marL="0" indent="0">
              <a:buNone/>
            </a:pPr>
            <a:endParaRPr lang="en-US" dirty="0"/>
          </a:p>
          <a:p>
            <a:pPr marL="0" indent="0">
              <a:buNone/>
            </a:pPr>
            <a:endParaRPr lang="en-US" dirty="0"/>
          </a:p>
          <a:p>
            <a:pPr marL="0" indent="0">
              <a:buNone/>
            </a:pPr>
            <a:endParaRPr lang="en-US" dirty="0"/>
          </a:p>
          <a:p>
            <a:pPr marL="0" indent="0" algn="ctr">
              <a:buNone/>
            </a:pPr>
            <a:r>
              <a:rPr lang="en-US" sz="2800" dirty="0">
                <a:hlinkClick r:id="rId3"/>
              </a:rPr>
              <a:t>This would be a good place for a Live Demo!</a:t>
            </a:r>
            <a:endParaRPr lang="en-US" sz="2800" dirty="0"/>
          </a:p>
          <a:p>
            <a:pPr marL="0" indent="0" algn="ctr">
              <a:buNone/>
            </a:pPr>
            <a:r>
              <a:rPr lang="en-US" sz="2800" dirty="0"/>
              <a:t>(slides follow in case of no Demo)</a:t>
            </a:r>
          </a:p>
        </p:txBody>
      </p:sp>
    </p:spTree>
    <p:extLst>
      <p:ext uri="{BB962C8B-B14F-4D97-AF65-F5344CB8AC3E}">
        <p14:creationId xmlns:p14="http://schemas.microsoft.com/office/powerpoint/2010/main" val="3389895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46E63-645D-4B2C-A5BD-5C9833311438}"/>
              </a:ext>
            </a:extLst>
          </p:cNvPr>
          <p:cNvSpPr>
            <a:spLocks noGrp="1"/>
          </p:cNvSpPr>
          <p:nvPr>
            <p:ph type="title"/>
          </p:nvPr>
        </p:nvSpPr>
        <p:spPr/>
        <p:txBody>
          <a:bodyPr/>
          <a:lstStyle/>
          <a:p>
            <a:r>
              <a:rPr lang="en-US" dirty="0"/>
              <a:t>Modernizing z/VM – Full Cloud Management</a:t>
            </a:r>
          </a:p>
        </p:txBody>
      </p:sp>
      <p:sp>
        <p:nvSpPr>
          <p:cNvPr id="3" name="Content Placeholder 2">
            <a:extLst>
              <a:ext uri="{FF2B5EF4-FFF2-40B4-BE49-F238E27FC236}">
                <a16:creationId xmlns:a16="http://schemas.microsoft.com/office/drawing/2014/main" id="{9DDF0A5C-5F06-464F-BCEC-19509DD9546E}"/>
              </a:ext>
            </a:extLst>
          </p:cNvPr>
          <p:cNvSpPr>
            <a:spLocks noGrp="1"/>
          </p:cNvSpPr>
          <p:nvPr>
            <p:ph idx="1"/>
          </p:nvPr>
        </p:nvSpPr>
        <p:spPr>
          <a:xfrm>
            <a:off x="736600" y="1371600"/>
            <a:ext cx="10718800" cy="4572000"/>
          </a:xfrm>
        </p:spPr>
        <p:txBody>
          <a:bodyPr/>
          <a:lstStyle/>
          <a:p>
            <a:pPr marL="0" indent="0">
              <a:buNone/>
            </a:pPr>
            <a:r>
              <a:rPr lang="en-US" sz="2000" dirty="0"/>
              <a:t>Create any type of guest; fully customizable</a:t>
            </a:r>
          </a:p>
          <a:p>
            <a:pPr marL="0" indent="0">
              <a:buNone/>
            </a:pPr>
            <a:r>
              <a:rPr lang="en-US" sz="2000" dirty="0"/>
              <a:t>Full management, from System Admin through Operations with delegation</a:t>
            </a:r>
          </a:p>
          <a:p>
            <a:pPr marL="0" indent="0">
              <a:buNone/>
            </a:pPr>
            <a:endParaRPr lang="en-US" sz="2000" dirty="0"/>
          </a:p>
        </p:txBody>
      </p:sp>
      <p:pic>
        <p:nvPicPr>
          <p:cNvPr id="8" name="Picture 7">
            <a:extLst>
              <a:ext uri="{FF2B5EF4-FFF2-40B4-BE49-F238E27FC236}">
                <a16:creationId xmlns:a16="http://schemas.microsoft.com/office/drawing/2014/main" id="{A0FB51E9-3093-6255-8517-4036D358B43F}"/>
              </a:ext>
            </a:extLst>
          </p:cNvPr>
          <p:cNvPicPr>
            <a:picLocks noChangeAspect="1"/>
          </p:cNvPicPr>
          <p:nvPr/>
        </p:nvPicPr>
        <p:blipFill>
          <a:blip r:embed="rId3"/>
          <a:stretch>
            <a:fillRect/>
          </a:stretch>
        </p:blipFill>
        <p:spPr>
          <a:xfrm>
            <a:off x="433469" y="2209800"/>
            <a:ext cx="11325062" cy="3630733"/>
          </a:xfrm>
          <a:prstGeom prst="rect">
            <a:avLst/>
          </a:prstGeom>
        </p:spPr>
      </p:pic>
    </p:spTree>
    <p:extLst>
      <p:ext uri="{BB962C8B-B14F-4D97-AF65-F5344CB8AC3E}">
        <p14:creationId xmlns:p14="http://schemas.microsoft.com/office/powerpoint/2010/main" val="780458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46E63-645D-4B2C-A5BD-5C9833311438}"/>
              </a:ext>
            </a:extLst>
          </p:cNvPr>
          <p:cNvSpPr>
            <a:spLocks noGrp="1"/>
          </p:cNvSpPr>
          <p:nvPr>
            <p:ph type="title"/>
          </p:nvPr>
        </p:nvSpPr>
        <p:spPr/>
        <p:txBody>
          <a:bodyPr/>
          <a:lstStyle/>
          <a:p>
            <a:r>
              <a:rPr lang="en-US" dirty="0"/>
              <a:t>Modernizing z/VM – Storage Server Management</a:t>
            </a:r>
          </a:p>
        </p:txBody>
      </p:sp>
      <p:sp>
        <p:nvSpPr>
          <p:cNvPr id="3" name="Content Placeholder 2">
            <a:extLst>
              <a:ext uri="{FF2B5EF4-FFF2-40B4-BE49-F238E27FC236}">
                <a16:creationId xmlns:a16="http://schemas.microsoft.com/office/drawing/2014/main" id="{9DDF0A5C-5F06-464F-BCEC-19509DD9546E}"/>
              </a:ext>
            </a:extLst>
          </p:cNvPr>
          <p:cNvSpPr>
            <a:spLocks noGrp="1"/>
          </p:cNvSpPr>
          <p:nvPr>
            <p:ph idx="1"/>
          </p:nvPr>
        </p:nvSpPr>
        <p:spPr>
          <a:xfrm>
            <a:off x="711200" y="1143000"/>
            <a:ext cx="10718800" cy="4572000"/>
          </a:xfrm>
        </p:spPr>
        <p:txBody>
          <a:bodyPr/>
          <a:lstStyle/>
          <a:p>
            <a:r>
              <a:rPr lang="en-US" sz="2000" kern="0" dirty="0"/>
              <a:t>Storage Server Management - View details, set up devices, map </a:t>
            </a:r>
            <a:r>
              <a:rPr lang="en-US" sz="2000" kern="0" dirty="0" err="1"/>
              <a:t>luns</a:t>
            </a:r>
            <a:r>
              <a:rPr lang="en-US" sz="2000" kern="0" dirty="0"/>
              <a:t> to hosts</a:t>
            </a:r>
            <a:endParaRPr lang="en-US" sz="2000" dirty="0"/>
          </a:p>
          <a:p>
            <a:pPr marL="0" indent="0">
              <a:buNone/>
            </a:pPr>
            <a:endParaRPr lang="en-US" sz="2000" dirty="0"/>
          </a:p>
        </p:txBody>
      </p:sp>
      <p:pic>
        <p:nvPicPr>
          <p:cNvPr id="6" name="Picture 5">
            <a:extLst>
              <a:ext uri="{FF2B5EF4-FFF2-40B4-BE49-F238E27FC236}">
                <a16:creationId xmlns:a16="http://schemas.microsoft.com/office/drawing/2014/main" id="{986FE903-75A3-8624-2549-29348F6D68F0}"/>
              </a:ext>
            </a:extLst>
          </p:cNvPr>
          <p:cNvPicPr>
            <a:picLocks noChangeAspect="1"/>
          </p:cNvPicPr>
          <p:nvPr/>
        </p:nvPicPr>
        <p:blipFill>
          <a:blip r:embed="rId3"/>
          <a:stretch>
            <a:fillRect/>
          </a:stretch>
        </p:blipFill>
        <p:spPr>
          <a:xfrm>
            <a:off x="804491" y="1524000"/>
            <a:ext cx="10379818" cy="4521441"/>
          </a:xfrm>
          <a:prstGeom prst="rect">
            <a:avLst/>
          </a:prstGeom>
        </p:spPr>
      </p:pic>
    </p:spTree>
    <p:extLst>
      <p:ext uri="{BB962C8B-B14F-4D97-AF65-F5344CB8AC3E}">
        <p14:creationId xmlns:p14="http://schemas.microsoft.com/office/powerpoint/2010/main" val="1086450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46E63-645D-4B2C-A5BD-5C9833311438}"/>
              </a:ext>
            </a:extLst>
          </p:cNvPr>
          <p:cNvSpPr>
            <a:spLocks noGrp="1"/>
          </p:cNvSpPr>
          <p:nvPr>
            <p:ph type="title"/>
          </p:nvPr>
        </p:nvSpPr>
        <p:spPr/>
        <p:txBody>
          <a:bodyPr/>
          <a:lstStyle/>
          <a:p>
            <a:r>
              <a:rPr lang="en-US" dirty="0"/>
              <a:t>Modernizing z/VM – with zPRO</a:t>
            </a:r>
          </a:p>
        </p:txBody>
      </p:sp>
      <p:sp>
        <p:nvSpPr>
          <p:cNvPr id="3" name="Content Placeholder 2">
            <a:extLst>
              <a:ext uri="{FF2B5EF4-FFF2-40B4-BE49-F238E27FC236}">
                <a16:creationId xmlns:a16="http://schemas.microsoft.com/office/drawing/2014/main" id="{9DDF0A5C-5F06-464F-BCEC-19509DD9546E}"/>
              </a:ext>
            </a:extLst>
          </p:cNvPr>
          <p:cNvSpPr>
            <a:spLocks noGrp="1"/>
          </p:cNvSpPr>
          <p:nvPr>
            <p:ph idx="1"/>
          </p:nvPr>
        </p:nvSpPr>
        <p:spPr>
          <a:xfrm>
            <a:off x="711200" y="1524000"/>
            <a:ext cx="10718800" cy="4572000"/>
          </a:xfrm>
        </p:spPr>
        <p:txBody>
          <a:bodyPr/>
          <a:lstStyle/>
          <a:p>
            <a:r>
              <a:rPr lang="en-US" sz="2000" dirty="0" err="1"/>
              <a:t>zSPOOL</a:t>
            </a:r>
            <a:br>
              <a:rPr lang="en-US" sz="2000" dirty="0"/>
            </a:br>
            <a:r>
              <a:rPr lang="en-US" sz="2000" dirty="0"/>
              <a:t>   Spool management</a:t>
            </a:r>
          </a:p>
          <a:p>
            <a:pPr marL="0" indent="0">
              <a:buNone/>
            </a:pPr>
            <a:endParaRPr lang="en-US" sz="2000" dirty="0"/>
          </a:p>
        </p:txBody>
      </p:sp>
      <p:pic>
        <p:nvPicPr>
          <p:cNvPr id="6" name="Picture 5">
            <a:extLst>
              <a:ext uri="{FF2B5EF4-FFF2-40B4-BE49-F238E27FC236}">
                <a16:creationId xmlns:a16="http://schemas.microsoft.com/office/drawing/2014/main" id="{7C9AE091-4E5F-D80B-27FD-C651F9DD56A5}"/>
              </a:ext>
            </a:extLst>
          </p:cNvPr>
          <p:cNvPicPr>
            <a:picLocks noChangeAspect="1"/>
          </p:cNvPicPr>
          <p:nvPr/>
        </p:nvPicPr>
        <p:blipFill>
          <a:blip r:embed="rId3"/>
          <a:stretch>
            <a:fillRect/>
          </a:stretch>
        </p:blipFill>
        <p:spPr>
          <a:xfrm>
            <a:off x="4114800" y="1147285"/>
            <a:ext cx="7086600" cy="5302045"/>
          </a:xfrm>
          <a:prstGeom prst="rect">
            <a:avLst/>
          </a:prstGeom>
        </p:spPr>
      </p:pic>
    </p:spTree>
    <p:extLst>
      <p:ext uri="{BB962C8B-B14F-4D97-AF65-F5344CB8AC3E}">
        <p14:creationId xmlns:p14="http://schemas.microsoft.com/office/powerpoint/2010/main" val="4114731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46E63-645D-4B2C-A5BD-5C9833311438}"/>
              </a:ext>
            </a:extLst>
          </p:cNvPr>
          <p:cNvSpPr>
            <a:spLocks noGrp="1"/>
          </p:cNvSpPr>
          <p:nvPr>
            <p:ph type="title"/>
          </p:nvPr>
        </p:nvSpPr>
        <p:spPr/>
        <p:txBody>
          <a:bodyPr/>
          <a:lstStyle/>
          <a:p>
            <a:r>
              <a:rPr lang="en-US" dirty="0"/>
              <a:t>Modernizing z/VM – Scheduler</a:t>
            </a:r>
          </a:p>
        </p:txBody>
      </p:sp>
      <p:sp>
        <p:nvSpPr>
          <p:cNvPr id="3" name="Content Placeholder 2">
            <a:extLst>
              <a:ext uri="{FF2B5EF4-FFF2-40B4-BE49-F238E27FC236}">
                <a16:creationId xmlns:a16="http://schemas.microsoft.com/office/drawing/2014/main" id="{9DDF0A5C-5F06-464F-BCEC-19509DD9546E}"/>
              </a:ext>
            </a:extLst>
          </p:cNvPr>
          <p:cNvSpPr>
            <a:spLocks noGrp="1"/>
          </p:cNvSpPr>
          <p:nvPr>
            <p:ph idx="1"/>
          </p:nvPr>
        </p:nvSpPr>
        <p:spPr>
          <a:xfrm>
            <a:off x="735106" y="1219200"/>
            <a:ext cx="10718800" cy="4572000"/>
          </a:xfrm>
        </p:spPr>
        <p:txBody>
          <a:bodyPr/>
          <a:lstStyle/>
          <a:p>
            <a:r>
              <a:rPr lang="en-US" sz="2000" dirty="0"/>
              <a:t>Event Scheduler - Schedule and manage events across your systems</a:t>
            </a:r>
          </a:p>
          <a:p>
            <a:pPr marL="0" indent="0">
              <a:buNone/>
            </a:pPr>
            <a:endParaRPr lang="en-US" sz="2000" dirty="0"/>
          </a:p>
          <a:p>
            <a:pPr marL="0" indent="0">
              <a:buNone/>
            </a:pPr>
            <a:endParaRPr lang="en-US" sz="2000" dirty="0"/>
          </a:p>
        </p:txBody>
      </p:sp>
      <p:pic>
        <p:nvPicPr>
          <p:cNvPr id="5" name="Picture 4">
            <a:extLst>
              <a:ext uri="{FF2B5EF4-FFF2-40B4-BE49-F238E27FC236}">
                <a16:creationId xmlns:a16="http://schemas.microsoft.com/office/drawing/2014/main" id="{8593098A-8A38-1279-1242-2C7896BFE499}"/>
              </a:ext>
            </a:extLst>
          </p:cNvPr>
          <p:cNvPicPr>
            <a:picLocks noChangeAspect="1"/>
          </p:cNvPicPr>
          <p:nvPr/>
        </p:nvPicPr>
        <p:blipFill>
          <a:blip r:embed="rId3"/>
          <a:stretch>
            <a:fillRect/>
          </a:stretch>
        </p:blipFill>
        <p:spPr>
          <a:xfrm>
            <a:off x="1142999" y="1600200"/>
            <a:ext cx="9205507" cy="4572000"/>
          </a:xfrm>
          <a:prstGeom prst="rect">
            <a:avLst/>
          </a:prstGeom>
        </p:spPr>
      </p:pic>
    </p:spTree>
    <p:extLst>
      <p:ext uri="{BB962C8B-B14F-4D97-AF65-F5344CB8AC3E}">
        <p14:creationId xmlns:p14="http://schemas.microsoft.com/office/powerpoint/2010/main" val="2508698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55DFB-AF66-40F6-934F-CC775EB358E6}"/>
              </a:ext>
            </a:extLst>
          </p:cNvPr>
          <p:cNvSpPr>
            <a:spLocks noGrp="1"/>
          </p:cNvSpPr>
          <p:nvPr>
            <p:ph type="title"/>
          </p:nvPr>
        </p:nvSpPr>
        <p:spPr/>
        <p:txBody>
          <a:bodyPr/>
          <a:lstStyle/>
          <a:p>
            <a:r>
              <a:rPr lang="en-US" dirty="0"/>
              <a:t>Customers agree, zPRO is the best!</a:t>
            </a:r>
          </a:p>
        </p:txBody>
      </p:sp>
      <p:sp>
        <p:nvSpPr>
          <p:cNvPr id="3" name="Content Placeholder 2">
            <a:extLst>
              <a:ext uri="{FF2B5EF4-FFF2-40B4-BE49-F238E27FC236}">
                <a16:creationId xmlns:a16="http://schemas.microsoft.com/office/drawing/2014/main" id="{BE5547DE-54BB-4D0D-95A5-0D6A54BDC018}"/>
              </a:ext>
            </a:extLst>
          </p:cNvPr>
          <p:cNvSpPr>
            <a:spLocks noGrp="1"/>
          </p:cNvSpPr>
          <p:nvPr>
            <p:ph idx="1"/>
          </p:nvPr>
        </p:nvSpPr>
        <p:spPr>
          <a:xfrm>
            <a:off x="711200" y="1295400"/>
            <a:ext cx="10566400" cy="4800600"/>
          </a:xfrm>
        </p:spPr>
        <p:txBody>
          <a:bodyPr/>
          <a:lstStyle/>
          <a:p>
            <a:r>
              <a:rPr lang="en-US" sz="2000" i="1" dirty="0"/>
              <a:t>“zPRO allows us to gain time in provisioning Linux on z guests, add CPU and storage resources dynamically, even for people who don’t know the z/VM hypervisor. It allows our coworkers from the x86 world to take actions like start, stop, rebooting, move on another machine Linux guest in one click. It is secured (we use LDAP authentication), light (need very few resources), quick (work on a browser) and efficient.”</a:t>
            </a:r>
            <a:br>
              <a:rPr lang="en-US" sz="2000" i="1" dirty="0"/>
            </a:br>
            <a:r>
              <a:rPr lang="en-US" sz="1800" i="1" dirty="0">
                <a:solidFill>
                  <a:schemeClr val="tx1"/>
                </a:solidFill>
              </a:rPr>
              <a:t>-- Mainframe System Engineer, Global Financial Institution</a:t>
            </a:r>
          </a:p>
          <a:p>
            <a:endParaRPr lang="en-US" sz="2000" i="1" dirty="0"/>
          </a:p>
          <a:p>
            <a:r>
              <a:rPr lang="en-US" sz="2000" i="1" dirty="0"/>
              <a:t>“In a large Linux environment we provisioned new servers using homegrown code. It was thousands of lines and becoming more difficult to modify to address growing audit regulations. In zPRO we found the ability to do the things we needed with a collection of much smaller EXECs, CGIs and DIRMODELs, and can do much more plus we get the support of a vendor who has consistently met our needs with the other products they provide.”</a:t>
            </a:r>
            <a:br>
              <a:rPr lang="en-US" sz="2000" i="1" dirty="0"/>
            </a:br>
            <a:r>
              <a:rPr lang="en-US" sz="1800" i="1" dirty="0">
                <a:solidFill>
                  <a:schemeClr val="tx1"/>
                </a:solidFill>
              </a:rPr>
              <a:t>-- Systems Engineer, Multinational Financial Services Company</a:t>
            </a:r>
            <a:endParaRPr lang="en-US" sz="1800" i="1" dirty="0"/>
          </a:p>
          <a:p>
            <a:endParaRPr lang="en-US" sz="1800" i="1" dirty="0"/>
          </a:p>
          <a:p>
            <a:endParaRPr lang="en-US" sz="2000" i="1" dirty="0"/>
          </a:p>
        </p:txBody>
      </p:sp>
    </p:spTree>
    <p:extLst>
      <p:ext uri="{BB962C8B-B14F-4D97-AF65-F5344CB8AC3E}">
        <p14:creationId xmlns:p14="http://schemas.microsoft.com/office/powerpoint/2010/main" val="37359967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55DFB-AF66-40F6-934F-CC775EB358E6}"/>
              </a:ext>
            </a:extLst>
          </p:cNvPr>
          <p:cNvSpPr>
            <a:spLocks noGrp="1"/>
          </p:cNvSpPr>
          <p:nvPr>
            <p:ph type="title"/>
          </p:nvPr>
        </p:nvSpPr>
        <p:spPr/>
        <p:txBody>
          <a:bodyPr/>
          <a:lstStyle/>
          <a:p>
            <a:r>
              <a:rPr lang="en-US" dirty="0"/>
              <a:t>Customers agree, zPRO is the best!</a:t>
            </a:r>
          </a:p>
        </p:txBody>
      </p:sp>
      <p:sp>
        <p:nvSpPr>
          <p:cNvPr id="3" name="Content Placeholder 2">
            <a:extLst>
              <a:ext uri="{FF2B5EF4-FFF2-40B4-BE49-F238E27FC236}">
                <a16:creationId xmlns:a16="http://schemas.microsoft.com/office/drawing/2014/main" id="{BE5547DE-54BB-4D0D-95A5-0D6A54BDC018}"/>
              </a:ext>
            </a:extLst>
          </p:cNvPr>
          <p:cNvSpPr>
            <a:spLocks noGrp="1"/>
          </p:cNvSpPr>
          <p:nvPr>
            <p:ph idx="1"/>
          </p:nvPr>
        </p:nvSpPr>
        <p:spPr>
          <a:xfrm>
            <a:off x="711200" y="1295400"/>
            <a:ext cx="10566400" cy="4800600"/>
          </a:xfrm>
        </p:spPr>
        <p:txBody>
          <a:bodyPr/>
          <a:lstStyle/>
          <a:p>
            <a:r>
              <a:rPr lang="en-US" i="1" dirty="0"/>
              <a:t>“After I gave zPRO access to our off-shore support teams, I have not had 2AM phone calls asking for help since”</a:t>
            </a:r>
          </a:p>
          <a:p>
            <a:pPr marL="457200" lvl="1" indent="0">
              <a:buNone/>
            </a:pPr>
            <a:r>
              <a:rPr lang="en-US" sz="1800" i="1" dirty="0"/>
              <a:t>-- A very tired z/VM </a:t>
            </a:r>
            <a:r>
              <a:rPr lang="en-US" sz="1800" i="1" dirty="0" err="1"/>
              <a:t>Sysprog</a:t>
            </a:r>
            <a:r>
              <a:rPr lang="en-US" sz="1800" i="1" dirty="0"/>
              <a:t> managing multiple systems across the United States</a:t>
            </a:r>
            <a:endParaRPr lang="en-US" sz="2400" i="1" dirty="0"/>
          </a:p>
          <a:p>
            <a:endParaRPr lang="en-US" sz="1400" b="1" i="1" dirty="0"/>
          </a:p>
          <a:p>
            <a:r>
              <a:rPr lang="en-US" b="1" i="1" dirty="0"/>
              <a:t>“zPRO lets me focus on bigger, time-consuming projects”</a:t>
            </a:r>
          </a:p>
          <a:p>
            <a:pPr marL="457200" lvl="1" indent="0">
              <a:buNone/>
            </a:pPr>
            <a:r>
              <a:rPr lang="en-US" sz="2000" i="1" dirty="0"/>
              <a:t>-- Worldwide bank z/VM </a:t>
            </a:r>
            <a:r>
              <a:rPr lang="en-US" sz="2000" i="1" dirty="0" err="1"/>
              <a:t>Sysprog</a:t>
            </a:r>
            <a:endParaRPr lang="en-US" sz="2800" i="1" dirty="0"/>
          </a:p>
          <a:p>
            <a:endParaRPr lang="en-US" sz="1400" i="1" dirty="0"/>
          </a:p>
          <a:p>
            <a:r>
              <a:rPr lang="en-US" i="1" dirty="0"/>
              <a:t>“zPRO has spoiled me” </a:t>
            </a:r>
          </a:p>
          <a:p>
            <a:pPr marL="457200" lvl="1" indent="0">
              <a:buNone/>
            </a:pPr>
            <a:r>
              <a:rPr lang="en-US" sz="1800" i="1" dirty="0"/>
              <a:t>-- Linux Admin that was given access to build and</a:t>
            </a:r>
            <a:br>
              <a:rPr lang="en-US" sz="1800" i="1" dirty="0"/>
            </a:br>
            <a:r>
              <a:rPr lang="en-US" sz="1800" i="1" dirty="0"/>
              <a:t>manage application/DB servers himself</a:t>
            </a:r>
          </a:p>
          <a:p>
            <a:endParaRPr lang="en-US" sz="1400" i="1" dirty="0"/>
          </a:p>
          <a:p>
            <a:r>
              <a:rPr lang="en-US" i="1" dirty="0"/>
              <a:t>“</a:t>
            </a:r>
            <a:r>
              <a:rPr lang="en-US" i="1" dirty="0" err="1"/>
              <a:t>zSPOOL</a:t>
            </a:r>
            <a:r>
              <a:rPr lang="en-US" i="1" dirty="0"/>
              <a:t> is just plain awesome!” </a:t>
            </a:r>
          </a:p>
          <a:p>
            <a:pPr marL="457200" lvl="1" indent="0">
              <a:buNone/>
            </a:pPr>
            <a:r>
              <a:rPr lang="en-US" sz="1800" i="1" dirty="0"/>
              <a:t>-- </a:t>
            </a:r>
            <a:r>
              <a:rPr lang="en-US" sz="1800" i="1" dirty="0" err="1"/>
              <a:t>Sysprog</a:t>
            </a:r>
            <a:r>
              <a:rPr lang="en-US" sz="1800" i="1" dirty="0"/>
              <a:t> with government agency</a:t>
            </a:r>
          </a:p>
          <a:p>
            <a:pPr marL="457200" lvl="1" indent="0">
              <a:buNone/>
            </a:pPr>
            <a:endParaRPr lang="en-US" sz="1800" i="1" dirty="0"/>
          </a:p>
          <a:p>
            <a:pPr marL="0" indent="0">
              <a:buNone/>
            </a:pPr>
            <a:endParaRPr lang="en-US" dirty="0"/>
          </a:p>
          <a:p>
            <a:endParaRPr lang="en-US" i="1" dirty="0"/>
          </a:p>
        </p:txBody>
      </p:sp>
      <p:pic>
        <p:nvPicPr>
          <p:cNvPr id="6" name="Picture 5">
            <a:extLst>
              <a:ext uri="{FF2B5EF4-FFF2-40B4-BE49-F238E27FC236}">
                <a16:creationId xmlns:a16="http://schemas.microsoft.com/office/drawing/2014/main" id="{55234454-464A-4AD0-B5E6-D9DC3400E9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2356" y="3367668"/>
            <a:ext cx="4114800" cy="2743200"/>
          </a:xfrm>
          <a:prstGeom prst="rect">
            <a:avLst/>
          </a:prstGeom>
        </p:spPr>
      </p:pic>
    </p:spTree>
    <p:extLst>
      <p:ext uri="{BB962C8B-B14F-4D97-AF65-F5344CB8AC3E}">
        <p14:creationId xmlns:p14="http://schemas.microsoft.com/office/powerpoint/2010/main" val="1156889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FF7D6-4B43-44F7-A78F-A9182E122A42}"/>
              </a:ext>
            </a:extLst>
          </p:cNvPr>
          <p:cNvSpPr>
            <a:spLocks noGrp="1"/>
          </p:cNvSpPr>
          <p:nvPr>
            <p:ph type="title"/>
          </p:nvPr>
        </p:nvSpPr>
        <p:spPr/>
        <p:txBody>
          <a:bodyPr/>
          <a:lstStyle/>
          <a:p>
            <a:r>
              <a:rPr lang="en-US" dirty="0"/>
              <a:t>zPRO – try some of it yourself!</a:t>
            </a:r>
          </a:p>
        </p:txBody>
      </p:sp>
      <p:sp>
        <p:nvSpPr>
          <p:cNvPr id="3" name="Content Placeholder 2">
            <a:extLst>
              <a:ext uri="{FF2B5EF4-FFF2-40B4-BE49-F238E27FC236}">
                <a16:creationId xmlns:a16="http://schemas.microsoft.com/office/drawing/2014/main" id="{FA1DC27C-42B1-49F4-B370-C381BC98A312}"/>
              </a:ext>
            </a:extLst>
          </p:cNvPr>
          <p:cNvSpPr>
            <a:spLocks noGrp="1"/>
          </p:cNvSpPr>
          <p:nvPr>
            <p:ph idx="1"/>
          </p:nvPr>
        </p:nvSpPr>
        <p:spPr/>
        <p:txBody>
          <a:bodyPr/>
          <a:lstStyle/>
          <a:p>
            <a:r>
              <a:rPr lang="en-US" dirty="0"/>
              <a:t>To register:  </a:t>
            </a:r>
            <a:r>
              <a:rPr lang="en-US" dirty="0">
                <a:solidFill>
                  <a:schemeClr val="tx1"/>
                </a:solidFill>
                <a:hlinkClick r:id="rId2">
                  <a:extLst>
                    <a:ext uri="{A12FA001-AC4F-418D-AE19-62706E023703}">
                      <ahyp:hlinkClr xmlns:ahyp="http://schemas.microsoft.com/office/drawing/2018/hyperlinkcolor" val="tx"/>
                    </a:ext>
                  </a:extLst>
                </a:hlinkClick>
              </a:rPr>
              <a:t>https://demo.velocitysoftware.com/zpro/</a:t>
            </a:r>
            <a:endParaRPr lang="en-US" dirty="0">
              <a:solidFill>
                <a:schemeClr val="tx1"/>
              </a:solidFill>
            </a:endParaRPr>
          </a:p>
          <a:p>
            <a:pPr marL="514350" lvl="1" indent="-228600"/>
            <a:r>
              <a:rPr lang="en-US" dirty="0" err="1"/>
              <a:t>Userid</a:t>
            </a:r>
            <a:r>
              <a:rPr lang="en-US" dirty="0"/>
              <a:t>: </a:t>
            </a:r>
            <a:r>
              <a:rPr lang="en-US" b="1" dirty="0" err="1"/>
              <a:t>demozpro</a:t>
            </a:r>
            <a:endParaRPr lang="en-US" b="1" dirty="0"/>
          </a:p>
          <a:p>
            <a:pPr marL="514350" lvl="1" indent="-228600"/>
            <a:r>
              <a:rPr lang="en-US" dirty="0"/>
              <a:t>Password: </a:t>
            </a:r>
            <a:r>
              <a:rPr lang="en-US" b="1" dirty="0" err="1"/>
              <a:t>demodemo</a:t>
            </a:r>
            <a:endParaRPr lang="en-US" b="1" dirty="0"/>
          </a:p>
          <a:p>
            <a:endParaRPr lang="en-US" dirty="0"/>
          </a:p>
          <a:p>
            <a:r>
              <a:rPr lang="en-US" dirty="0"/>
              <a:t>Check email for</a:t>
            </a:r>
            <a:br>
              <a:rPr lang="en-US" dirty="0"/>
            </a:br>
            <a:r>
              <a:rPr lang="en-US" dirty="0"/>
              <a:t>your login info</a:t>
            </a:r>
          </a:p>
          <a:p>
            <a:endParaRPr lang="en-US" dirty="0"/>
          </a:p>
        </p:txBody>
      </p:sp>
      <p:pic>
        <p:nvPicPr>
          <p:cNvPr id="4" name="Picture 3">
            <a:extLst>
              <a:ext uri="{FF2B5EF4-FFF2-40B4-BE49-F238E27FC236}">
                <a16:creationId xmlns:a16="http://schemas.microsoft.com/office/drawing/2014/main" id="{A0010D74-B0F9-4F6C-ACEA-94B65E4DB994}"/>
              </a:ext>
            </a:extLst>
          </p:cNvPr>
          <p:cNvPicPr>
            <a:picLocks noChangeAspect="1"/>
          </p:cNvPicPr>
          <p:nvPr/>
        </p:nvPicPr>
        <p:blipFill>
          <a:blip r:embed="rId3"/>
          <a:stretch>
            <a:fillRect/>
          </a:stretch>
        </p:blipFill>
        <p:spPr>
          <a:xfrm>
            <a:off x="3628680" y="2821147"/>
            <a:ext cx="4934639" cy="2667372"/>
          </a:xfrm>
          <a:prstGeom prst="rect">
            <a:avLst/>
          </a:prstGeom>
        </p:spPr>
      </p:pic>
      <p:pic>
        <p:nvPicPr>
          <p:cNvPr id="5" name="Picture 4">
            <a:extLst>
              <a:ext uri="{FF2B5EF4-FFF2-40B4-BE49-F238E27FC236}">
                <a16:creationId xmlns:a16="http://schemas.microsoft.com/office/drawing/2014/main" id="{6123557E-634D-4AE0-A52A-A40F9D40DF88}"/>
              </a:ext>
            </a:extLst>
          </p:cNvPr>
          <p:cNvPicPr>
            <a:picLocks noChangeAspect="1"/>
          </p:cNvPicPr>
          <p:nvPr/>
        </p:nvPicPr>
        <p:blipFill>
          <a:blip r:embed="rId4"/>
          <a:stretch>
            <a:fillRect/>
          </a:stretch>
        </p:blipFill>
        <p:spPr>
          <a:xfrm>
            <a:off x="8763000" y="2161626"/>
            <a:ext cx="2981741" cy="3934374"/>
          </a:xfrm>
          <a:prstGeom prst="rect">
            <a:avLst/>
          </a:prstGeom>
        </p:spPr>
      </p:pic>
    </p:spTree>
    <p:extLst>
      <p:ext uri="{BB962C8B-B14F-4D97-AF65-F5344CB8AC3E}">
        <p14:creationId xmlns:p14="http://schemas.microsoft.com/office/powerpoint/2010/main" val="18393731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CC278-4496-4C99-99DF-18A4F62EA3E1}"/>
              </a:ext>
            </a:extLst>
          </p:cNvPr>
          <p:cNvSpPr>
            <a:spLocks noGrp="1"/>
          </p:cNvSpPr>
          <p:nvPr>
            <p:ph type="title"/>
          </p:nvPr>
        </p:nvSpPr>
        <p:spPr>
          <a:xfrm>
            <a:off x="711200" y="0"/>
            <a:ext cx="10566400" cy="1143000"/>
          </a:xfrm>
        </p:spPr>
        <p:txBody>
          <a:bodyPr/>
          <a:lstStyle/>
          <a:p>
            <a:r>
              <a:rPr lang="en-US" dirty="0"/>
              <a:t>Summary</a:t>
            </a:r>
          </a:p>
        </p:txBody>
      </p:sp>
      <p:sp>
        <p:nvSpPr>
          <p:cNvPr id="3" name="Content Placeholder 2">
            <a:extLst>
              <a:ext uri="{FF2B5EF4-FFF2-40B4-BE49-F238E27FC236}">
                <a16:creationId xmlns:a16="http://schemas.microsoft.com/office/drawing/2014/main" id="{29CF227D-11C2-46E4-8726-2F3FE0A5A7F7}"/>
              </a:ext>
            </a:extLst>
          </p:cNvPr>
          <p:cNvSpPr>
            <a:spLocks noGrp="1"/>
          </p:cNvSpPr>
          <p:nvPr>
            <p:ph idx="1"/>
          </p:nvPr>
        </p:nvSpPr>
        <p:spPr/>
        <p:txBody>
          <a:bodyPr/>
          <a:lstStyle/>
          <a:p>
            <a:r>
              <a:rPr lang="en-US" dirty="0"/>
              <a:t>z/VM is awesome!</a:t>
            </a:r>
          </a:p>
          <a:p>
            <a:r>
              <a:rPr lang="en-US" dirty="0"/>
              <a:t>zPRO makes it More Awesome!</a:t>
            </a:r>
          </a:p>
          <a:p>
            <a:pPr lvl="1"/>
            <a:r>
              <a:rPr lang="en-US" dirty="0"/>
              <a:t>Super easy, modern front-end, enhanced productivity with more system management functions</a:t>
            </a:r>
          </a:p>
          <a:p>
            <a:r>
              <a:rPr lang="en-US" dirty="0"/>
              <a:t>Velocity Software is here to help!</a:t>
            </a:r>
          </a:p>
          <a:p>
            <a:pPr lvl="1"/>
            <a:r>
              <a:rPr lang="en-US" dirty="0"/>
              <a:t>Product enhancements that come from our customers benefit everyone</a:t>
            </a:r>
          </a:p>
          <a:p>
            <a:pPr lvl="1"/>
            <a:r>
              <a:rPr lang="en-US" dirty="0"/>
              <a:t>We help our customers succeed with Linux on z/VM</a:t>
            </a:r>
          </a:p>
        </p:txBody>
      </p:sp>
    </p:spTree>
    <p:extLst>
      <p:ext uri="{BB962C8B-B14F-4D97-AF65-F5344CB8AC3E}">
        <p14:creationId xmlns:p14="http://schemas.microsoft.com/office/powerpoint/2010/main" val="39174005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BFE862-9C95-4E0D-9740-B6072ED90C4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1600" y="1151709"/>
            <a:ext cx="2596813" cy="3672840"/>
          </a:xfrm>
          <a:prstGeom prst="rect">
            <a:avLst/>
          </a:prstGeom>
        </p:spPr>
      </p:pic>
      <p:sp>
        <p:nvSpPr>
          <p:cNvPr id="2" name="Title 1">
            <a:extLst>
              <a:ext uri="{FF2B5EF4-FFF2-40B4-BE49-F238E27FC236}">
                <a16:creationId xmlns:a16="http://schemas.microsoft.com/office/drawing/2014/main" id="{C705E1A9-9E30-4FA9-857E-AB120C463221}"/>
              </a:ext>
            </a:extLst>
          </p:cNvPr>
          <p:cNvSpPr>
            <a:spLocks noGrp="1"/>
          </p:cNvSpPr>
          <p:nvPr>
            <p:ph type="title"/>
          </p:nvPr>
        </p:nvSpPr>
        <p:spPr>
          <a:xfrm>
            <a:off x="812800" y="0"/>
            <a:ext cx="10566400" cy="1143000"/>
          </a:xfrm>
        </p:spPr>
        <p:txBody>
          <a:bodyPr/>
          <a:lstStyle/>
          <a:p>
            <a:r>
              <a:rPr lang="en-US" dirty="0"/>
              <a:t>Questions / Comments?</a:t>
            </a:r>
          </a:p>
        </p:txBody>
      </p:sp>
      <p:sp>
        <p:nvSpPr>
          <p:cNvPr id="3" name="Content Placeholder 2">
            <a:extLst>
              <a:ext uri="{FF2B5EF4-FFF2-40B4-BE49-F238E27FC236}">
                <a16:creationId xmlns:a16="http://schemas.microsoft.com/office/drawing/2014/main" id="{2026D6D2-13AE-4F5C-BB6D-189572E59966}"/>
              </a:ext>
            </a:extLst>
          </p:cNvPr>
          <p:cNvSpPr>
            <a:spLocks noGrp="1"/>
          </p:cNvSpPr>
          <p:nvPr>
            <p:ph idx="1"/>
          </p:nvPr>
        </p:nvSpPr>
        <p:spPr>
          <a:xfrm>
            <a:off x="2391476" y="3908139"/>
            <a:ext cx="6172200" cy="1049603"/>
          </a:xfrm>
        </p:spPr>
        <p:txBody>
          <a:bodyPr/>
          <a:lstStyle/>
          <a:p>
            <a:pPr marL="0" indent="0" algn="ctr">
              <a:buNone/>
            </a:pPr>
            <a:r>
              <a:rPr lang="en-US" dirty="0"/>
              <a:t>Contact:    info@velocitysoftware.com </a:t>
            </a:r>
          </a:p>
          <a:p>
            <a:pPr marL="0" indent="0" algn="ctr">
              <a:buNone/>
            </a:pPr>
            <a:r>
              <a:rPr lang="en-US" dirty="0"/>
              <a:t>or:         maggie@velocitysoftware.com</a:t>
            </a:r>
          </a:p>
        </p:txBody>
      </p:sp>
      <p:pic>
        <p:nvPicPr>
          <p:cNvPr id="7" name="Picture 6">
            <a:extLst>
              <a:ext uri="{FF2B5EF4-FFF2-40B4-BE49-F238E27FC236}">
                <a16:creationId xmlns:a16="http://schemas.microsoft.com/office/drawing/2014/main" id="{4B23C1A7-542F-417B-B190-A7A4FA061F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073" y="1409700"/>
            <a:ext cx="4681503" cy="1981200"/>
          </a:xfrm>
          <a:prstGeom prst="rect">
            <a:avLst/>
          </a:prstGeom>
        </p:spPr>
      </p:pic>
      <p:sp>
        <p:nvSpPr>
          <p:cNvPr id="4" name="Rectangle 3">
            <a:extLst>
              <a:ext uri="{FF2B5EF4-FFF2-40B4-BE49-F238E27FC236}">
                <a16:creationId xmlns:a16="http://schemas.microsoft.com/office/drawing/2014/main" id="{96A4CB91-2CDD-4E47-8F20-883518789A85}"/>
              </a:ext>
            </a:extLst>
          </p:cNvPr>
          <p:cNvSpPr/>
          <p:nvPr/>
        </p:nvSpPr>
        <p:spPr>
          <a:xfrm>
            <a:off x="685800" y="5121038"/>
            <a:ext cx="3819912" cy="707886"/>
          </a:xfrm>
          <a:prstGeom prst="rect">
            <a:avLst/>
          </a:prstGeom>
        </p:spPr>
        <p:txBody>
          <a:bodyPr wrap="square">
            <a:spAutoFit/>
          </a:bodyPr>
          <a:lstStyle/>
          <a:p>
            <a:pPr marL="0" indent="0">
              <a:buNone/>
            </a:pPr>
            <a:r>
              <a:rPr lang="en-US" sz="2000" dirty="0">
                <a:solidFill>
                  <a:schemeClr val="accent2"/>
                </a:solidFill>
              </a:rPr>
              <a:t>zPRO Demo Site:</a:t>
            </a:r>
            <a:endParaRPr lang="en-US" sz="2000" dirty="0"/>
          </a:p>
          <a:p>
            <a:r>
              <a:rPr lang="en-US" sz="2000" dirty="0">
                <a:solidFill>
                  <a:schemeClr val="accent2"/>
                </a:solidFill>
              </a:rPr>
              <a:t>Metal to Cloud in Two Days:</a:t>
            </a:r>
            <a:endParaRPr lang="en-US" sz="2000" dirty="0"/>
          </a:p>
        </p:txBody>
      </p:sp>
      <p:sp>
        <p:nvSpPr>
          <p:cNvPr id="8" name="Rectangle 7">
            <a:extLst>
              <a:ext uri="{FF2B5EF4-FFF2-40B4-BE49-F238E27FC236}">
                <a16:creationId xmlns:a16="http://schemas.microsoft.com/office/drawing/2014/main" id="{7542CB94-53EC-4E7E-8F2A-F190E936D3F1}"/>
              </a:ext>
            </a:extLst>
          </p:cNvPr>
          <p:cNvSpPr/>
          <p:nvPr/>
        </p:nvSpPr>
        <p:spPr>
          <a:xfrm>
            <a:off x="4277112" y="5114638"/>
            <a:ext cx="5756447" cy="707886"/>
          </a:xfrm>
          <a:prstGeom prst="rect">
            <a:avLst/>
          </a:prstGeom>
        </p:spPr>
        <p:txBody>
          <a:bodyPr wrap="square">
            <a:spAutoFit/>
          </a:bodyPr>
          <a:lstStyle/>
          <a:p>
            <a:pPr marL="0" indent="0">
              <a:buNone/>
            </a:pPr>
            <a:r>
              <a:rPr lang="en-US" sz="2000" dirty="0">
                <a:hlinkClick r:id="rId4">
                  <a:extLst>
                    <a:ext uri="{A12FA001-AC4F-418D-AE19-62706E023703}">
                      <ahyp:hlinkClr xmlns:ahyp="http://schemas.microsoft.com/office/drawing/2018/hyperlinkcolor" val="tx"/>
                    </a:ext>
                  </a:extLst>
                </a:hlinkClick>
              </a:rPr>
              <a:t>https://demo.velocitysoftware.com/zpro/</a:t>
            </a:r>
            <a:endParaRPr lang="en-US" sz="2000" dirty="0"/>
          </a:p>
          <a:p>
            <a:r>
              <a:rPr lang="en-US" sz="2000" dirty="0">
                <a:hlinkClick r:id="rId5">
                  <a:extLst>
                    <a:ext uri="{A12FA001-AC4F-418D-AE19-62706E023703}">
                      <ahyp:hlinkClr xmlns:ahyp="http://schemas.microsoft.com/office/drawing/2018/hyperlinkcolor" val="tx"/>
                    </a:ext>
                  </a:extLst>
                </a:hlinkClick>
              </a:rPr>
              <a:t>https://velocitysoftware.com/MetaltoCloud</a:t>
            </a:r>
            <a:endParaRPr lang="en-US" sz="2000" dirty="0"/>
          </a:p>
        </p:txBody>
      </p:sp>
    </p:spTree>
    <p:extLst>
      <p:ext uri="{BB962C8B-B14F-4D97-AF65-F5344CB8AC3E}">
        <p14:creationId xmlns:p14="http://schemas.microsoft.com/office/powerpoint/2010/main" val="932763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90990-384A-46C2-9534-4B200DD07EC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387FF78C-5E72-409A-B24E-931DB6AD5F74}"/>
              </a:ext>
            </a:extLst>
          </p:cNvPr>
          <p:cNvSpPr>
            <a:spLocks noGrp="1"/>
          </p:cNvSpPr>
          <p:nvPr>
            <p:ph idx="1"/>
          </p:nvPr>
        </p:nvSpPr>
        <p:spPr/>
        <p:txBody>
          <a:bodyPr/>
          <a:lstStyle/>
          <a:p>
            <a:r>
              <a:rPr lang="en-US" b="0" dirty="0"/>
              <a:t>Velocity Software, Inc</a:t>
            </a:r>
          </a:p>
          <a:p>
            <a:r>
              <a:rPr lang="en-US" b="0" dirty="0"/>
              <a:t>z/VM – a great platform</a:t>
            </a:r>
          </a:p>
          <a:p>
            <a:r>
              <a:rPr lang="en-US" b="0" dirty="0"/>
              <a:t>How zPRO will help keep z/VM vibrant</a:t>
            </a:r>
          </a:p>
          <a:p>
            <a:r>
              <a:rPr lang="en-US" b="0" dirty="0"/>
              <a:t>Live Demo</a:t>
            </a:r>
          </a:p>
          <a:p>
            <a:r>
              <a:rPr lang="en-US" b="0" dirty="0"/>
              <a:t>Q&amp;A</a:t>
            </a:r>
          </a:p>
          <a:p>
            <a:endParaRPr lang="en-US" b="0" dirty="0"/>
          </a:p>
        </p:txBody>
      </p:sp>
    </p:spTree>
    <p:extLst>
      <p:ext uri="{BB962C8B-B14F-4D97-AF65-F5344CB8AC3E}">
        <p14:creationId xmlns:p14="http://schemas.microsoft.com/office/powerpoint/2010/main" val="3056178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7C394-273A-402D-80A1-1B77EAC6E193}"/>
              </a:ext>
            </a:extLst>
          </p:cNvPr>
          <p:cNvSpPr>
            <a:spLocks noGrp="1"/>
          </p:cNvSpPr>
          <p:nvPr>
            <p:ph type="title"/>
          </p:nvPr>
        </p:nvSpPr>
        <p:spPr/>
        <p:txBody>
          <a:bodyPr/>
          <a:lstStyle/>
          <a:p>
            <a:r>
              <a:rPr lang="en-US" dirty="0"/>
              <a:t>Velocity Software, Inc.</a:t>
            </a:r>
          </a:p>
        </p:txBody>
      </p:sp>
      <p:sp>
        <p:nvSpPr>
          <p:cNvPr id="3" name="Content Placeholder 2">
            <a:extLst>
              <a:ext uri="{FF2B5EF4-FFF2-40B4-BE49-F238E27FC236}">
                <a16:creationId xmlns:a16="http://schemas.microsoft.com/office/drawing/2014/main" id="{8F29A154-DD6F-4C42-9BD9-DDE33496F7DC}"/>
              </a:ext>
            </a:extLst>
          </p:cNvPr>
          <p:cNvSpPr>
            <a:spLocks noGrp="1"/>
          </p:cNvSpPr>
          <p:nvPr>
            <p:ph idx="1"/>
          </p:nvPr>
        </p:nvSpPr>
        <p:spPr>
          <a:xfrm>
            <a:off x="711200" y="1285917"/>
            <a:ext cx="10566400" cy="4572000"/>
          </a:xfrm>
        </p:spPr>
        <p:txBody>
          <a:bodyPr/>
          <a:lstStyle/>
          <a:p>
            <a:r>
              <a:rPr lang="en-US" dirty="0"/>
              <a:t>Founded in 1988 to manage VM Performance</a:t>
            </a:r>
          </a:p>
          <a:p>
            <a:r>
              <a:rPr lang="en-US" dirty="0" err="1"/>
              <a:t>zVPS</a:t>
            </a:r>
            <a:r>
              <a:rPr lang="en-US" dirty="0"/>
              <a:t> Performance Management Suite </a:t>
            </a:r>
          </a:p>
          <a:p>
            <a:r>
              <a:rPr lang="en-US" dirty="0"/>
              <a:t>Continually enhanced since 1988</a:t>
            </a:r>
          </a:p>
          <a:p>
            <a:pPr lvl="1"/>
            <a:r>
              <a:rPr lang="en-US" dirty="0" err="1"/>
              <a:t>zTUNE</a:t>
            </a:r>
            <a:r>
              <a:rPr lang="en-US" dirty="0"/>
              <a:t> – dynamic analysis</a:t>
            </a:r>
          </a:p>
          <a:p>
            <a:pPr lvl="1"/>
            <a:r>
              <a:rPr lang="en-US" dirty="0"/>
              <a:t>zPRO – modernization of the z/VM platform </a:t>
            </a:r>
          </a:p>
          <a:p>
            <a:pPr lvl="1"/>
            <a:r>
              <a:rPr lang="en-US" dirty="0" err="1"/>
              <a:t>zOSMON</a:t>
            </a:r>
            <a:r>
              <a:rPr lang="en-US" dirty="0"/>
              <a:t> / VSEMON – self explanatory </a:t>
            </a:r>
          </a:p>
          <a:p>
            <a:pPr lvl="1"/>
            <a:r>
              <a:rPr lang="en-US" dirty="0" err="1"/>
              <a:t>zVRM</a:t>
            </a:r>
            <a:r>
              <a:rPr lang="en-US" dirty="0"/>
              <a:t> – Linux Resource Management</a:t>
            </a:r>
          </a:p>
          <a:p>
            <a:r>
              <a:rPr lang="en-US" dirty="0"/>
              <a:t>200+ Installations, 22 countries, 6 continents</a:t>
            </a:r>
          </a:p>
          <a:p>
            <a:pPr lvl="1"/>
            <a:r>
              <a:rPr lang="en-US" dirty="0"/>
              <a:t>Banking, Financial, Government / Military, Health Care, Insurance, Retail, </a:t>
            </a:r>
            <a:br>
              <a:rPr lang="en-US" dirty="0"/>
            </a:br>
            <a:r>
              <a:rPr lang="en-US" dirty="0"/>
              <a:t>Manufacturing, Outsourcing (</a:t>
            </a:r>
            <a:r>
              <a:rPr lang="en-US" dirty="0" err="1"/>
              <a:t>etc</a:t>
            </a:r>
            <a:r>
              <a:rPr lang="en-US" dirty="0"/>
              <a:t>)</a:t>
            </a:r>
          </a:p>
        </p:txBody>
      </p:sp>
      <p:pic>
        <p:nvPicPr>
          <p:cNvPr id="1026" name="Picture 2" descr="Illustration for article titled Report: Putting Head In Hands And Moaning Quietly Still Best Way To Get Through Next Several Seconds">
            <a:extLst>
              <a:ext uri="{FF2B5EF4-FFF2-40B4-BE49-F238E27FC236}">
                <a16:creationId xmlns:a16="http://schemas.microsoft.com/office/drawing/2014/main" id="{29269650-1F9C-4AC4-8740-99143B638A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1238" y="3424238"/>
            <a:ext cx="9525" cy="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0884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16A5C-EAC9-4B62-B7A9-72A10F7F375A}"/>
              </a:ext>
            </a:extLst>
          </p:cNvPr>
          <p:cNvSpPr>
            <a:spLocks noGrp="1"/>
          </p:cNvSpPr>
          <p:nvPr>
            <p:ph type="title"/>
          </p:nvPr>
        </p:nvSpPr>
        <p:spPr/>
        <p:txBody>
          <a:bodyPr/>
          <a:lstStyle/>
          <a:p>
            <a:r>
              <a:rPr lang="en-US" dirty="0"/>
              <a:t>Velocity Software, Inc.</a:t>
            </a:r>
          </a:p>
        </p:txBody>
      </p:sp>
      <p:sp>
        <p:nvSpPr>
          <p:cNvPr id="3" name="Content Placeholder 2">
            <a:extLst>
              <a:ext uri="{FF2B5EF4-FFF2-40B4-BE49-F238E27FC236}">
                <a16:creationId xmlns:a16="http://schemas.microsoft.com/office/drawing/2014/main" id="{158A85DD-91CE-427B-8FA0-D3E8D62DAC8D}"/>
              </a:ext>
            </a:extLst>
          </p:cNvPr>
          <p:cNvSpPr>
            <a:spLocks noGrp="1"/>
          </p:cNvSpPr>
          <p:nvPr>
            <p:ph idx="1"/>
          </p:nvPr>
        </p:nvSpPr>
        <p:spPr>
          <a:xfrm>
            <a:off x="711200" y="1237129"/>
            <a:ext cx="10566400" cy="4572000"/>
          </a:xfrm>
        </p:spPr>
        <p:txBody>
          <a:bodyPr/>
          <a:lstStyle/>
          <a:p>
            <a:r>
              <a:rPr lang="en-US" dirty="0"/>
              <a:t>Included </a:t>
            </a:r>
            <a:r>
              <a:rPr lang="en-US" i="1" dirty="0"/>
              <a:t>no-charge</a:t>
            </a:r>
            <a:r>
              <a:rPr lang="en-US" dirty="0"/>
              <a:t> features with </a:t>
            </a:r>
            <a:r>
              <a:rPr lang="en-US" dirty="0" err="1"/>
              <a:t>zVPS</a:t>
            </a:r>
            <a:r>
              <a:rPr lang="en-US" dirty="0"/>
              <a:t>:</a:t>
            </a:r>
          </a:p>
          <a:p>
            <a:pPr lvl="1"/>
            <a:r>
              <a:rPr lang="en-US" dirty="0" err="1"/>
              <a:t>zOPERATOR</a:t>
            </a:r>
            <a:r>
              <a:rPr lang="en-US" dirty="0"/>
              <a:t>: Fully integrated operations console</a:t>
            </a:r>
          </a:p>
          <a:p>
            <a:pPr lvl="1"/>
            <a:r>
              <a:rPr lang="en-US" dirty="0" err="1"/>
              <a:t>zALERT</a:t>
            </a:r>
            <a:r>
              <a:rPr lang="en-US" dirty="0"/>
              <a:t>: Performance data alerting and notifications</a:t>
            </a:r>
          </a:p>
          <a:p>
            <a:pPr lvl="1"/>
            <a:r>
              <a:rPr lang="en-US" dirty="0"/>
              <a:t>Distributed server monitoring: Any SNMP host on the network</a:t>
            </a:r>
          </a:p>
          <a:p>
            <a:r>
              <a:rPr lang="en-US" dirty="0" err="1"/>
              <a:t>zOSMON</a:t>
            </a:r>
            <a:endParaRPr lang="en-US" dirty="0"/>
          </a:p>
          <a:p>
            <a:pPr lvl="1"/>
            <a:r>
              <a:rPr lang="en-US" dirty="0"/>
              <a:t>Added based on customer requests to show z/OS data on </a:t>
            </a:r>
            <a:r>
              <a:rPr lang="en-US" dirty="0" err="1"/>
              <a:t>zVIEW</a:t>
            </a:r>
            <a:r>
              <a:rPr lang="en-US" dirty="0"/>
              <a:t> alongside z/VM, Linux and VSE data</a:t>
            </a:r>
          </a:p>
          <a:p>
            <a:pPr lvl="1"/>
            <a:r>
              <a:rPr lang="en-US" dirty="0"/>
              <a:t>System level data, LPAR, jobs, Memory, I/O</a:t>
            </a:r>
          </a:p>
          <a:p>
            <a:pPr lvl="1"/>
            <a:r>
              <a:rPr lang="en-US" dirty="0"/>
              <a:t>CICS – regions, transactions, transaction delays, DSA</a:t>
            </a:r>
          </a:p>
          <a:p>
            <a:pPr lvl="1"/>
            <a:r>
              <a:rPr lang="en-US" dirty="0"/>
              <a:t>Large number of graphs for both z/OS and CICS display</a:t>
            </a:r>
          </a:p>
          <a:p>
            <a:pPr lvl="1"/>
            <a:r>
              <a:rPr lang="en-US" dirty="0"/>
              <a:t>Single Pane of Glass – see your entire enterprise from one place</a:t>
            </a:r>
          </a:p>
          <a:p>
            <a:endParaRPr lang="en-US" dirty="0"/>
          </a:p>
        </p:txBody>
      </p:sp>
    </p:spTree>
    <p:extLst>
      <p:ext uri="{BB962C8B-B14F-4D97-AF65-F5344CB8AC3E}">
        <p14:creationId xmlns:p14="http://schemas.microsoft.com/office/powerpoint/2010/main" val="2794235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F7482-CB6E-497D-81FC-635AA00359C2}"/>
              </a:ext>
            </a:extLst>
          </p:cNvPr>
          <p:cNvSpPr>
            <a:spLocks noGrp="1"/>
          </p:cNvSpPr>
          <p:nvPr>
            <p:ph type="title"/>
          </p:nvPr>
        </p:nvSpPr>
        <p:spPr/>
        <p:txBody>
          <a:bodyPr/>
          <a:lstStyle/>
          <a:p>
            <a:r>
              <a:rPr lang="en-US" dirty="0"/>
              <a:t>Business Value of Velocity Software, Inc.</a:t>
            </a:r>
          </a:p>
        </p:txBody>
      </p:sp>
      <p:sp>
        <p:nvSpPr>
          <p:cNvPr id="3" name="Content Placeholder 2">
            <a:extLst>
              <a:ext uri="{FF2B5EF4-FFF2-40B4-BE49-F238E27FC236}">
                <a16:creationId xmlns:a16="http://schemas.microsoft.com/office/drawing/2014/main" id="{E7007677-A82F-4E1A-9FA1-CA1A2B4E8D8E}"/>
              </a:ext>
            </a:extLst>
          </p:cNvPr>
          <p:cNvSpPr>
            <a:spLocks noGrp="1"/>
          </p:cNvSpPr>
          <p:nvPr>
            <p:ph idx="1"/>
          </p:nvPr>
        </p:nvSpPr>
        <p:spPr>
          <a:xfrm>
            <a:off x="711200" y="1371600"/>
            <a:ext cx="10871200" cy="4572000"/>
          </a:xfrm>
        </p:spPr>
        <p:txBody>
          <a:bodyPr/>
          <a:lstStyle/>
          <a:p>
            <a:r>
              <a:rPr lang="en-US" dirty="0"/>
              <a:t>More than 30 years of expertise in z/VM along with Network, Linux, Oracle, VSE and z/OS performance monitoring</a:t>
            </a:r>
          </a:p>
          <a:p>
            <a:r>
              <a:rPr lang="en-US" dirty="0"/>
              <a:t>We cover the entire spectrum of Performance Management:</a:t>
            </a:r>
          </a:p>
          <a:p>
            <a:pPr lvl="1"/>
            <a:r>
              <a:rPr lang="en-US" dirty="0"/>
              <a:t>Performance Analysis, Operational Alerts, Capacity Planning, Accounting/Charge back</a:t>
            </a:r>
          </a:p>
          <a:p>
            <a:pPr lvl="1"/>
            <a:r>
              <a:rPr lang="en-US" dirty="0"/>
              <a:t>Using multiple sources to confirm data is </a:t>
            </a:r>
            <a:r>
              <a:rPr lang="en-US" i="1" dirty="0"/>
              <a:t>correct</a:t>
            </a:r>
            <a:r>
              <a:rPr lang="en-US" dirty="0"/>
              <a:t> and proven by high capture ratios</a:t>
            </a:r>
            <a:endParaRPr lang="en-US" i="1" dirty="0"/>
          </a:p>
          <a:p>
            <a:pPr lvl="1"/>
            <a:r>
              <a:rPr lang="en-US" dirty="0"/>
              <a:t>Performance Management Tools should not be a performance problem!</a:t>
            </a:r>
          </a:p>
          <a:p>
            <a:r>
              <a:rPr lang="en-US" dirty="0"/>
              <a:t>We provide a modern, easy to use Linux hosting and z/VM management product (zPRO)</a:t>
            </a:r>
          </a:p>
          <a:p>
            <a:r>
              <a:rPr lang="en-US" dirty="0"/>
              <a:t>Ongoing support for all current/future releases of z/VM</a:t>
            </a:r>
          </a:p>
          <a:p>
            <a:r>
              <a:rPr lang="en-US" dirty="0"/>
              <a:t>Unparalleled support for our customers and the z/VM ecosystem</a:t>
            </a:r>
          </a:p>
          <a:p>
            <a:r>
              <a:rPr lang="en-US" dirty="0"/>
              <a:t>Customer retention of over 98% !</a:t>
            </a:r>
          </a:p>
        </p:txBody>
      </p:sp>
    </p:spTree>
    <p:extLst>
      <p:ext uri="{BB962C8B-B14F-4D97-AF65-F5344CB8AC3E}">
        <p14:creationId xmlns:p14="http://schemas.microsoft.com/office/powerpoint/2010/main" val="13942053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DA92C-9997-4BD2-8F8A-EBF77117752A}"/>
              </a:ext>
            </a:extLst>
          </p:cNvPr>
          <p:cNvSpPr>
            <a:spLocks noGrp="1"/>
          </p:cNvSpPr>
          <p:nvPr>
            <p:ph type="title"/>
          </p:nvPr>
        </p:nvSpPr>
        <p:spPr/>
        <p:txBody>
          <a:bodyPr/>
          <a:lstStyle/>
          <a:p>
            <a:r>
              <a:rPr lang="en-US" dirty="0"/>
              <a:t>z/VM – A Great Platform</a:t>
            </a:r>
          </a:p>
        </p:txBody>
      </p:sp>
      <p:sp>
        <p:nvSpPr>
          <p:cNvPr id="3" name="Content Placeholder 2">
            <a:extLst>
              <a:ext uri="{FF2B5EF4-FFF2-40B4-BE49-F238E27FC236}">
                <a16:creationId xmlns:a16="http://schemas.microsoft.com/office/drawing/2014/main" id="{0930C92E-D5E5-40F8-AEEE-381C9FBE4A23}"/>
              </a:ext>
            </a:extLst>
          </p:cNvPr>
          <p:cNvSpPr>
            <a:spLocks noGrp="1"/>
          </p:cNvSpPr>
          <p:nvPr>
            <p:ph idx="1"/>
          </p:nvPr>
        </p:nvSpPr>
        <p:spPr/>
        <p:txBody>
          <a:bodyPr/>
          <a:lstStyle/>
          <a:p>
            <a:r>
              <a:rPr lang="en-US" dirty="0"/>
              <a:t>z/VM is one of the best virtual server hosting platforms available!</a:t>
            </a:r>
            <a:br>
              <a:rPr lang="en-US" dirty="0"/>
            </a:br>
            <a:endParaRPr lang="en-US" dirty="0"/>
          </a:p>
          <a:p>
            <a:pPr marL="0" indent="0">
              <a:buNone/>
            </a:pPr>
            <a:r>
              <a:rPr lang="en-US" sz="3200" dirty="0"/>
              <a:t>	“Metal to Cloud in Two Days”</a:t>
            </a:r>
          </a:p>
          <a:p>
            <a:pPr marL="0" indent="0">
              <a:buNone/>
            </a:pPr>
            <a:endParaRPr lang="en-US" dirty="0"/>
          </a:p>
          <a:p>
            <a:r>
              <a:rPr lang="en-US" dirty="0"/>
              <a:t>See </a:t>
            </a:r>
            <a:r>
              <a:rPr lang="en-US" sz="2800" b="1" dirty="0"/>
              <a:t>https://velocitysoftware.com/MetaltoCloud</a:t>
            </a:r>
            <a:endParaRPr lang="en-US" b="1" dirty="0"/>
          </a:p>
          <a:p>
            <a:r>
              <a:rPr lang="en-US" dirty="0"/>
              <a:t>zPRO installed and configured in &lt;30 minutes on four systems</a:t>
            </a:r>
          </a:p>
          <a:p>
            <a:pPr lvl="1"/>
            <a:r>
              <a:rPr lang="en-US" dirty="0"/>
              <a:t>Over 155 images cloned and provisioned in &lt;20 minutes!</a:t>
            </a:r>
          </a:p>
          <a:p>
            <a:endParaRPr lang="en-US" dirty="0"/>
          </a:p>
          <a:p>
            <a:r>
              <a:rPr lang="en-US" dirty="0"/>
              <a:t>FULLY functional z/VM hosting environment in TWO days that can easily support hundreds of servers or more</a:t>
            </a:r>
          </a:p>
        </p:txBody>
      </p:sp>
      <p:pic>
        <p:nvPicPr>
          <p:cNvPr id="1028" name="Picture 4">
            <a:extLst>
              <a:ext uri="{FF2B5EF4-FFF2-40B4-BE49-F238E27FC236}">
                <a16:creationId xmlns:a16="http://schemas.microsoft.com/office/drawing/2014/main" id="{12C34524-A944-D309-B0C2-92271E1F50A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9144000" y="2281644"/>
            <a:ext cx="2688351" cy="1511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6823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DA92C-9997-4BD2-8F8A-EBF77117752A}"/>
              </a:ext>
            </a:extLst>
          </p:cNvPr>
          <p:cNvSpPr>
            <a:spLocks noGrp="1"/>
          </p:cNvSpPr>
          <p:nvPr>
            <p:ph type="title"/>
          </p:nvPr>
        </p:nvSpPr>
        <p:spPr/>
        <p:txBody>
          <a:bodyPr/>
          <a:lstStyle/>
          <a:p>
            <a:r>
              <a:rPr lang="en-US" dirty="0"/>
              <a:t>z/VM – A Great Platform</a:t>
            </a:r>
          </a:p>
        </p:txBody>
      </p:sp>
      <p:sp>
        <p:nvSpPr>
          <p:cNvPr id="3" name="Content Placeholder 2">
            <a:extLst>
              <a:ext uri="{FF2B5EF4-FFF2-40B4-BE49-F238E27FC236}">
                <a16:creationId xmlns:a16="http://schemas.microsoft.com/office/drawing/2014/main" id="{0930C92E-D5E5-40F8-AEEE-381C9FBE4A23}"/>
              </a:ext>
            </a:extLst>
          </p:cNvPr>
          <p:cNvSpPr>
            <a:spLocks noGrp="1"/>
          </p:cNvSpPr>
          <p:nvPr>
            <p:ph idx="1"/>
          </p:nvPr>
        </p:nvSpPr>
        <p:spPr/>
        <p:txBody>
          <a:bodyPr/>
          <a:lstStyle/>
          <a:p>
            <a:r>
              <a:rPr lang="en-US" dirty="0"/>
              <a:t>One big challenge new(er) people face managing z/VM - 3270</a:t>
            </a:r>
          </a:p>
        </p:txBody>
      </p:sp>
      <p:pic>
        <p:nvPicPr>
          <p:cNvPr id="11" name="Picture 10">
            <a:extLst>
              <a:ext uri="{FF2B5EF4-FFF2-40B4-BE49-F238E27FC236}">
                <a16:creationId xmlns:a16="http://schemas.microsoft.com/office/drawing/2014/main" id="{B5B4C8CD-93E9-4C36-AD04-6270C6C0514B}"/>
              </a:ext>
            </a:extLst>
          </p:cNvPr>
          <p:cNvPicPr>
            <a:picLocks noChangeAspect="1"/>
          </p:cNvPicPr>
          <p:nvPr/>
        </p:nvPicPr>
        <p:blipFill>
          <a:blip r:embed="rId2"/>
          <a:stretch>
            <a:fillRect/>
          </a:stretch>
        </p:blipFill>
        <p:spPr>
          <a:xfrm>
            <a:off x="2971519" y="2130814"/>
            <a:ext cx="6248963" cy="3603471"/>
          </a:xfrm>
          <a:prstGeom prst="rect">
            <a:avLst/>
          </a:prstGeom>
        </p:spPr>
      </p:pic>
    </p:spTree>
    <p:extLst>
      <p:ext uri="{BB962C8B-B14F-4D97-AF65-F5344CB8AC3E}">
        <p14:creationId xmlns:p14="http://schemas.microsoft.com/office/powerpoint/2010/main" val="2505226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9FB9B0-FAE4-42C4-A872-029C38EA5107}"/>
              </a:ext>
            </a:extLst>
          </p:cNvPr>
          <p:cNvPicPr preferRelativeResize="0">
            <a:picLocks/>
          </p:cNvPicPr>
          <p:nvPr/>
        </p:nvPicPr>
        <p:blipFill rotWithShape="1">
          <a:blip r:embed="rId2" cstate="print">
            <a:extLst>
              <a:ext uri="{28A0092B-C50C-407E-A947-70E740481C1C}">
                <a14:useLocalDpi xmlns:a14="http://schemas.microsoft.com/office/drawing/2010/main" val="0"/>
              </a:ext>
            </a:extLst>
          </a:blip>
          <a:srcRect l="12548" t="5824" r="9804" b="12661"/>
          <a:stretch/>
        </p:blipFill>
        <p:spPr>
          <a:xfrm>
            <a:off x="8412480" y="1920240"/>
            <a:ext cx="3017520" cy="4480560"/>
          </a:xfrm>
          <a:prstGeom prst="rect">
            <a:avLst/>
          </a:prstGeom>
        </p:spPr>
      </p:pic>
      <p:sp>
        <p:nvSpPr>
          <p:cNvPr id="2" name="Title 1">
            <a:extLst>
              <a:ext uri="{FF2B5EF4-FFF2-40B4-BE49-F238E27FC236}">
                <a16:creationId xmlns:a16="http://schemas.microsoft.com/office/drawing/2014/main" id="{99CDC53F-248F-4564-910A-D8D950D881E7}"/>
              </a:ext>
            </a:extLst>
          </p:cNvPr>
          <p:cNvSpPr>
            <a:spLocks noGrp="1"/>
          </p:cNvSpPr>
          <p:nvPr>
            <p:ph type="title"/>
          </p:nvPr>
        </p:nvSpPr>
        <p:spPr/>
        <p:txBody>
          <a:bodyPr/>
          <a:lstStyle/>
          <a:p>
            <a:r>
              <a:rPr lang="en-US" dirty="0"/>
              <a:t>Modernizing z/VM</a:t>
            </a:r>
          </a:p>
        </p:txBody>
      </p:sp>
      <p:sp>
        <p:nvSpPr>
          <p:cNvPr id="3" name="Content Placeholder 2">
            <a:extLst>
              <a:ext uri="{FF2B5EF4-FFF2-40B4-BE49-F238E27FC236}">
                <a16:creationId xmlns:a16="http://schemas.microsoft.com/office/drawing/2014/main" id="{40E41B95-DEB3-4AFF-81EC-6238A55EC4DD}"/>
              </a:ext>
            </a:extLst>
          </p:cNvPr>
          <p:cNvSpPr>
            <a:spLocks noGrp="1"/>
          </p:cNvSpPr>
          <p:nvPr>
            <p:ph idx="1"/>
          </p:nvPr>
        </p:nvSpPr>
        <p:spPr/>
        <p:txBody>
          <a:bodyPr/>
          <a:lstStyle/>
          <a:p>
            <a:pPr marL="0" indent="0">
              <a:buNone/>
            </a:pPr>
            <a:r>
              <a:rPr lang="en-US" i="1" dirty="0"/>
              <a:t>“Always been my wish to modernize such a great platform”</a:t>
            </a:r>
          </a:p>
          <a:p>
            <a:pPr marL="0" indent="0">
              <a:buNone/>
            </a:pPr>
            <a:r>
              <a:rPr lang="en-US" dirty="0"/>
              <a:t>	</a:t>
            </a:r>
            <a:r>
              <a:rPr lang="en-US" sz="1600" dirty="0">
                <a:solidFill>
                  <a:schemeClr val="tx1"/>
                </a:solidFill>
              </a:rPr>
              <a:t>-- Barton Robinson, CTO Velocity Software, Inc</a:t>
            </a:r>
          </a:p>
          <a:p>
            <a:pPr marL="0" indent="0">
              <a:buNone/>
            </a:pPr>
            <a:r>
              <a:rPr lang="en-US" dirty="0"/>
              <a:t>And we did it - with zPRO!</a:t>
            </a:r>
          </a:p>
          <a:p>
            <a:pPr lvl="1"/>
            <a:r>
              <a:rPr lang="en-US" dirty="0"/>
              <a:t>Easy to install and use; install in minutes, </a:t>
            </a:r>
            <a:r>
              <a:rPr lang="en-US" i="1" dirty="0"/>
              <a:t>not hours or more!</a:t>
            </a:r>
          </a:p>
          <a:p>
            <a:pPr lvl="1"/>
            <a:r>
              <a:rPr lang="en-US" dirty="0"/>
              <a:t>Completely NON-INTRUSIVE to your system</a:t>
            </a:r>
          </a:p>
          <a:p>
            <a:pPr lvl="1"/>
            <a:r>
              <a:rPr lang="en-US" dirty="0"/>
              <a:t>A modernized front-end to manage z/VM and virtual servers</a:t>
            </a:r>
          </a:p>
          <a:p>
            <a:pPr lvl="1"/>
            <a:r>
              <a:rPr lang="en-US" dirty="0"/>
              <a:t>Easily customizable</a:t>
            </a:r>
          </a:p>
          <a:p>
            <a:pPr lvl="1"/>
            <a:r>
              <a:rPr lang="en-US" dirty="0"/>
              <a:t>Delegate tasks to others that need it</a:t>
            </a:r>
          </a:p>
          <a:p>
            <a:pPr lvl="1"/>
            <a:r>
              <a:rPr lang="en-US" dirty="0"/>
              <a:t>Enhance productivity</a:t>
            </a:r>
          </a:p>
          <a:p>
            <a:pPr lvl="2"/>
            <a:r>
              <a:rPr lang="en-US" dirty="0"/>
              <a:t>Push button solutions vs digging for manuals, instructions, </a:t>
            </a:r>
            <a:r>
              <a:rPr lang="en-US" dirty="0" err="1"/>
              <a:t>etc</a:t>
            </a:r>
            <a:endParaRPr lang="en-US" dirty="0"/>
          </a:p>
          <a:p>
            <a:pPr lvl="1"/>
            <a:r>
              <a:rPr lang="en-US" dirty="0"/>
              <a:t>A great team of people backing you up!</a:t>
            </a:r>
          </a:p>
        </p:txBody>
      </p:sp>
    </p:spTree>
    <p:extLst>
      <p:ext uri="{BB962C8B-B14F-4D97-AF65-F5344CB8AC3E}">
        <p14:creationId xmlns:p14="http://schemas.microsoft.com/office/powerpoint/2010/main" val="2652197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46E63-645D-4B2C-A5BD-5C9833311438}"/>
              </a:ext>
            </a:extLst>
          </p:cNvPr>
          <p:cNvSpPr>
            <a:spLocks noGrp="1"/>
          </p:cNvSpPr>
          <p:nvPr>
            <p:ph type="title"/>
          </p:nvPr>
        </p:nvSpPr>
        <p:spPr/>
        <p:txBody>
          <a:bodyPr/>
          <a:lstStyle/>
          <a:p>
            <a:r>
              <a:rPr lang="en-US" dirty="0"/>
              <a:t>Modernizing z/VM – with zPRO</a:t>
            </a:r>
          </a:p>
        </p:txBody>
      </p:sp>
      <p:sp>
        <p:nvSpPr>
          <p:cNvPr id="3" name="Content Placeholder 2">
            <a:extLst>
              <a:ext uri="{FF2B5EF4-FFF2-40B4-BE49-F238E27FC236}">
                <a16:creationId xmlns:a16="http://schemas.microsoft.com/office/drawing/2014/main" id="{9DDF0A5C-5F06-464F-BCEC-19509DD9546E}"/>
              </a:ext>
            </a:extLst>
          </p:cNvPr>
          <p:cNvSpPr>
            <a:spLocks noGrp="1"/>
          </p:cNvSpPr>
          <p:nvPr>
            <p:ph idx="1"/>
          </p:nvPr>
        </p:nvSpPr>
        <p:spPr>
          <a:xfrm>
            <a:off x="711200" y="1524000"/>
            <a:ext cx="4927600" cy="4572000"/>
          </a:xfrm>
        </p:spPr>
        <p:txBody>
          <a:bodyPr/>
          <a:lstStyle/>
          <a:p>
            <a:r>
              <a:rPr lang="en-US" sz="2000" kern="0" dirty="0"/>
              <a:t>RESTful API interface</a:t>
            </a:r>
          </a:p>
          <a:p>
            <a:r>
              <a:rPr lang="en-US" sz="2000" kern="0" dirty="0"/>
              <a:t>Storage Server Manager (DS8K)</a:t>
            </a:r>
            <a:endParaRPr lang="en-US" sz="2000" dirty="0"/>
          </a:p>
          <a:p>
            <a:r>
              <a:rPr lang="en-US" sz="2000" dirty="0"/>
              <a:t>Server Resource Manager - </a:t>
            </a:r>
            <a:r>
              <a:rPr lang="en-US" sz="2000" dirty="0" err="1"/>
              <a:t>zVRM</a:t>
            </a:r>
            <a:endParaRPr lang="en-US" sz="2000" dirty="0"/>
          </a:p>
          <a:p>
            <a:r>
              <a:rPr lang="en-US" sz="2000" dirty="0"/>
              <a:t>Event Scheduler</a:t>
            </a:r>
          </a:p>
          <a:p>
            <a:pPr lvl="1"/>
            <a:r>
              <a:rPr lang="en-US" sz="1600" dirty="0"/>
              <a:t>Schedule and manage events across your systems</a:t>
            </a:r>
          </a:p>
          <a:p>
            <a:r>
              <a:rPr lang="en-US" sz="2000" dirty="0"/>
              <a:t>Security management</a:t>
            </a:r>
          </a:p>
          <a:p>
            <a:pPr lvl="1"/>
            <a:r>
              <a:rPr lang="en-US" sz="1600" dirty="0"/>
              <a:t>RACF Rule Wizard!</a:t>
            </a:r>
          </a:p>
          <a:p>
            <a:r>
              <a:rPr lang="en-US" sz="2000" dirty="0"/>
              <a:t>Directory and Storage Pool management</a:t>
            </a:r>
          </a:p>
          <a:p>
            <a:pPr lvl="1"/>
            <a:r>
              <a:rPr lang="en-US" sz="1600" dirty="0"/>
              <a:t>Add/Delete DASD volumes in your storage pools</a:t>
            </a:r>
          </a:p>
          <a:p>
            <a:r>
              <a:rPr lang="en-US" sz="2000" dirty="0"/>
              <a:t>Spool management – </a:t>
            </a:r>
            <a:r>
              <a:rPr lang="en-US" sz="2000" dirty="0" err="1"/>
              <a:t>zSPOOL</a:t>
            </a:r>
            <a:endParaRPr lang="en-US" sz="2000" dirty="0"/>
          </a:p>
          <a:p>
            <a:pPr lvl="1"/>
            <a:r>
              <a:rPr lang="en-US" sz="1600" dirty="0"/>
              <a:t>Manage all spool files</a:t>
            </a:r>
          </a:p>
          <a:p>
            <a:pPr marL="0" indent="0">
              <a:buNone/>
            </a:pPr>
            <a:endParaRPr lang="en-US" sz="2000" dirty="0"/>
          </a:p>
        </p:txBody>
      </p:sp>
      <p:sp>
        <p:nvSpPr>
          <p:cNvPr id="4" name="Content Placeholder 2">
            <a:extLst>
              <a:ext uri="{FF2B5EF4-FFF2-40B4-BE49-F238E27FC236}">
                <a16:creationId xmlns:a16="http://schemas.microsoft.com/office/drawing/2014/main" id="{60B89AA3-D54A-09A9-EC63-8E8E9F919CF9}"/>
              </a:ext>
            </a:extLst>
          </p:cNvPr>
          <p:cNvSpPr txBox="1">
            <a:spLocks/>
          </p:cNvSpPr>
          <p:nvPr/>
        </p:nvSpPr>
        <p:spPr bwMode="auto">
          <a:xfrm>
            <a:off x="6096000" y="1524000"/>
            <a:ext cx="5181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2"/>
              </a:buClr>
              <a:buChar char="•"/>
              <a:defRPr sz="2400" b="1">
                <a:solidFill>
                  <a:schemeClr val="accent2"/>
                </a:solidFill>
                <a:latin typeface="+mn-lt"/>
                <a:ea typeface="+mn-ea"/>
                <a:cs typeface="+mn-cs"/>
              </a:defRPr>
            </a:lvl1pPr>
            <a:lvl2pPr marL="742950" indent="-285750" algn="l" rtl="0" eaLnBrk="0" fontAlgn="base" hangingPunct="0">
              <a:spcBef>
                <a:spcPct val="20000"/>
              </a:spcBef>
              <a:spcAft>
                <a:spcPct val="0"/>
              </a:spcAft>
              <a:buFont typeface="Times" charset="0"/>
              <a:buChar char="•"/>
              <a:defRPr sz="2000">
                <a:solidFill>
                  <a:schemeClr val="tx1"/>
                </a:solidFill>
                <a:latin typeface="+mn-lt"/>
              </a:defRPr>
            </a:lvl2pPr>
            <a:lvl3pPr marL="1143000" indent="-228600" algn="l" rtl="0" eaLnBrk="0" fontAlgn="base" hangingPunct="0">
              <a:spcBef>
                <a:spcPct val="20000"/>
              </a:spcBef>
              <a:spcAft>
                <a:spcPct val="0"/>
              </a:spcAft>
              <a:buChar char="•"/>
              <a:defRPr sz="18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16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16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Times" charset="0"/>
              </a:defRPr>
            </a:lvl6pPr>
            <a:lvl7pPr marL="2971800" indent="-228600" algn="l" rtl="0" fontAlgn="base">
              <a:spcBef>
                <a:spcPct val="20000"/>
              </a:spcBef>
              <a:spcAft>
                <a:spcPct val="0"/>
              </a:spcAft>
              <a:buChar char="»"/>
              <a:defRPr sz="2000">
                <a:solidFill>
                  <a:schemeClr val="tx1"/>
                </a:solidFill>
                <a:latin typeface="Times" charset="0"/>
              </a:defRPr>
            </a:lvl7pPr>
            <a:lvl8pPr marL="3429000" indent="-228600" algn="l" rtl="0" fontAlgn="base">
              <a:spcBef>
                <a:spcPct val="20000"/>
              </a:spcBef>
              <a:spcAft>
                <a:spcPct val="0"/>
              </a:spcAft>
              <a:buChar char="»"/>
              <a:defRPr sz="2000">
                <a:solidFill>
                  <a:schemeClr val="tx1"/>
                </a:solidFill>
                <a:latin typeface="Times" charset="0"/>
              </a:defRPr>
            </a:lvl8pPr>
            <a:lvl9pPr marL="3886200" indent="-228600" algn="l" rtl="0" fontAlgn="base">
              <a:spcBef>
                <a:spcPct val="20000"/>
              </a:spcBef>
              <a:spcAft>
                <a:spcPct val="0"/>
              </a:spcAft>
              <a:buChar char="»"/>
              <a:defRPr sz="2000">
                <a:solidFill>
                  <a:schemeClr val="tx1"/>
                </a:solidFill>
                <a:latin typeface="Times" charset="0"/>
              </a:defRPr>
            </a:lvl9pPr>
          </a:lstStyle>
          <a:p>
            <a:r>
              <a:rPr lang="en-US" sz="2000" dirty="0"/>
              <a:t>Backup &amp; Restore</a:t>
            </a:r>
          </a:p>
          <a:p>
            <a:pPr lvl="1"/>
            <a:r>
              <a:rPr lang="en-US" sz="1600" dirty="0"/>
              <a:t>Backup and restore key/critical files</a:t>
            </a:r>
            <a:endParaRPr lang="en-US" sz="2000" kern="0" dirty="0"/>
          </a:p>
          <a:p>
            <a:r>
              <a:rPr lang="en-US" sz="2000" kern="0" dirty="0"/>
              <a:t>Shared File System (SFS) Management</a:t>
            </a:r>
          </a:p>
          <a:p>
            <a:pPr lvl="1"/>
            <a:r>
              <a:rPr lang="en-US" sz="1600" kern="0" dirty="0"/>
              <a:t>Manage pool servers, users/admins, space management, build a new pool</a:t>
            </a:r>
          </a:p>
          <a:p>
            <a:r>
              <a:rPr lang="en-US" sz="2000" kern="0" dirty="0"/>
              <a:t>Virtual Network Management</a:t>
            </a:r>
          </a:p>
          <a:p>
            <a:pPr lvl="1"/>
            <a:r>
              <a:rPr lang="en-US" sz="1600" kern="0" dirty="0"/>
              <a:t>Report on, manage and add new VSWITCH or Guest LAN definitions</a:t>
            </a:r>
          </a:p>
          <a:p>
            <a:r>
              <a:rPr lang="en-US" sz="2000" kern="0" dirty="0"/>
              <a:t>System Allocation Management</a:t>
            </a:r>
          </a:p>
          <a:p>
            <a:pPr lvl="1"/>
            <a:r>
              <a:rPr lang="en-US" sz="1600" kern="0" dirty="0"/>
              <a:t>Manage system Page and Spool space </a:t>
            </a:r>
          </a:p>
          <a:p>
            <a:r>
              <a:rPr lang="en-US" sz="2000" kern="0" dirty="0"/>
              <a:t>EDEV Management</a:t>
            </a:r>
          </a:p>
          <a:p>
            <a:pPr lvl="1"/>
            <a:r>
              <a:rPr lang="en-US" sz="1600" kern="0" dirty="0"/>
              <a:t>Manage your EDEVICEs on the system</a:t>
            </a:r>
          </a:p>
          <a:p>
            <a:r>
              <a:rPr lang="en-US" sz="2000" kern="0" dirty="0"/>
              <a:t>And </a:t>
            </a:r>
            <a:r>
              <a:rPr lang="en-US" sz="2800" i="1" kern="0" dirty="0"/>
              <a:t>more</a:t>
            </a:r>
            <a:r>
              <a:rPr lang="en-US" sz="2000" kern="0" dirty="0"/>
              <a:t>…</a:t>
            </a:r>
            <a:endParaRPr lang="en-US" sz="1200" kern="0" dirty="0"/>
          </a:p>
        </p:txBody>
      </p:sp>
    </p:spTree>
    <p:extLst>
      <p:ext uri="{BB962C8B-B14F-4D97-AF65-F5344CB8AC3E}">
        <p14:creationId xmlns:p14="http://schemas.microsoft.com/office/powerpoint/2010/main" val="4221918444"/>
      </p:ext>
    </p:extLst>
  </p:cSld>
  <p:clrMapOvr>
    <a:masterClrMapping/>
  </p:clrMapOvr>
</p:sld>
</file>

<file path=ppt/theme/theme1.xml><?xml version="1.0" encoding="utf-8"?>
<a:theme xmlns:a="http://schemas.openxmlformats.org/drawingml/2006/main" name="VS_2009_Template2">
  <a:themeElements>
    <a:clrScheme name="">
      <a:dk1>
        <a:srgbClr val="000000"/>
      </a:dk1>
      <a:lt1>
        <a:srgbClr val="FFFFFF"/>
      </a:lt1>
      <a:dk2>
        <a:srgbClr val="7CB65C"/>
      </a:dk2>
      <a:lt2>
        <a:srgbClr val="808080"/>
      </a:lt2>
      <a:accent1>
        <a:srgbClr val="CDC3A1"/>
      </a:accent1>
      <a:accent2>
        <a:srgbClr val="3650A3"/>
      </a:accent2>
      <a:accent3>
        <a:srgbClr val="FFFFFF"/>
      </a:accent3>
      <a:accent4>
        <a:srgbClr val="000000"/>
      </a:accent4>
      <a:accent5>
        <a:srgbClr val="E3DECD"/>
      </a:accent5>
      <a:accent6>
        <a:srgbClr val="304893"/>
      </a:accent6>
      <a:hlink>
        <a:srgbClr val="8C9BCF"/>
      </a:hlink>
      <a:folHlink>
        <a:srgbClr val="E87D1E"/>
      </a:folHlink>
    </a:clrScheme>
    <a:fontScheme name="VS_2009_Template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lnDef>
  </a:objectDefaults>
  <a:extraClrSchemeLst>
    <a:extraClrScheme>
      <a:clrScheme name="VS_2009_Template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S_2009_Template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S_2009_Template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S_2009_Template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S_2009_Template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S_2009_Template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S_2009_Template2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S_2009_Template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S_2009_Template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S_2009_Template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S_2009_Template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S_2009_Template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16211</TotalTime>
  <Words>1251</Words>
  <Application>Microsoft Office PowerPoint</Application>
  <PresentationFormat>Widescreen</PresentationFormat>
  <Paragraphs>149</Paragraphs>
  <Slides>19</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Nirmala UI</vt:lpstr>
      <vt:lpstr>Times</vt:lpstr>
      <vt:lpstr>VS_2009_Template2</vt:lpstr>
      <vt:lpstr>PowerPoint Presentation</vt:lpstr>
      <vt:lpstr>Agenda</vt:lpstr>
      <vt:lpstr>Velocity Software, Inc.</vt:lpstr>
      <vt:lpstr>Velocity Software, Inc.</vt:lpstr>
      <vt:lpstr>Business Value of Velocity Software, Inc.</vt:lpstr>
      <vt:lpstr>z/VM – A Great Platform</vt:lpstr>
      <vt:lpstr>z/VM – A Great Platform</vt:lpstr>
      <vt:lpstr>Modernizing z/VM</vt:lpstr>
      <vt:lpstr>Modernizing z/VM – with zPRO</vt:lpstr>
      <vt:lpstr>zPRO Demo</vt:lpstr>
      <vt:lpstr>Modernizing z/VM – Full Cloud Management</vt:lpstr>
      <vt:lpstr>Modernizing z/VM – Storage Server Management</vt:lpstr>
      <vt:lpstr>Modernizing z/VM – with zPRO</vt:lpstr>
      <vt:lpstr>Modernizing z/VM – Scheduler</vt:lpstr>
      <vt:lpstr>Customers agree, zPRO is the best!</vt:lpstr>
      <vt:lpstr>Customers agree, zPRO is the best!</vt:lpstr>
      <vt:lpstr>zPRO – try some of it yourself!</vt:lpstr>
      <vt:lpstr>Summary</vt:lpstr>
      <vt:lpstr>Questions / Comments?</vt:lpstr>
    </vt:vector>
  </TitlesOfParts>
  <Company>ᔸ뀀穼��</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Ellen Rudy</dc:creator>
  <cp:lastModifiedBy>James Vincent</cp:lastModifiedBy>
  <cp:revision>403</cp:revision>
  <dcterms:created xsi:type="dcterms:W3CDTF">2009-08-14T03:26:20Z</dcterms:created>
  <dcterms:modified xsi:type="dcterms:W3CDTF">2023-01-20T15:27:29Z</dcterms:modified>
</cp:coreProperties>
</file>