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  <p:sldMasterId id="2147483687" r:id="rId3"/>
  </p:sldMasterIdLst>
  <p:notesMasterIdLst>
    <p:notesMasterId r:id="rId9"/>
  </p:notesMasterIdLst>
  <p:handoutMasterIdLst>
    <p:handoutMasterId r:id="rId10"/>
  </p:handoutMasterIdLst>
  <p:sldIdLst>
    <p:sldId id="260" r:id="rId4"/>
    <p:sldId id="275" r:id="rId5"/>
    <p:sldId id="274" r:id="rId6"/>
    <p:sldId id="273" r:id="rId7"/>
    <p:sldId id="27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2638"/>
    <a:srgbClr val="A30D14"/>
    <a:srgbClr val="DE121D"/>
    <a:srgbClr val="336600"/>
    <a:srgbClr val="E4E76D"/>
    <a:srgbClr val="B4D88B"/>
    <a:srgbClr val="6CB33F"/>
    <a:srgbClr val="96C0E6"/>
    <a:srgbClr val="5091CD"/>
    <a:srgbClr val="0049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0" autoAdjust="0"/>
    <p:restoredTop sz="94719" autoAdjust="0"/>
  </p:normalViewPr>
  <p:slideViewPr>
    <p:cSldViewPr snapToGrid="0" snapToObjects="1">
      <p:cViewPr>
        <p:scale>
          <a:sx n="100" d="100"/>
          <a:sy n="100" d="100"/>
        </p:scale>
        <p:origin x="-194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-3488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DBEC8-D685-F64A-BDA1-A3D98B9B168B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3834B-AE61-7D4F-865D-7E0FD88998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4950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35487-35CE-274F-801B-05C51690FDF6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F05C1-492E-D14E-89DE-63ECBB3D98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12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F05C1-492E-D14E-89DE-63ECBB3D98F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88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F05C1-492E-D14E-89DE-63ECBB3D98F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88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solidFill>
            <a:srgbClr val="A32638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540544" y="1515267"/>
            <a:ext cx="8062912" cy="1470025"/>
          </a:xfrm>
        </p:spPr>
        <p:txBody>
          <a:bodyPr anchor="t">
            <a:normAutofit/>
          </a:bodyPr>
          <a:lstStyle>
            <a:lvl1pPr algn="l">
              <a:defRPr sz="4000" baseline="0">
                <a:ln w="6350">
                  <a:solidFill>
                    <a:srgbClr val="A32638"/>
                  </a:solidFill>
                </a:ln>
                <a:solidFill>
                  <a:srgbClr val="A32638"/>
                </a:solidFill>
              </a:defRPr>
            </a:lvl1pPr>
          </a:lstStyle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989259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61087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AB42D8-E221-47EE-8E27-7BCB9371B35E}" type="datetime1">
              <a:rPr lang="en-US" smtClean="0"/>
              <a:t>10/16/2013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6015829"/>
            <a:ext cx="3314700" cy="365125"/>
          </a:xfrm>
        </p:spPr>
        <p:txBody>
          <a:bodyPr tIns="0" bIns="0" anchor="b"/>
          <a:lstStyle>
            <a:lvl1pPr algn="l">
              <a:defRPr sz="1100"/>
            </a:lvl1pPr>
          </a:lstStyle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 w="6350">
                  <a:solidFill>
                    <a:srgbClr val="A32638"/>
                  </a:solidFill>
                </a:ln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1274746" y="871554"/>
            <a:ext cx="6391308" cy="8432800"/>
          </a:xfrm>
        </p:spPr>
        <p:txBody>
          <a:bodyPr vert="eaVert"/>
          <a:lstStyle>
            <a:lvl1pPr>
              <a:buClr>
                <a:srgbClr val="A32638"/>
              </a:buClr>
              <a:defRPr/>
            </a:lvl1pPr>
            <a:lvl2pPr>
              <a:buClr>
                <a:srgbClr val="A32638"/>
              </a:buClr>
              <a:defRPr/>
            </a:lvl2pPr>
            <a:lvl3pPr>
              <a:buClr>
                <a:srgbClr val="A32638"/>
              </a:buClr>
              <a:defRPr/>
            </a:lvl3pPr>
            <a:lvl4pPr>
              <a:buClr>
                <a:srgbClr val="A32638"/>
              </a:buClr>
              <a:defRPr/>
            </a:lvl4pPr>
            <a:lvl5pPr>
              <a:buClr>
                <a:srgbClr val="A32638"/>
              </a:buClr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1AC3-BB97-478E-ACA5-C29DF07657AF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>
            <a:lvl1pPr>
              <a:defRPr>
                <a:ln w="6350">
                  <a:solidFill>
                    <a:srgbClr val="A32638"/>
                  </a:solidFill>
                </a:ln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>
            <a:lvl1pPr>
              <a:buClr>
                <a:srgbClr val="A32638"/>
              </a:buClr>
              <a:defRPr/>
            </a:lvl1pPr>
            <a:lvl2pPr>
              <a:buClr>
                <a:srgbClr val="A32638"/>
              </a:buClr>
              <a:defRPr/>
            </a:lvl2pPr>
            <a:lvl3pPr>
              <a:buClr>
                <a:srgbClr val="A32638"/>
              </a:buClr>
              <a:defRPr/>
            </a:lvl3pPr>
            <a:lvl4pPr>
              <a:buClr>
                <a:srgbClr val="A32638"/>
              </a:buClr>
              <a:defRPr/>
            </a:lvl4pPr>
            <a:lvl5pPr>
              <a:buClr>
                <a:srgbClr val="A32638"/>
              </a:buClr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F01A1-4D44-4D74-9C07-49F4D1A9E824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626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93AF-74B6-435D-964B-BFA94762D268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936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1575A-048E-48B9-8E3F-52716B7F6FB8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91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3651C-FD18-41A4-8B68-55921ABB3440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6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3EA51-4BA5-490E-ACF1-50EA2C68A34D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9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A326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A3263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393-E243-4836-AA57-509B1320E8F9}" type="datetime1">
              <a:rPr lang="en-US" smtClean="0"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ight Triangle 9"/>
          <p:cNvSpPr/>
          <p:nvPr userDrawn="1"/>
        </p:nvSpPr>
        <p:spPr>
          <a:xfrm>
            <a:off x="14068" y="-54178"/>
            <a:ext cx="9129932" cy="6912178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 txBox="1">
            <a:spLocks/>
          </p:cNvSpPr>
          <p:nvPr userDrawn="1"/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kumimoji="0"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C6D0D11-4F41-9345-94FB-263D806B7DB2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15" name="Footer Placeholder 2"/>
          <p:cNvSpPr txBox="1">
            <a:spLocks/>
          </p:cNvSpPr>
          <p:nvPr userDrawn="1"/>
        </p:nvSpPr>
        <p:spPr>
          <a:xfrm>
            <a:off x="457200" y="6480969"/>
            <a:ext cx="2705100" cy="301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l" defTabSz="457200" rtl="0" eaLnBrk="1" latinLnBrk="0" hangingPunct="1"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Proprietary and Confidential to Meta IQ, Inc. and the General Services Administration</a:t>
            </a:r>
            <a:endParaRPr lang="en-US" dirty="0"/>
          </a:p>
        </p:txBody>
      </p:sp>
      <p:sp>
        <p:nvSpPr>
          <p:cNvPr id="16" name="Slide Number Placeholder 22"/>
          <p:cNvSpPr txBox="1">
            <a:spLocks/>
          </p:cNvSpPr>
          <p:nvPr userDrawn="1"/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en-US"/>
            </a:defPPr>
            <a:lvl1pPr marL="0" algn="ctr" defTabSz="457200" rtl="0" eaLnBrk="1" latinLnBrk="0" hangingPunct="1"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Meta_IQ_CMY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96" y="267494"/>
            <a:ext cx="2003961" cy="571500"/>
          </a:xfrm>
          <a:prstGeom prst="rect">
            <a:avLst/>
          </a:prstGeom>
        </p:spPr>
      </p:pic>
      <p:sp>
        <p:nvSpPr>
          <p:cNvPr id="18" name="Title Placeholder 21"/>
          <p:cNvSpPr>
            <a:spLocks noGrp="1"/>
          </p:cNvSpPr>
          <p:nvPr>
            <p:ph type="title"/>
          </p:nvPr>
        </p:nvSpPr>
        <p:spPr>
          <a:xfrm>
            <a:off x="2476500" y="267494"/>
            <a:ext cx="6210300" cy="1399032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l">
              <a:defRPr sz="3200">
                <a:solidFill>
                  <a:srgbClr val="A32638"/>
                </a:solidFill>
              </a:defRPr>
            </a:lvl1pPr>
          </a:lstStyle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81817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90F2D-59C0-4A76-A824-9E6E90033691}" type="datetime1">
              <a:rPr lang="en-US" smtClean="0"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59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B02E-51CA-4A0B-9554-0E70788A98CF}" type="datetime1">
              <a:rPr lang="en-US" smtClean="0"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67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 anchor="t"/>
          <a:lstStyle/>
          <a:p>
            <a:fld id="{893FB7AF-FCFB-44FB-94B7-3F5EFFCD7FD8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2717800" cy="301752"/>
          </a:xfrm>
        </p:spPr>
        <p:txBody>
          <a:bodyPr/>
          <a:lstStyle/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21"/>
          <p:cNvSpPr>
            <a:spLocks noGrp="1"/>
          </p:cNvSpPr>
          <p:nvPr>
            <p:ph type="title"/>
          </p:nvPr>
        </p:nvSpPr>
        <p:spPr>
          <a:xfrm>
            <a:off x="2476500" y="267494"/>
            <a:ext cx="6210300" cy="139903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3210-CA27-4B30-854F-705FC723DB2C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3796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8DFE5-7520-461B-BB81-C92687F3D152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53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B401B-3182-4D34-A4EB-0D4C6F6BE569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971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3A31C-8A02-474E-832D-67FAD5232FB0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13A2-D583-45D6-B145-0E129B182A5E}" type="datetime1">
              <a:rPr lang="en-US" smtClean="0"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Vertical Title 1"/>
          <p:cNvSpPr txBox="1">
            <a:spLocks/>
          </p:cNvSpPr>
          <p:nvPr userDrawn="1"/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58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134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205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722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73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7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solidFill>
            <a:srgbClr val="A32638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20B13A6-D9E1-4759-8347-C8531451CD54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63576" y="6417469"/>
            <a:ext cx="2892424" cy="362964"/>
          </a:xfrm>
        </p:spPr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0" cap="none" baseline="0">
                <a:ln w="6350">
                  <a:solidFill>
                    <a:srgbClr val="A32638"/>
                  </a:solidFill>
                </a:ln>
                <a:solidFill>
                  <a:srgbClr val="A32638"/>
                </a:solidFill>
              </a:defRPr>
            </a:lvl1pPr>
          </a:lstStyle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8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3216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9830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877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783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4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algn="l">
              <a:defRPr baseline="0">
                <a:ln w="6350">
                  <a:solidFill>
                    <a:srgbClr val="A32638"/>
                  </a:solidFill>
                </a:ln>
                <a:solidFill>
                  <a:srgbClr val="A32638"/>
                </a:solidFill>
              </a:defRPr>
            </a:lvl1pPr>
          </a:lstStyle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>
            <a:normAutofit/>
          </a:bodyPr>
          <a:lstStyle>
            <a:lvl1pPr>
              <a:buClr>
                <a:srgbClr val="A32638"/>
              </a:buClr>
              <a:defRPr sz="2400"/>
            </a:lvl1pPr>
            <a:lvl2pPr>
              <a:buClr>
                <a:srgbClr val="A32638"/>
              </a:buClr>
              <a:defRPr sz="2000"/>
            </a:lvl2pPr>
            <a:lvl3pPr>
              <a:buClr>
                <a:srgbClr val="A32638"/>
              </a:buClr>
              <a:defRPr sz="1800"/>
            </a:lvl3pPr>
            <a:lvl4pPr>
              <a:buClr>
                <a:srgbClr val="A32638"/>
              </a:buClr>
              <a:defRPr sz="1600"/>
            </a:lvl4pPr>
            <a:lvl5pPr>
              <a:buClr>
                <a:srgbClr val="A32638"/>
              </a:buCl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>
            <a:normAutofit/>
          </a:bodyPr>
          <a:lstStyle>
            <a:lvl1pPr>
              <a:buClr>
                <a:srgbClr val="A32638"/>
              </a:buClr>
              <a:defRPr sz="2400"/>
            </a:lvl1pPr>
            <a:lvl2pPr>
              <a:buClr>
                <a:srgbClr val="A32638"/>
              </a:buClr>
              <a:defRPr sz="2000"/>
            </a:lvl2pPr>
            <a:lvl3pPr>
              <a:buClr>
                <a:srgbClr val="A32638"/>
              </a:buClr>
              <a:defRPr sz="1800"/>
            </a:lvl3pPr>
            <a:lvl4pPr>
              <a:buClr>
                <a:srgbClr val="A32638"/>
              </a:buClr>
              <a:defRPr sz="1600"/>
            </a:lvl4pPr>
            <a:lvl5pPr>
              <a:buClr>
                <a:srgbClr val="A32638"/>
              </a:buCl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EDDBC03-1E6B-4322-A6DF-232B2B5F9E3D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2743200" cy="301752"/>
          </a:xfrm>
        </p:spPr>
        <p:txBody>
          <a:bodyPr/>
          <a:lstStyle/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0">
                <a:ln w="6350">
                  <a:solidFill>
                    <a:srgbClr val="A32638"/>
                  </a:solidFill>
                </a:ln>
                <a:solidFill>
                  <a:srgbClr val="A32638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buClr>
                <a:srgbClr val="A32638"/>
              </a:buClr>
              <a:defRPr sz="2400"/>
            </a:lvl1pPr>
            <a:lvl2pPr algn="l">
              <a:buClr>
                <a:srgbClr val="A32638"/>
              </a:buClr>
              <a:defRPr sz="2000"/>
            </a:lvl2pPr>
            <a:lvl3pPr algn="l">
              <a:buClr>
                <a:srgbClr val="A32638"/>
              </a:buClr>
              <a:defRPr sz="1800"/>
            </a:lvl3pPr>
            <a:lvl4pPr algn="l">
              <a:buClr>
                <a:srgbClr val="A32638"/>
              </a:buClr>
              <a:defRPr sz="1600"/>
            </a:lvl4pPr>
            <a:lvl5pPr algn="l">
              <a:buClr>
                <a:srgbClr val="A32638"/>
              </a:buCl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E462F4B-6A92-42B2-9EAB-B85B2D359F6A}" type="datetime1">
              <a:rPr lang="en-US" smtClean="0"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8"/>
            <a:ext cx="2908300" cy="303880"/>
          </a:xfrm>
        </p:spPr>
        <p:txBody>
          <a:bodyPr/>
          <a:lstStyle/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n w="6350">
                  <a:solidFill>
                    <a:srgbClr val="A32638"/>
                  </a:solidFill>
                </a:ln>
                <a:solidFill>
                  <a:srgbClr val="B51E23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E3756-EE3C-4DA5-BA15-91CEFCE627F1}" type="datetime1">
              <a:rPr lang="en-US" smtClean="0"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7DFEF43-73B9-4843-8C28-E68AFFC934AD}" type="datetime1">
              <a:rPr lang="en-US" smtClean="0"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2667000" cy="300831"/>
          </a:xfrm>
        </p:spPr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ctr"/>
          <a:lstStyle>
            <a:lvl1pPr marL="0" marR="18288" algn="r">
              <a:spcBef>
                <a:spcPts val="0"/>
              </a:spcBef>
              <a:buNone/>
              <a:defRPr sz="2900" b="0" cap="none" baseline="0">
                <a:ln w="6350">
                  <a:solidFill>
                    <a:srgbClr val="A32638"/>
                  </a:solidFill>
                </a:ln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buClr>
                <a:srgbClr val="A32638"/>
              </a:buClr>
              <a:defRPr sz="3000"/>
            </a:lvl1pPr>
            <a:lvl2pPr>
              <a:buClr>
                <a:srgbClr val="A32638"/>
              </a:buClr>
              <a:defRPr sz="2600"/>
            </a:lvl2pPr>
            <a:lvl3pPr>
              <a:buClr>
                <a:srgbClr val="A32638"/>
              </a:buClr>
              <a:defRPr sz="2400"/>
            </a:lvl3pPr>
            <a:lvl4pPr>
              <a:buClr>
                <a:srgbClr val="A32638"/>
              </a:buClr>
              <a:defRPr sz="2000"/>
            </a:lvl4pPr>
            <a:lvl5pPr>
              <a:buClr>
                <a:srgbClr val="A32638"/>
              </a:buCl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AA4A84-AB1D-4E0A-BE85-74DE812A482A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ctr"/>
          <a:lstStyle>
            <a:lvl1pPr marL="0" algn="ctr">
              <a:buNone/>
              <a:defRPr sz="3000" b="0" cap="all" baseline="0">
                <a:ln w="6350">
                  <a:solidFill>
                    <a:srgbClr val="A32638"/>
                  </a:solidFill>
                </a:ln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rgbClr val="A32638">
              <a:alpha val="15000"/>
            </a:srgbClr>
          </a:solidFill>
          <a:ln>
            <a:solidFill>
              <a:srgbClr val="B51E23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03499F8-7FD0-44FF-A021-752B9590FFA1}" type="datetime1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14068" y="-54178"/>
            <a:ext cx="9129932" cy="6912178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476500" y="267494"/>
            <a:ext cx="6210300" cy="1399032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r>
              <a:rPr kumimoji="0" lang="en-US" dirty="0" smtClean="0"/>
              <a:t>Click to edit Master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CB0F850-AD87-4B56-A9C8-0324655C205C}" type="datetime1">
              <a:rPr lang="en-US" smtClean="0"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0969"/>
            <a:ext cx="27051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9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7B9CD6D-3D44-6D4F-8CE8-AC665A09D72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Meta_IQ_RGB.psd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96" y="287814"/>
            <a:ext cx="1888177" cy="538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6" r:id="rId12"/>
  </p:sldLayoutIdLst>
  <p:hf sldNum="0" hdr="0" dt="0"/>
  <p:txStyles>
    <p:titleStyle>
      <a:lvl1pPr marL="0" indent="0" algn="l" rtl="0" eaLnBrk="1" latinLnBrk="0" hangingPunct="1">
        <a:spcBef>
          <a:spcPct val="0"/>
        </a:spcBef>
        <a:buNone/>
        <a:defRPr kumimoji="0" sz="3200" b="0" kern="1200" baseline="0">
          <a:ln w="6350">
            <a:solidFill>
              <a:srgbClr val="A32638"/>
            </a:solidFill>
          </a:ln>
          <a:solidFill>
            <a:srgbClr val="A32638"/>
          </a:solidFill>
          <a:effectLst/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rgbClr val="A32638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rgbClr val="A32638"/>
        </a:buClr>
        <a:buSzPct val="95000"/>
        <a:buFont typeface="Verdana"/>
        <a:buChar char="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rgbClr val="A32638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rgbClr val="A32638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rgbClr val="A32638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3849D-1964-443B-B608-E8940F9DBC82}" type="datetime1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37CE-6701-174F-AE7C-5B2CA1464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38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2A39077-D6B8-4191-8AA6-5F875DBAAC5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10/16/2013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DCC95E3-6FD3-4505-87BD-AB3B6C12185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8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lsantalucia@vicominfinity.com" TargetMode="External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8800" y="271464"/>
            <a:ext cx="7239000" cy="3972191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</a:rPr>
              <a:t>MVMUA</a:t>
            </a:r>
            <a:br>
              <a:rPr lang="en-US" sz="2800" dirty="0" smtClean="0">
                <a:solidFill>
                  <a:schemeClr val="accent1"/>
                </a:solidFill>
              </a:rPr>
            </a:br>
            <a:r>
              <a:rPr lang="en-US" sz="2800" dirty="0" smtClean="0">
                <a:solidFill>
                  <a:schemeClr val="accent1"/>
                </a:solidFill>
              </a:rPr>
              <a:t>October 15</a:t>
            </a:r>
            <a:r>
              <a:rPr lang="en-US" sz="2800" baseline="30000" dirty="0" smtClean="0">
                <a:solidFill>
                  <a:schemeClr val="accent1"/>
                </a:solidFill>
              </a:rPr>
              <a:t>th</a:t>
            </a:r>
            <a:r>
              <a:rPr lang="en-US" sz="2800" dirty="0" smtClean="0">
                <a:solidFill>
                  <a:schemeClr val="accent1"/>
                </a:solidFill>
              </a:rPr>
              <a:t>, 2013</a:t>
            </a:r>
            <a:br>
              <a:rPr lang="en-US" sz="2800" dirty="0" smtClean="0">
                <a:solidFill>
                  <a:schemeClr val="accent1"/>
                </a:solidFill>
              </a:rPr>
            </a:br>
            <a:r>
              <a:rPr lang="en-US" sz="2800" dirty="0">
                <a:solidFill>
                  <a:schemeClr val="accent1"/>
                </a:solidFill>
              </a:rPr>
              <a:t/>
            </a:r>
            <a:br>
              <a:rPr lang="en-US" sz="2800" dirty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ITP PANORAMA Demonstration</a:t>
            </a:r>
            <a:r>
              <a:rPr lang="en-US" sz="2800" dirty="0" smtClean="0">
                <a:solidFill>
                  <a:schemeClr val="accent1"/>
                </a:solidFill>
              </a:rPr>
              <a:t/>
            </a:r>
            <a:br>
              <a:rPr lang="en-US" sz="2800" dirty="0" smtClean="0">
                <a:solidFill>
                  <a:schemeClr val="accent1"/>
                </a:solidFill>
              </a:rPr>
            </a:br>
            <a:endParaRPr lang="en-US" sz="2800" b="0" dirty="0">
              <a:solidFill>
                <a:schemeClr val="accent1"/>
              </a:solidFill>
            </a:endParaRPr>
          </a:p>
        </p:txBody>
      </p:sp>
      <p:pic>
        <p:nvPicPr>
          <p:cNvPr id="8" name="Picture 7" descr="MetaIQ_SmarterInsights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0" y="5359908"/>
            <a:ext cx="2057400" cy="78638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85951" y="6083826"/>
            <a:ext cx="70961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Novel metadata solutions that create </a:t>
            </a:r>
            <a:r>
              <a:rPr lang="en-US" sz="1600" dirty="0"/>
              <a:t>value, transform </a:t>
            </a:r>
            <a:r>
              <a:rPr lang="en-US" sz="1600" dirty="0" smtClean="0"/>
              <a:t>companies and markets, </a:t>
            </a:r>
            <a:r>
              <a:rPr lang="en-US" sz="1600" dirty="0"/>
              <a:t>and redefine </a:t>
            </a:r>
            <a:r>
              <a:rPr lang="en-US" sz="1600" dirty="0" smtClean="0"/>
              <a:t>relationships </a:t>
            </a:r>
            <a:r>
              <a:rPr lang="en-US" sz="1600" dirty="0"/>
              <a:t>between citizens and government.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6400" y="4243655"/>
            <a:ext cx="3162300" cy="1077218"/>
          </a:xfrm>
          <a:prstGeom prst="rect">
            <a:avLst/>
          </a:prstGeom>
          <a:solidFill>
            <a:srgbClr val="A30D14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ALAN Perkins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Chief Solutions Architect</a:t>
            </a:r>
          </a:p>
          <a:p>
            <a:endParaRPr lang="en-US" sz="1600" dirty="0" smtClean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aperkins@metaiq.com</a:t>
            </a:r>
            <a:endParaRPr lang="en-US" sz="16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ITP PANORAMA “In Action”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68" y="2423150"/>
            <a:ext cx="7901110" cy="444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619010"/>
              </p:ext>
            </p:extLst>
          </p:nvPr>
        </p:nvGraphicFramePr>
        <p:xfrm>
          <a:off x="3781426" y="976314"/>
          <a:ext cx="1219200" cy="1174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Image" r:id="rId4" imgW="1853315" imgH="1752381" progId="Photoshop.Image.6">
                  <p:embed/>
                </p:oleObj>
              </mc:Choice>
              <mc:Fallback>
                <p:oleObj name="Image" r:id="rId4" imgW="1853315" imgH="1752381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426" y="976314"/>
                        <a:ext cx="1219200" cy="1174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42"/>
          <p:cNvSpPr>
            <a:spLocks noChangeArrowheads="1"/>
          </p:cNvSpPr>
          <p:nvPr/>
        </p:nvSpPr>
        <p:spPr bwMode="auto">
          <a:xfrm>
            <a:off x="1871663" y="1103170"/>
            <a:ext cx="1270928" cy="1038384"/>
          </a:xfrm>
          <a:prstGeom prst="flowChartMultidocument">
            <a:avLst/>
          </a:prstGeom>
          <a:solidFill>
            <a:srgbClr val="99CCFF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1200" dirty="0">
                <a:solidFill>
                  <a:srgbClr val="0070C0"/>
                </a:solidFill>
                <a:latin typeface="+mn-lt"/>
              </a:rPr>
              <a:t>Source</a:t>
            </a:r>
          </a:p>
          <a:p>
            <a:pPr algn="ctr">
              <a:defRPr/>
            </a:pPr>
            <a:r>
              <a:rPr lang="de-DE" sz="1200" dirty="0">
                <a:solidFill>
                  <a:srgbClr val="0070C0"/>
                </a:solidFill>
                <a:latin typeface="+mn-lt"/>
              </a:rPr>
              <a:t>Code</a:t>
            </a:r>
          </a:p>
        </p:txBody>
      </p:sp>
      <p:sp>
        <p:nvSpPr>
          <p:cNvPr id="9" name="Rechteck 8"/>
          <p:cNvSpPr/>
          <p:nvPr/>
        </p:nvSpPr>
        <p:spPr>
          <a:xfrm>
            <a:off x="5599101" y="1651947"/>
            <a:ext cx="1437752" cy="487904"/>
          </a:xfrm>
          <a:prstGeom prst="rect">
            <a:avLst/>
          </a:prstGeom>
          <a:solidFill>
            <a:srgbClr val="99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dirty="0" smtClean="0">
                <a:solidFill>
                  <a:srgbClr val="0070C0"/>
                </a:solidFill>
              </a:rPr>
              <a:t>Links to Documents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3" name="Pfeil nach rechts 2"/>
          <p:cNvSpPr/>
          <p:nvPr/>
        </p:nvSpPr>
        <p:spPr>
          <a:xfrm>
            <a:off x="3142591" y="1528749"/>
            <a:ext cx="635463" cy="151554"/>
          </a:xfrm>
          <a:prstGeom prst="rightArrow">
            <a:avLst/>
          </a:prstGeom>
          <a:solidFill>
            <a:srgbClr val="99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" name="Pfeil nach rechts 10"/>
          <p:cNvSpPr/>
          <p:nvPr/>
        </p:nvSpPr>
        <p:spPr>
          <a:xfrm rot="10800000">
            <a:off x="4963636" y="1347765"/>
            <a:ext cx="635464" cy="148620"/>
          </a:xfrm>
          <a:prstGeom prst="rightArrow">
            <a:avLst/>
          </a:prstGeom>
          <a:solidFill>
            <a:srgbClr val="99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5599101" y="1055512"/>
            <a:ext cx="1437752" cy="487904"/>
          </a:xfrm>
          <a:prstGeom prst="rect">
            <a:avLst/>
          </a:prstGeom>
          <a:solidFill>
            <a:srgbClr val="66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200" dirty="0" smtClean="0">
                <a:solidFill>
                  <a:srgbClr val="0070C0"/>
                </a:solidFill>
              </a:rPr>
              <a:t>Project Components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5" name="Pfeil nach rechts 14"/>
          <p:cNvSpPr/>
          <p:nvPr/>
        </p:nvSpPr>
        <p:spPr>
          <a:xfrm rot="10800000">
            <a:off x="4963636" y="1710459"/>
            <a:ext cx="635464" cy="148620"/>
          </a:xfrm>
          <a:prstGeom prst="rightArrow">
            <a:avLst/>
          </a:prstGeom>
          <a:solidFill>
            <a:srgbClr val="99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5400000">
            <a:off x="4221854" y="1986692"/>
            <a:ext cx="290714" cy="523875"/>
          </a:xfrm>
          <a:prstGeom prst="rightArrow">
            <a:avLst/>
          </a:prstGeom>
          <a:solidFill>
            <a:srgbClr val="66CCFF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8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04925"/>
            <a:ext cx="8229600" cy="4600575"/>
          </a:xfrm>
        </p:spPr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en-US" b="1" dirty="0" smtClean="0">
                <a:solidFill>
                  <a:srgbClr val="A32638"/>
                </a:solidFill>
              </a:rPr>
              <a:t>Characteristics of OLD (10 years? 20? 30?) software:</a:t>
            </a:r>
          </a:p>
          <a:p>
            <a:pPr marL="64008" indent="0">
              <a:buNone/>
            </a:pPr>
            <a:endParaRPr lang="en-US" b="1" dirty="0" smtClean="0"/>
          </a:p>
          <a:p>
            <a:r>
              <a:rPr lang="en-US" dirty="0" smtClean="0"/>
              <a:t>Contains lines and lines of dead code</a:t>
            </a:r>
          </a:p>
          <a:p>
            <a:endParaRPr lang="en-US" dirty="0" smtClean="0"/>
          </a:p>
          <a:p>
            <a:r>
              <a:rPr lang="en-US" dirty="0" smtClean="0"/>
              <a:t>Has lots of sleeping errors</a:t>
            </a:r>
          </a:p>
          <a:p>
            <a:endParaRPr lang="en-US" dirty="0" smtClean="0"/>
          </a:p>
          <a:p>
            <a:r>
              <a:rPr lang="en-US" dirty="0" smtClean="0"/>
              <a:t>Documentation neither complete nor up to date</a:t>
            </a:r>
          </a:p>
          <a:p>
            <a:endParaRPr lang="en-US" dirty="0"/>
          </a:p>
          <a:p>
            <a:r>
              <a:rPr lang="en-US" dirty="0" smtClean="0"/>
              <a:t>Patches, patches, patches</a:t>
            </a:r>
          </a:p>
          <a:p>
            <a:endParaRPr lang="en-US" dirty="0" smtClean="0"/>
          </a:p>
          <a:p>
            <a:r>
              <a:rPr lang="en-US" dirty="0" smtClean="0"/>
              <a:t>Maintenance cost are way to high </a:t>
            </a:r>
          </a:p>
          <a:p>
            <a:endParaRPr lang="en-US" dirty="0" smtClean="0"/>
          </a:p>
          <a:p>
            <a:r>
              <a:rPr lang="en-US" dirty="0" smtClean="0"/>
              <a:t>Cost of modernization and migration is daunting</a:t>
            </a:r>
          </a:p>
          <a:p>
            <a:endParaRPr lang="en-US" dirty="0" smtClean="0"/>
          </a:p>
          <a:p>
            <a:pPr marL="64008" indent="0">
              <a:buNone/>
            </a:pPr>
            <a:r>
              <a:rPr lang="en-US" b="1" dirty="0" smtClean="0">
                <a:solidFill>
                  <a:srgbClr val="A32638"/>
                </a:solidFill>
              </a:rPr>
              <a:t>ITP-PANORAMA is proven to help slay the legacy monster!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 you have a “legacy monster”?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6898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09649"/>
            <a:ext cx="8229600" cy="5686425"/>
          </a:xfrm>
        </p:spPr>
        <p:txBody>
          <a:bodyPr>
            <a:noAutofit/>
          </a:bodyPr>
          <a:lstStyle/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you have a complex, high-volume (millions of lines of code) application portfolio?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</a:t>
            </a:r>
            <a:r>
              <a:rPr lang="en-US" altLang="en-US" sz="1600" dirty="0" smtClean="0"/>
              <a:t>you have pressure to reduce cost of software maintenance?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</a:t>
            </a:r>
            <a:r>
              <a:rPr lang="en-US" altLang="en-US" sz="1600" dirty="0" smtClean="0"/>
              <a:t>you carry an application back log?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Is </a:t>
            </a:r>
            <a:r>
              <a:rPr lang="en-US" altLang="en-US" sz="1600" dirty="0" smtClean="0"/>
              <a:t>it difficult to deliver all </a:t>
            </a:r>
            <a:r>
              <a:rPr lang="en-US" altLang="en-US" sz="1600" dirty="0" smtClean="0"/>
              <a:t>change </a:t>
            </a:r>
            <a:r>
              <a:rPr lang="en-US" altLang="en-US" sz="1600" dirty="0" smtClean="0"/>
              <a:t>requests on time and within budget?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Is </a:t>
            </a:r>
            <a:r>
              <a:rPr lang="en-US" altLang="en-US" sz="1600" dirty="0" smtClean="0"/>
              <a:t>the quality of your change process not as high as it needs to be?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you need to become more agile?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you want to </a:t>
            </a:r>
            <a:r>
              <a:rPr lang="en-US" altLang="en-US" sz="1600" dirty="0" smtClean="0"/>
              <a:t>leverage your years of investment and </a:t>
            </a:r>
            <a:r>
              <a:rPr lang="en-US" altLang="en-US" sz="1600" dirty="0" smtClean="0"/>
              <a:t>migrate to SOA?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</a:t>
            </a:r>
            <a:r>
              <a:rPr lang="en-US" altLang="en-US" sz="1600" dirty="0" smtClean="0"/>
              <a:t>you want to retire legacy applications and replace them with newer code or “off the shelf” products? 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Do </a:t>
            </a:r>
            <a:r>
              <a:rPr lang="en-US" altLang="en-US" sz="1600" dirty="0" smtClean="0"/>
              <a:t>you really know how your software supports critical business processes?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Are </a:t>
            </a:r>
            <a:r>
              <a:rPr lang="en-US" altLang="en-US" sz="1600" dirty="0" smtClean="0"/>
              <a:t>your developers retiring and/or leaving?  Do you have trouble finding experienced developers</a:t>
            </a:r>
            <a:r>
              <a:rPr lang="en-US" altLang="en-US" sz="1600" dirty="0" smtClean="0"/>
              <a:t>?</a:t>
            </a:r>
          </a:p>
          <a:p>
            <a:pPr lvl="1">
              <a:spcBef>
                <a:spcPts val="1200"/>
              </a:spcBef>
              <a:buFont typeface="Wingdings" panose="05000000000000000000" pitchFamily="2" charset="2"/>
              <a:buChar char=""/>
            </a:pPr>
            <a:r>
              <a:rPr lang="en-US" altLang="en-US" sz="1600" dirty="0" smtClean="0"/>
              <a:t>Are you relying on outsourced developers?</a:t>
            </a:r>
            <a:endParaRPr lang="en-US" alt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Are Your Challenges?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64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04875" y="1062517"/>
            <a:ext cx="7381875" cy="397031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914400"/>
            <a:r>
              <a:rPr lang="en-US" sz="1400" b="1" dirty="0">
                <a:solidFill>
                  <a:prstClr val="black"/>
                </a:solidFill>
              </a:rPr>
              <a:t>For More Information </a:t>
            </a:r>
            <a:r>
              <a:rPr lang="en-US" sz="1400" b="1" dirty="0" smtClean="0">
                <a:solidFill>
                  <a:prstClr val="black"/>
                </a:solidFill>
              </a:rPr>
              <a:t>please contact…</a:t>
            </a:r>
          </a:p>
          <a:p>
            <a:pPr defTabSz="914400"/>
            <a:endParaRPr lang="en-US" sz="1400" dirty="0">
              <a:solidFill>
                <a:prstClr val="black"/>
              </a:solidFill>
            </a:endParaRP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          </a:t>
            </a:r>
            <a:r>
              <a:rPr lang="en-US" sz="1400" b="1" dirty="0">
                <a:solidFill>
                  <a:prstClr val="black"/>
                </a:solidFill>
              </a:rPr>
              <a:t> </a:t>
            </a:r>
            <a:r>
              <a:rPr lang="en-US" sz="1400" b="1" dirty="0" smtClean="0">
                <a:solidFill>
                  <a:prstClr val="black"/>
                </a:solidFill>
              </a:rPr>
              <a:t>Len </a:t>
            </a:r>
            <a:r>
              <a:rPr lang="en-US" sz="1400" b="1" dirty="0">
                <a:solidFill>
                  <a:prstClr val="black"/>
                </a:solidFill>
              </a:rPr>
              <a:t>Santalucia</a:t>
            </a:r>
            <a:r>
              <a:rPr lang="en-US" sz="1400" dirty="0">
                <a:solidFill>
                  <a:prstClr val="black"/>
                </a:solidFill>
              </a:rPr>
              <a:t>, CTO &amp; Business Development </a:t>
            </a:r>
            <a:r>
              <a:rPr lang="en-US" sz="1400" dirty="0" smtClean="0">
                <a:solidFill>
                  <a:prstClr val="black"/>
                </a:solidFill>
              </a:rPr>
              <a:t>Manager</a:t>
            </a: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                                                           </a:t>
            </a:r>
            <a:r>
              <a:rPr lang="en-US" sz="1400" dirty="0" err="1" smtClean="0">
                <a:solidFill>
                  <a:prstClr val="black"/>
                </a:solidFill>
              </a:rPr>
              <a:t>Vicom</a:t>
            </a:r>
            <a:r>
              <a:rPr lang="en-US" sz="1400" dirty="0" smtClean="0">
                <a:solidFill>
                  <a:prstClr val="black"/>
                </a:solidFill>
              </a:rPr>
              <a:t> Infinity, Inc.</a:t>
            </a:r>
            <a:endParaRPr lang="en-US" sz="1400" dirty="0">
              <a:solidFill>
                <a:prstClr val="black"/>
              </a:solidFill>
            </a:endParaRP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                                                                One Penn Plaza – Suite 2010</a:t>
            </a: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                                                                New York, NY 10119</a:t>
            </a: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                                                                </a:t>
            </a:r>
            <a:r>
              <a:rPr lang="en-US" sz="1400" dirty="0" smtClean="0">
                <a:solidFill>
                  <a:prstClr val="black"/>
                </a:solidFill>
              </a:rPr>
              <a:t>212-799-9375 office</a:t>
            </a: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                                                               917-856-4493 mobile</a:t>
            </a:r>
            <a:endParaRPr lang="en-US" sz="1400" dirty="0">
              <a:solidFill>
                <a:prstClr val="black"/>
              </a:solidFill>
            </a:endParaRPr>
          </a:p>
          <a:p>
            <a:pPr algn="r" defTabSz="914400"/>
            <a:r>
              <a:rPr lang="en-US" sz="1400" dirty="0">
                <a:solidFill>
                  <a:prstClr val="black"/>
                </a:solidFill>
              </a:rPr>
              <a:t>                                                         </a:t>
            </a:r>
            <a:r>
              <a:rPr lang="en-US" sz="1400" u="sng" dirty="0">
                <a:solidFill>
                  <a:prstClr val="black"/>
                </a:solidFill>
                <a:hlinkClick r:id="rId2"/>
              </a:rPr>
              <a:t>lsantalucia@vicominfinity.com</a:t>
            </a:r>
            <a:r>
              <a:rPr lang="en-US" sz="1400" dirty="0">
                <a:solidFill>
                  <a:prstClr val="black"/>
                </a:solidFill>
              </a:rPr>
              <a:t> </a:t>
            </a:r>
          </a:p>
          <a:p>
            <a:pPr defTabSz="914400"/>
            <a:endParaRPr lang="en-US" sz="1400" b="1" dirty="0" smtClean="0">
              <a:solidFill>
                <a:prstClr val="black"/>
              </a:solidFill>
            </a:endParaRPr>
          </a:p>
          <a:p>
            <a:pPr defTabSz="914400"/>
            <a:r>
              <a:rPr lang="en-US" sz="1400" b="1" dirty="0" smtClean="0">
                <a:solidFill>
                  <a:prstClr val="black"/>
                </a:solidFill>
              </a:rPr>
              <a:t>About </a:t>
            </a:r>
            <a:r>
              <a:rPr lang="en-US" sz="1400" b="1" dirty="0" err="1">
                <a:solidFill>
                  <a:prstClr val="black"/>
                </a:solidFill>
              </a:rPr>
              <a:t>Vicom</a:t>
            </a:r>
            <a:r>
              <a:rPr lang="en-US" sz="1400" b="1" dirty="0">
                <a:solidFill>
                  <a:prstClr val="black"/>
                </a:solidFill>
              </a:rPr>
              <a:t> Infinity</a:t>
            </a:r>
            <a:endParaRPr lang="en-US" sz="1400" dirty="0">
              <a:solidFill>
                <a:prstClr val="black"/>
              </a:solidFill>
            </a:endParaRP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Account Presence Since Late 1990’s</a:t>
            </a: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IBM Premier Business Partner</a:t>
            </a: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Reseller of IBM Hardware, Software, and Maintenance</a:t>
            </a: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Vendor Source for the Last 4 Generations of Mainframes/IBM Storage</a:t>
            </a: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Professional and IT Architectural Services</a:t>
            </a:r>
          </a:p>
          <a:p>
            <a:pPr defTabSz="914400"/>
            <a:r>
              <a:rPr lang="en-US" sz="1400" dirty="0" err="1">
                <a:solidFill>
                  <a:prstClr val="black"/>
                </a:solidFill>
              </a:rPr>
              <a:t>Vicom</a:t>
            </a:r>
            <a:r>
              <a:rPr lang="en-US" sz="1400" dirty="0">
                <a:solidFill>
                  <a:prstClr val="black"/>
                </a:solidFill>
              </a:rPr>
              <a:t> Family of Companies Also Offer Leasing &amp; Financing, Computer Services, and IT Staffing &amp; IT Project Management</a:t>
            </a:r>
          </a:p>
        </p:txBody>
      </p:sp>
    </p:spTree>
    <p:extLst>
      <p:ext uri="{BB962C8B-B14F-4D97-AF65-F5344CB8AC3E}">
        <p14:creationId xmlns:p14="http://schemas.microsoft.com/office/powerpoint/2010/main" val="341228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Verve.thmx</Template>
  <TotalTime>270</TotalTime>
  <Words>268</Words>
  <Application>Microsoft Office PowerPoint</Application>
  <PresentationFormat>On-screen Show (4:3)</PresentationFormat>
  <Paragraphs>62</Paragraphs>
  <Slides>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Verve</vt:lpstr>
      <vt:lpstr>Custom Design</vt:lpstr>
      <vt:lpstr>Office Theme</vt:lpstr>
      <vt:lpstr>Image</vt:lpstr>
      <vt:lpstr>MVMUA October 15th, 2013  ITP PANORAMA Demonstration </vt:lpstr>
      <vt:lpstr>ITP PANORAMA “In Action”</vt:lpstr>
      <vt:lpstr>Do you have a “legacy monster”?</vt:lpstr>
      <vt:lpstr>What Are Your Challenges?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Chelap</dc:creator>
  <cp:lastModifiedBy>Alan Perkins</cp:lastModifiedBy>
  <cp:revision>216</cp:revision>
  <cp:lastPrinted>2013-03-04T21:33:08Z</cp:lastPrinted>
  <dcterms:created xsi:type="dcterms:W3CDTF">2013-02-11T02:08:14Z</dcterms:created>
  <dcterms:modified xsi:type="dcterms:W3CDTF">2013-10-16T08:59:36Z</dcterms:modified>
</cp:coreProperties>
</file>