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2"/>
  </p:notesMasterIdLst>
  <p:handoutMasterIdLst>
    <p:handoutMasterId r:id="rId103"/>
  </p:handoutMasterIdLst>
  <p:sldIdLst>
    <p:sldId id="304" r:id="rId2"/>
    <p:sldId id="305" r:id="rId3"/>
    <p:sldId id="306" r:id="rId4"/>
    <p:sldId id="307" r:id="rId5"/>
    <p:sldId id="308" r:id="rId6"/>
    <p:sldId id="309" r:id="rId7"/>
    <p:sldId id="310" r:id="rId8"/>
    <p:sldId id="311" r:id="rId9"/>
    <p:sldId id="312" r:id="rId10"/>
    <p:sldId id="313" r:id="rId11"/>
    <p:sldId id="314" r:id="rId12"/>
    <p:sldId id="315" r:id="rId13"/>
    <p:sldId id="316" r:id="rId14"/>
    <p:sldId id="317" r:id="rId15"/>
    <p:sldId id="318" r:id="rId16"/>
    <p:sldId id="320" r:id="rId17"/>
    <p:sldId id="321" r:id="rId18"/>
    <p:sldId id="322" r:id="rId19"/>
    <p:sldId id="323" r:id="rId20"/>
    <p:sldId id="259" r:id="rId21"/>
    <p:sldId id="260" r:id="rId22"/>
    <p:sldId id="261" r:id="rId23"/>
    <p:sldId id="262" r:id="rId24"/>
    <p:sldId id="263" r:id="rId25"/>
    <p:sldId id="266" r:id="rId26"/>
    <p:sldId id="267" r:id="rId27"/>
    <p:sldId id="296" r:id="rId28"/>
    <p:sldId id="297" r:id="rId29"/>
    <p:sldId id="300" r:id="rId30"/>
    <p:sldId id="393" r:id="rId31"/>
    <p:sldId id="394" r:id="rId32"/>
    <p:sldId id="302" r:id="rId33"/>
    <p:sldId id="301" r:id="rId34"/>
    <p:sldId id="298" r:id="rId35"/>
    <p:sldId id="268" r:id="rId36"/>
    <p:sldId id="269" r:id="rId37"/>
    <p:sldId id="270" r:id="rId38"/>
    <p:sldId id="283" r:id="rId39"/>
    <p:sldId id="284" r:id="rId40"/>
    <p:sldId id="285" r:id="rId41"/>
    <p:sldId id="286" r:id="rId42"/>
    <p:sldId id="287" r:id="rId43"/>
    <p:sldId id="288" r:id="rId44"/>
    <p:sldId id="295" r:id="rId45"/>
    <p:sldId id="290" r:id="rId46"/>
    <p:sldId id="291" r:id="rId47"/>
    <p:sldId id="292" r:id="rId48"/>
    <p:sldId id="293" r:id="rId49"/>
    <p:sldId id="375" r:id="rId50"/>
    <p:sldId id="324" r:id="rId51"/>
    <p:sldId id="376" r:id="rId52"/>
    <p:sldId id="377" r:id="rId53"/>
    <p:sldId id="378" r:id="rId54"/>
    <p:sldId id="379" r:id="rId55"/>
    <p:sldId id="380" r:id="rId56"/>
    <p:sldId id="381" r:id="rId57"/>
    <p:sldId id="382" r:id="rId58"/>
    <p:sldId id="383" r:id="rId59"/>
    <p:sldId id="384" r:id="rId60"/>
    <p:sldId id="385" r:id="rId61"/>
    <p:sldId id="386" r:id="rId62"/>
    <p:sldId id="387" r:id="rId63"/>
    <p:sldId id="388" r:id="rId64"/>
    <p:sldId id="389" r:id="rId65"/>
    <p:sldId id="390" r:id="rId66"/>
    <p:sldId id="391" r:id="rId67"/>
    <p:sldId id="372" r:id="rId68"/>
    <p:sldId id="341" r:id="rId69"/>
    <p:sldId id="342" r:id="rId70"/>
    <p:sldId id="343" r:id="rId71"/>
    <p:sldId id="344" r:id="rId72"/>
    <p:sldId id="345" r:id="rId73"/>
    <p:sldId id="346" r:id="rId74"/>
    <p:sldId id="347" r:id="rId75"/>
    <p:sldId id="348" r:id="rId76"/>
    <p:sldId id="349" r:id="rId77"/>
    <p:sldId id="350" r:id="rId78"/>
    <p:sldId id="351" r:id="rId79"/>
    <p:sldId id="373" r:id="rId80"/>
    <p:sldId id="352" r:id="rId81"/>
    <p:sldId id="353" r:id="rId82"/>
    <p:sldId id="371" r:id="rId83"/>
    <p:sldId id="354" r:id="rId84"/>
    <p:sldId id="355" r:id="rId85"/>
    <p:sldId id="356" r:id="rId86"/>
    <p:sldId id="357" r:id="rId87"/>
    <p:sldId id="358" r:id="rId88"/>
    <p:sldId id="359" r:id="rId89"/>
    <p:sldId id="360" r:id="rId90"/>
    <p:sldId id="374" r:id="rId91"/>
    <p:sldId id="361" r:id="rId92"/>
    <p:sldId id="362" r:id="rId93"/>
    <p:sldId id="363" r:id="rId94"/>
    <p:sldId id="364" r:id="rId95"/>
    <p:sldId id="365" r:id="rId96"/>
    <p:sldId id="366" r:id="rId97"/>
    <p:sldId id="367" r:id="rId98"/>
    <p:sldId id="368" r:id="rId99"/>
    <p:sldId id="369" r:id="rId100"/>
    <p:sldId id="392" r:id="rId10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51" autoAdjust="0"/>
    <p:restoredTop sz="94660"/>
  </p:normalViewPr>
  <p:slideViewPr>
    <p:cSldViewPr snapToGrid="0">
      <p:cViewPr varScale="1">
        <p:scale>
          <a:sx n="138" d="100"/>
          <a:sy n="138" d="100"/>
        </p:scale>
        <p:origin x="21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591" cy="459074"/>
          </a:xfrm>
          <a:prstGeom prst="rect">
            <a:avLst/>
          </a:prstGeom>
        </p:spPr>
        <p:txBody>
          <a:bodyPr vert="horz" lIns="90443" tIns="45222" rIns="90443" bIns="45222" rtlCol="0"/>
          <a:lstStyle>
            <a:lvl1pPr algn="l">
              <a:defRPr sz="1200"/>
            </a:lvl1pPr>
          </a:lstStyle>
          <a:p>
            <a:endParaRPr lang="en-US"/>
          </a:p>
        </p:txBody>
      </p:sp>
      <p:sp>
        <p:nvSpPr>
          <p:cNvPr id="3" name="Date Placeholder 2"/>
          <p:cNvSpPr>
            <a:spLocks noGrp="1"/>
          </p:cNvSpPr>
          <p:nvPr>
            <p:ph type="dt" sz="quarter" idx="1"/>
          </p:nvPr>
        </p:nvSpPr>
        <p:spPr>
          <a:xfrm>
            <a:off x="3883827" y="0"/>
            <a:ext cx="2972590" cy="459074"/>
          </a:xfrm>
          <a:prstGeom prst="rect">
            <a:avLst/>
          </a:prstGeom>
        </p:spPr>
        <p:txBody>
          <a:bodyPr vert="horz" lIns="90443" tIns="45222" rIns="90443" bIns="45222" rtlCol="0"/>
          <a:lstStyle>
            <a:lvl1pPr algn="r">
              <a:defRPr sz="1200"/>
            </a:lvl1pPr>
          </a:lstStyle>
          <a:p>
            <a:fld id="{942DB2AB-7E6E-4789-A040-BE01C5068304}" type="datetimeFigureOut">
              <a:rPr lang="en-US" smtClean="0"/>
              <a:t>7/15/2013</a:t>
            </a:fld>
            <a:endParaRPr lang="en-US"/>
          </a:p>
        </p:txBody>
      </p:sp>
      <p:sp>
        <p:nvSpPr>
          <p:cNvPr id="4" name="Footer Placeholder 3"/>
          <p:cNvSpPr>
            <a:spLocks noGrp="1"/>
          </p:cNvSpPr>
          <p:nvPr>
            <p:ph type="ftr" sz="quarter" idx="2"/>
          </p:nvPr>
        </p:nvSpPr>
        <p:spPr>
          <a:xfrm>
            <a:off x="1" y="8684927"/>
            <a:ext cx="2972591" cy="459074"/>
          </a:xfrm>
          <a:prstGeom prst="rect">
            <a:avLst/>
          </a:prstGeom>
        </p:spPr>
        <p:txBody>
          <a:bodyPr vert="horz" lIns="90443" tIns="45222" rIns="90443" bIns="45222" rtlCol="0" anchor="b"/>
          <a:lstStyle>
            <a:lvl1pPr algn="l">
              <a:defRPr sz="1200"/>
            </a:lvl1pPr>
          </a:lstStyle>
          <a:p>
            <a:endParaRPr lang="en-US"/>
          </a:p>
        </p:txBody>
      </p:sp>
      <p:sp>
        <p:nvSpPr>
          <p:cNvPr id="5" name="Slide Number Placeholder 4"/>
          <p:cNvSpPr>
            <a:spLocks noGrp="1"/>
          </p:cNvSpPr>
          <p:nvPr>
            <p:ph type="sldNum" sz="quarter" idx="3"/>
          </p:nvPr>
        </p:nvSpPr>
        <p:spPr>
          <a:xfrm>
            <a:off x="3883827" y="8684927"/>
            <a:ext cx="2972590" cy="459074"/>
          </a:xfrm>
          <a:prstGeom prst="rect">
            <a:avLst/>
          </a:prstGeom>
        </p:spPr>
        <p:txBody>
          <a:bodyPr vert="horz" lIns="90443" tIns="45222" rIns="90443" bIns="45222" rtlCol="0" anchor="b"/>
          <a:lstStyle>
            <a:lvl1pPr algn="r">
              <a:defRPr sz="1200"/>
            </a:lvl1pPr>
          </a:lstStyle>
          <a:p>
            <a:fld id="{E20FA28C-8B61-46B5-AE6C-490519F45FAB}" type="slidenum">
              <a:rPr lang="en-US" smtClean="0"/>
              <a:t>‹#›</a:t>
            </a:fld>
            <a:endParaRPr lang="en-US"/>
          </a:p>
        </p:txBody>
      </p:sp>
    </p:spTree>
    <p:extLst>
      <p:ext uri="{BB962C8B-B14F-4D97-AF65-F5344CB8AC3E}">
        <p14:creationId xmlns:p14="http://schemas.microsoft.com/office/powerpoint/2010/main" val="181629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479F41-2B2C-40F0-8B3A-98F94F1EA4F2}" type="datetimeFigureOut">
              <a:rPr lang="en-US" smtClean="0"/>
              <a:t>7/15/2013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B5E37F-451D-41CD-8BCE-6D96851D06C0}" type="slidenum">
              <a:rPr lang="en-US" smtClean="0"/>
              <a:t>‹#›</a:t>
            </a:fld>
            <a:endParaRPr lang="en-US"/>
          </a:p>
        </p:txBody>
      </p:sp>
    </p:spTree>
    <p:extLst>
      <p:ext uri="{BB962C8B-B14F-4D97-AF65-F5344CB8AC3E}">
        <p14:creationId xmlns:p14="http://schemas.microsoft.com/office/powerpoint/2010/main" val="3394098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a:noFill/>
          <a:ln/>
        </p:spPr>
        <p:txBody>
          <a:bodyPr/>
          <a:lstStyle/>
          <a:p>
            <a:endParaRPr lang="en-US" smtClean="0"/>
          </a:p>
        </p:txBody>
      </p:sp>
    </p:spTree>
    <p:extLst>
      <p:ext uri="{BB962C8B-B14F-4D97-AF65-F5344CB8AC3E}">
        <p14:creationId xmlns:p14="http://schemas.microsoft.com/office/powerpoint/2010/main" val="1187041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Ryan F.</a:t>
            </a:r>
          </a:p>
          <a:p>
            <a:endParaRPr lang="en-US" dirty="0"/>
          </a:p>
        </p:txBody>
      </p:sp>
      <p:sp>
        <p:nvSpPr>
          <p:cNvPr id="4" name="Slide Number Placeholder 3"/>
          <p:cNvSpPr>
            <a:spLocks noGrp="1"/>
          </p:cNvSpPr>
          <p:nvPr>
            <p:ph type="sldNum" sz="quarter" idx="10"/>
          </p:nvPr>
        </p:nvSpPr>
        <p:spPr/>
        <p:txBody>
          <a:bodyPr/>
          <a:lstStyle/>
          <a:p>
            <a:pPr>
              <a:defRPr/>
            </a:pPr>
            <a:fld id="{D75A2CD1-7460-475E-A27D-04273F72B77D}" type="slidenum">
              <a:rPr lang="en-US" smtClean="0"/>
              <a:pPr>
                <a:defRPr/>
              </a:pPr>
              <a:t>74</a:t>
            </a:fld>
            <a:endParaRPr lang="en-US"/>
          </a:p>
        </p:txBody>
      </p:sp>
    </p:spTree>
    <p:extLst>
      <p:ext uri="{BB962C8B-B14F-4D97-AF65-F5344CB8AC3E}">
        <p14:creationId xmlns:p14="http://schemas.microsoft.com/office/powerpoint/2010/main" val="9621759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Ryan F.</a:t>
            </a:r>
          </a:p>
          <a:p>
            <a:endParaRPr lang="en-US" dirty="0"/>
          </a:p>
        </p:txBody>
      </p:sp>
      <p:sp>
        <p:nvSpPr>
          <p:cNvPr id="4" name="Slide Number Placeholder 3"/>
          <p:cNvSpPr>
            <a:spLocks noGrp="1"/>
          </p:cNvSpPr>
          <p:nvPr>
            <p:ph type="sldNum" sz="quarter" idx="10"/>
          </p:nvPr>
        </p:nvSpPr>
        <p:spPr/>
        <p:txBody>
          <a:bodyPr/>
          <a:lstStyle/>
          <a:p>
            <a:pPr>
              <a:defRPr/>
            </a:pPr>
            <a:fld id="{D75A2CD1-7460-475E-A27D-04273F72B77D}" type="slidenum">
              <a:rPr lang="en-US" smtClean="0"/>
              <a:pPr>
                <a:defRPr/>
              </a:pPr>
              <a:t>75</a:t>
            </a:fld>
            <a:endParaRPr lang="en-US"/>
          </a:p>
        </p:txBody>
      </p:sp>
    </p:spTree>
    <p:extLst>
      <p:ext uri="{BB962C8B-B14F-4D97-AF65-F5344CB8AC3E}">
        <p14:creationId xmlns:p14="http://schemas.microsoft.com/office/powerpoint/2010/main" val="400623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Ryan F.</a:t>
            </a:r>
          </a:p>
          <a:p>
            <a:endParaRPr lang="en-US" dirty="0"/>
          </a:p>
        </p:txBody>
      </p:sp>
      <p:sp>
        <p:nvSpPr>
          <p:cNvPr id="4" name="Slide Number Placeholder 3"/>
          <p:cNvSpPr>
            <a:spLocks noGrp="1"/>
          </p:cNvSpPr>
          <p:nvPr>
            <p:ph type="sldNum" sz="quarter" idx="10"/>
          </p:nvPr>
        </p:nvSpPr>
        <p:spPr/>
        <p:txBody>
          <a:bodyPr/>
          <a:lstStyle/>
          <a:p>
            <a:pPr>
              <a:defRPr/>
            </a:pPr>
            <a:fld id="{D75A2CD1-7460-475E-A27D-04273F72B77D}" type="slidenum">
              <a:rPr lang="en-US" smtClean="0"/>
              <a:pPr>
                <a:defRPr/>
              </a:pPr>
              <a:t>76</a:t>
            </a:fld>
            <a:endParaRPr lang="en-US"/>
          </a:p>
        </p:txBody>
      </p:sp>
    </p:spTree>
    <p:extLst>
      <p:ext uri="{BB962C8B-B14F-4D97-AF65-F5344CB8AC3E}">
        <p14:creationId xmlns:p14="http://schemas.microsoft.com/office/powerpoint/2010/main" val="804572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D89E24D-E8F0-7848-A446-A3826998F340}" type="slidenum">
              <a:rPr lang="en-US"/>
              <a:pPr/>
              <a:t>80</a:t>
            </a:fld>
            <a:endParaRPr lang="en-US"/>
          </a:p>
        </p:txBody>
      </p:sp>
      <p:sp>
        <p:nvSpPr>
          <p:cNvPr id="19457" name="Text Box 1"/>
          <p:cNvSpPr txBox="1">
            <a:spLocks noGrp="1" noRot="1" noChangeAspect="1" noChangeArrowheads="1"/>
          </p:cNvSpPr>
          <p:nvPr>
            <p:ph type="sldImg"/>
          </p:nvPr>
        </p:nvSpPr>
        <p:spPr bwMode="auto">
          <a:xfrm>
            <a:off x="1120775" y="693738"/>
            <a:ext cx="4616450" cy="34623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19458" name="Text Box 2"/>
          <p:cNvSpPr txBox="1">
            <a:spLocks noGrp="1" noChangeArrowheads="1"/>
          </p:cNvSpPr>
          <p:nvPr>
            <p:ph type="body" idx="1"/>
          </p:nvPr>
        </p:nvSpPr>
        <p:spPr bwMode="auto">
          <a:xfrm>
            <a:off x="685800" y="4387850"/>
            <a:ext cx="5486400" cy="415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spcBef>
                <a:spcPct val="0"/>
              </a:spcBef>
            </a:pPr>
            <a:endParaRPr lang="en-US" sz="2000">
              <a:latin typeface="Arial" charset="0"/>
              <a:cs typeface="Microsoft YaHei" charset="0"/>
            </a:endParaRPr>
          </a:p>
        </p:txBody>
      </p:sp>
    </p:spTree>
    <p:extLst>
      <p:ext uri="{BB962C8B-B14F-4D97-AF65-F5344CB8AC3E}">
        <p14:creationId xmlns:p14="http://schemas.microsoft.com/office/powerpoint/2010/main" val="2568688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4D4D782C-2604-374F-98FD-2FE7AE417B89}" type="slidenum">
              <a:rPr lang="en-US"/>
              <a:pPr/>
              <a:t>83</a:t>
            </a:fld>
            <a:endParaRPr lang="en-US"/>
          </a:p>
        </p:txBody>
      </p:sp>
      <p:sp>
        <p:nvSpPr>
          <p:cNvPr id="21505" name="Text Box 1"/>
          <p:cNvSpPr txBox="1">
            <a:spLocks noGrp="1" noRot="1" noChangeAspect="1" noChangeArrowheads="1"/>
          </p:cNvSpPr>
          <p:nvPr>
            <p:ph type="sldImg"/>
          </p:nvPr>
        </p:nvSpPr>
        <p:spPr bwMode="auto">
          <a:xfrm>
            <a:off x="1120775" y="693738"/>
            <a:ext cx="4616450" cy="34623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21506" name="Text Box 2"/>
          <p:cNvSpPr txBox="1">
            <a:spLocks noGrp="1" noChangeArrowheads="1"/>
          </p:cNvSpPr>
          <p:nvPr>
            <p:ph type="body" idx="1"/>
          </p:nvPr>
        </p:nvSpPr>
        <p:spPr bwMode="auto">
          <a:xfrm>
            <a:off x="685800" y="4387850"/>
            <a:ext cx="5486400" cy="415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1800" tIns="46080" rIns="91800" bIns="46080"/>
          <a:lstStyle>
            <a:lvl1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spcBef>
                <a:spcPct val="0"/>
              </a:spcBef>
            </a:pPr>
            <a:endParaRPr lang="en-US" sz="1800">
              <a:latin typeface="Arial" charset="0"/>
              <a:cs typeface="Microsoft YaHei" charset="0"/>
            </a:endParaRPr>
          </a:p>
          <a:p>
            <a:pPr eaLnBrk="1">
              <a:spcBef>
                <a:spcPct val="0"/>
              </a:spcBef>
            </a:pPr>
            <a:endParaRPr lang="en-US" sz="1800">
              <a:latin typeface="Arial" charset="0"/>
              <a:cs typeface="Microsoft YaHei" charset="0"/>
            </a:endParaRPr>
          </a:p>
          <a:p>
            <a:pPr eaLnBrk="1">
              <a:spcBef>
                <a:spcPct val="0"/>
              </a:spcBef>
            </a:pPr>
            <a:endParaRPr lang="en-US" sz="1800">
              <a:latin typeface="Arial" charset="0"/>
              <a:cs typeface="Microsoft YaHei" charset="0"/>
            </a:endParaRPr>
          </a:p>
          <a:p>
            <a:pPr eaLnBrk="1">
              <a:spcBef>
                <a:spcPct val="0"/>
              </a:spcBef>
            </a:pPr>
            <a:r>
              <a:rPr lang="en-US" sz="1800">
                <a:latin typeface="Arial" charset="0"/>
                <a:cs typeface="Microsoft YaHei" charset="0"/>
              </a:rPr>
              <a:t>Ryan</a:t>
            </a:r>
          </a:p>
          <a:p>
            <a:pPr eaLnBrk="1">
              <a:spcBef>
                <a:spcPct val="0"/>
              </a:spcBef>
            </a:pPr>
            <a:endParaRPr lang="en-US" sz="1800">
              <a:latin typeface="Arial" charset="0"/>
              <a:cs typeface="Microsoft YaHei" charset="0"/>
            </a:endParaRPr>
          </a:p>
        </p:txBody>
      </p:sp>
      <p:sp>
        <p:nvSpPr>
          <p:cNvPr id="21507" name="Text Box 3"/>
          <p:cNvSpPr txBox="1">
            <a:spLocks noChangeArrowheads="1"/>
          </p:cNvSpPr>
          <p:nvPr/>
        </p:nvSpPr>
        <p:spPr bwMode="auto">
          <a:xfrm>
            <a:off x="3884613" y="8772525"/>
            <a:ext cx="2971800" cy="4619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1800" tIns="46080" rIns="91800" bIns="46080" anchor="b"/>
          <a:lstStyle>
            <a:lvl1pPr>
              <a:tabLst>
                <a:tab pos="723900" algn="l"/>
                <a:tab pos="1447800" algn="l"/>
                <a:tab pos="2171700" algn="l"/>
                <a:tab pos="2895600" algn="l"/>
              </a:tabLst>
              <a:defRPr>
                <a:solidFill>
                  <a:srgbClr val="000000"/>
                </a:solidFill>
                <a:latin typeface="Arial" charset="0"/>
                <a:ea typeface="ＭＳ Ｐゴシック" charset="0"/>
                <a:cs typeface="Microsoft YaHei" charset="0"/>
              </a:defRPr>
            </a:lvl1pPr>
            <a:lvl2pPr>
              <a:tabLst>
                <a:tab pos="723900" algn="l"/>
                <a:tab pos="1447800" algn="l"/>
                <a:tab pos="2171700" algn="l"/>
                <a:tab pos="2895600" algn="l"/>
              </a:tabLst>
              <a:defRPr>
                <a:solidFill>
                  <a:srgbClr val="000000"/>
                </a:solidFill>
                <a:latin typeface="Arial" charset="0"/>
                <a:ea typeface="ＭＳ Ｐゴシック" charset="0"/>
                <a:cs typeface="Microsoft YaHei" charset="0"/>
              </a:defRPr>
            </a:lvl2pPr>
            <a:lvl3pPr>
              <a:tabLst>
                <a:tab pos="723900" algn="l"/>
                <a:tab pos="1447800" algn="l"/>
                <a:tab pos="2171700" algn="l"/>
                <a:tab pos="2895600" algn="l"/>
              </a:tabLst>
              <a:defRPr>
                <a:solidFill>
                  <a:srgbClr val="000000"/>
                </a:solidFill>
                <a:latin typeface="Arial" charset="0"/>
                <a:ea typeface="ＭＳ Ｐゴシック" charset="0"/>
                <a:cs typeface="Microsoft YaHei" charset="0"/>
              </a:defRPr>
            </a:lvl3pPr>
            <a:lvl4pPr>
              <a:tabLst>
                <a:tab pos="723900" algn="l"/>
                <a:tab pos="1447800" algn="l"/>
                <a:tab pos="2171700" algn="l"/>
                <a:tab pos="2895600" algn="l"/>
              </a:tabLst>
              <a:defRPr>
                <a:solidFill>
                  <a:srgbClr val="000000"/>
                </a:solidFill>
                <a:latin typeface="Arial" charset="0"/>
                <a:ea typeface="ＭＳ Ｐゴシック" charset="0"/>
                <a:cs typeface="Microsoft YaHei" charset="0"/>
              </a:defRPr>
            </a:lvl4pPr>
            <a:lvl5pPr>
              <a:tabLst>
                <a:tab pos="723900" algn="l"/>
                <a:tab pos="1447800" algn="l"/>
                <a:tab pos="2171700" algn="l"/>
                <a:tab pos="2895600" algn="l"/>
              </a:tabLst>
              <a:defRPr>
                <a:solidFill>
                  <a:srgbClr val="000000"/>
                </a:solidFill>
                <a:latin typeface="Arial" charset="0"/>
                <a:ea typeface="ＭＳ Ｐゴシック" charset="0"/>
                <a:cs typeface="Microsoft YaHei"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rgbClr val="000000"/>
                </a:solidFill>
                <a:latin typeface="Arial" charset="0"/>
                <a:ea typeface="ＭＳ Ｐゴシック" charset="0"/>
                <a:cs typeface="Microsoft YaHei"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rgbClr val="000000"/>
                </a:solidFill>
                <a:latin typeface="Arial" charset="0"/>
                <a:ea typeface="ＭＳ Ｐゴシック" charset="0"/>
                <a:cs typeface="Microsoft YaHei"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rgbClr val="000000"/>
                </a:solidFill>
                <a:latin typeface="Arial" charset="0"/>
                <a:ea typeface="ＭＳ Ｐゴシック" charset="0"/>
                <a:cs typeface="Microsoft YaHei"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rgbClr val="000000"/>
                </a:solidFill>
                <a:latin typeface="Arial" charset="0"/>
                <a:ea typeface="ＭＳ Ｐゴシック" charset="0"/>
                <a:cs typeface="Microsoft YaHei" charset="0"/>
              </a:defRPr>
            </a:lvl9pPr>
          </a:lstStyle>
          <a:p>
            <a:pPr algn="r">
              <a:lnSpc>
                <a:spcPct val="100000"/>
              </a:lnSpc>
            </a:pPr>
            <a:r>
              <a:rPr lang="en-US" sz="1400">
                <a:cs typeface="Arial" charset="0"/>
              </a:rPr>
              <a:t> </a:t>
            </a:r>
          </a:p>
        </p:txBody>
      </p:sp>
    </p:spTree>
    <p:extLst>
      <p:ext uri="{BB962C8B-B14F-4D97-AF65-F5344CB8AC3E}">
        <p14:creationId xmlns:p14="http://schemas.microsoft.com/office/powerpoint/2010/main" val="35586539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3053D11-5C47-474A-8BA4-9B27034E4544}" type="slidenum">
              <a:rPr lang="en-US"/>
              <a:pPr/>
              <a:t>84</a:t>
            </a:fld>
            <a:endParaRPr lang="en-US"/>
          </a:p>
        </p:txBody>
      </p:sp>
      <p:sp>
        <p:nvSpPr>
          <p:cNvPr id="22529" name="Text Box 1"/>
          <p:cNvSpPr txBox="1">
            <a:spLocks noGrp="1" noRot="1" noChangeAspect="1" noChangeArrowheads="1"/>
          </p:cNvSpPr>
          <p:nvPr>
            <p:ph type="sldImg"/>
          </p:nvPr>
        </p:nvSpPr>
        <p:spPr bwMode="auto">
          <a:xfrm>
            <a:off x="1119188" y="701675"/>
            <a:ext cx="4618037" cy="34639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22530" name="Text Box 2"/>
          <p:cNvSpPr txBox="1">
            <a:spLocks noGrp="1" noChangeArrowheads="1"/>
          </p:cNvSpPr>
          <p:nvPr>
            <p:ph type="body" idx="1"/>
          </p:nvPr>
        </p:nvSpPr>
        <p:spPr bwMode="auto">
          <a:xfrm>
            <a:off x="685800" y="4386263"/>
            <a:ext cx="5486400" cy="415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22392178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A0EAF19-D589-4940-B523-AAF86928C6AE}" type="slidenum">
              <a:rPr lang="en-US"/>
              <a:pPr/>
              <a:t>85</a:t>
            </a:fld>
            <a:endParaRPr lang="en-US"/>
          </a:p>
        </p:txBody>
      </p:sp>
      <p:sp>
        <p:nvSpPr>
          <p:cNvPr id="23553" name="Text Box 1"/>
          <p:cNvSpPr txBox="1">
            <a:spLocks noGrp="1" noRot="1" noChangeAspect="1" noChangeArrowheads="1"/>
          </p:cNvSpPr>
          <p:nvPr>
            <p:ph type="sldImg"/>
          </p:nvPr>
        </p:nvSpPr>
        <p:spPr bwMode="auto">
          <a:xfrm>
            <a:off x="1119188" y="701675"/>
            <a:ext cx="4618037" cy="34639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23554" name="Text Box 2"/>
          <p:cNvSpPr txBox="1">
            <a:spLocks noGrp="1" noChangeArrowheads="1"/>
          </p:cNvSpPr>
          <p:nvPr>
            <p:ph type="body" idx="1"/>
          </p:nvPr>
        </p:nvSpPr>
        <p:spPr bwMode="auto">
          <a:xfrm>
            <a:off x="685800" y="4386263"/>
            <a:ext cx="5486400" cy="415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2033406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AFA6C010-A599-1844-9538-7E9B84DB7327}" type="slidenum">
              <a:rPr lang="en-US"/>
              <a:pPr/>
              <a:t>87</a:t>
            </a:fld>
            <a:endParaRPr lang="en-US"/>
          </a:p>
        </p:txBody>
      </p:sp>
      <p:sp>
        <p:nvSpPr>
          <p:cNvPr id="24577" name="Text Box 1"/>
          <p:cNvSpPr txBox="1">
            <a:spLocks noGrp="1" noRot="1" noChangeAspect="1" noChangeArrowheads="1"/>
          </p:cNvSpPr>
          <p:nvPr>
            <p:ph type="sldImg"/>
          </p:nvPr>
        </p:nvSpPr>
        <p:spPr bwMode="auto">
          <a:xfrm>
            <a:off x="1120775" y="693738"/>
            <a:ext cx="4616450" cy="34623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24578" name="Text Box 2"/>
          <p:cNvSpPr txBox="1">
            <a:spLocks noGrp="1" noChangeArrowheads="1"/>
          </p:cNvSpPr>
          <p:nvPr>
            <p:ph type="body" idx="1"/>
          </p:nvPr>
        </p:nvSpPr>
        <p:spPr bwMode="auto">
          <a:xfrm>
            <a:off x="685800" y="4387850"/>
            <a:ext cx="5486400" cy="415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spcBef>
                <a:spcPct val="0"/>
              </a:spcBef>
            </a:pPr>
            <a:endParaRPr lang="en-US" sz="2000">
              <a:latin typeface="Arial" charset="0"/>
              <a:cs typeface="Microsoft YaHei" charset="0"/>
            </a:endParaRPr>
          </a:p>
        </p:txBody>
      </p:sp>
    </p:spTree>
    <p:extLst>
      <p:ext uri="{BB962C8B-B14F-4D97-AF65-F5344CB8AC3E}">
        <p14:creationId xmlns:p14="http://schemas.microsoft.com/office/powerpoint/2010/main" val="21922882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CC31DBD-23F4-4E45-810B-4C10EC2617F9}" type="slidenum">
              <a:rPr lang="en-US"/>
              <a:pPr/>
              <a:t>88</a:t>
            </a:fld>
            <a:endParaRPr lang="en-US"/>
          </a:p>
        </p:txBody>
      </p:sp>
      <p:sp>
        <p:nvSpPr>
          <p:cNvPr id="25601" name="Text Box 1"/>
          <p:cNvSpPr txBox="1">
            <a:spLocks noGrp="1" noRot="1" noChangeAspect="1" noChangeArrowheads="1"/>
          </p:cNvSpPr>
          <p:nvPr>
            <p:ph type="sldImg"/>
          </p:nvPr>
        </p:nvSpPr>
        <p:spPr bwMode="auto">
          <a:xfrm>
            <a:off x="1120775" y="693738"/>
            <a:ext cx="4616450" cy="34623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25602" name="Text Box 2"/>
          <p:cNvSpPr txBox="1">
            <a:spLocks noGrp="1" noChangeArrowheads="1"/>
          </p:cNvSpPr>
          <p:nvPr>
            <p:ph type="body" idx="1"/>
          </p:nvPr>
        </p:nvSpPr>
        <p:spPr bwMode="auto">
          <a:xfrm>
            <a:off x="685800" y="4387850"/>
            <a:ext cx="5486400" cy="415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spcBef>
                <a:spcPct val="0"/>
              </a:spcBef>
            </a:pPr>
            <a:endParaRPr lang="en-US" sz="2000">
              <a:latin typeface="Arial" charset="0"/>
              <a:cs typeface="Microsoft YaHei" charset="0"/>
            </a:endParaRPr>
          </a:p>
        </p:txBody>
      </p:sp>
    </p:spTree>
    <p:extLst>
      <p:ext uri="{BB962C8B-B14F-4D97-AF65-F5344CB8AC3E}">
        <p14:creationId xmlns:p14="http://schemas.microsoft.com/office/powerpoint/2010/main" val="36610953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49" name="Shape 204"/>
          <p:cNvSpPr>
            <a:spLocks noGrp="1" noRot="1" noChangeAspect="1"/>
          </p:cNvSpPr>
          <p:nvPr>
            <p:ph type="sldImg" idx="2"/>
          </p:nvPr>
        </p:nvSpPr>
        <p:spPr bwMode="auto">
          <a:xfrm>
            <a:off x="1120775" y="692150"/>
            <a:ext cx="4616450" cy="3463925"/>
          </a:xfrm>
          <a:custGeom>
            <a:avLst/>
            <a:gdLst>
              <a:gd name="T0" fmla="*/ 0 w 120000"/>
              <a:gd name="T1" fmla="*/ 0 h 120000"/>
              <a:gd name="T2" fmla="*/ 120000 w 120000"/>
              <a:gd name="T3" fmla="*/ 120000 h 120000"/>
            </a:gdLst>
            <a:ahLst/>
            <a:cxnLst>
              <a:cxn ang="0">
                <a:pos x="0" y="0"/>
              </a:cxn>
              <a:cxn ang="0">
                <a:pos x="120000" y="0"/>
              </a:cxn>
              <a:cxn ang="0">
                <a:pos x="120000" y="120000"/>
              </a:cxn>
              <a:cxn ang="0">
                <a:pos x="0" y="120000"/>
              </a:cxn>
            </a:cxnLst>
            <a:rect l="T0" t="T1" r="T2" b="T3"/>
            <a:pathLst>
              <a:path w="120000" h="120000" extrusionOk="0">
                <a:moveTo>
                  <a:pt x="0" y="0"/>
                </a:moveTo>
                <a:lnTo>
                  <a:pt x="120000" y="0"/>
                </a:lnTo>
                <a:lnTo>
                  <a:pt x="120000" y="120000"/>
                </a:lnTo>
                <a:lnTo>
                  <a:pt x="0" y="120000"/>
                </a:lnTo>
                <a:close/>
              </a:path>
            </a:pathLst>
          </a:custGeom>
          <a:noFill/>
          <a:ln>
            <a:solidFill>
              <a:srgbClr val="000000"/>
            </a:solidFill>
            <a:round/>
            <a:headEnd/>
            <a:tailEnd/>
          </a:ln>
        </p:spPr>
      </p:sp>
      <p:sp>
        <p:nvSpPr>
          <p:cNvPr id="53250" name="Shape 205"/>
          <p:cNvSpPr txBox="1">
            <a:spLocks noGrp="1"/>
          </p:cNvSpPr>
          <p:nvPr>
            <p:ph type="body" idx="1"/>
          </p:nvPr>
        </p:nvSpPr>
        <p:spPr bwMode="auto">
          <a:xfrm>
            <a:off x="685800" y="4387850"/>
            <a:ext cx="5486400" cy="368300"/>
          </a:xfrm>
          <a:noFill/>
        </p:spPr>
        <p:txBody>
          <a:bodyPr wrap="square" lIns="91425" tIns="91425" rIns="91425" bIns="91425" numCol="1" anchor="t" anchorCtr="0" compatLnSpc="1">
            <a:prstTxWarp prst="textNoShape">
              <a:avLst/>
            </a:prstTxWarp>
            <a:spAutoFit/>
          </a:bodyPr>
          <a:lstStyle/>
          <a:p>
            <a:r>
              <a:rPr lang="en-US" sz="1200" dirty="0" smtClean="0"/>
              <a:t>Kevin</a:t>
            </a:r>
          </a:p>
          <a:p>
            <a:endParaRPr lang="en-US" sz="1200" dirty="0" smtClean="0"/>
          </a:p>
          <a:p>
            <a:r>
              <a:rPr lang="en-US" sz="1200" dirty="0" smtClean="0"/>
              <a:t>An open source OpenFlow controller.</a:t>
            </a:r>
          </a:p>
          <a:p>
            <a:r>
              <a:rPr lang="en-US" sz="1200" dirty="0" smtClean="0"/>
              <a:t>Allows for static or dynamic handling of packets within the network.</a:t>
            </a:r>
          </a:p>
          <a:p>
            <a:r>
              <a:rPr lang="en-US" sz="1200" dirty="0" smtClean="0"/>
              <a:t>Modular and easily extended.</a:t>
            </a:r>
          </a:p>
          <a:p>
            <a:pPr eaLnBrk="1" hangingPunct="1"/>
            <a:endParaRPr lang="en-US" dirty="0" smtClean="0"/>
          </a:p>
        </p:txBody>
      </p:sp>
    </p:spTree>
    <p:extLst>
      <p:ext uri="{BB962C8B-B14F-4D97-AF65-F5344CB8AC3E}">
        <p14:creationId xmlns:p14="http://schemas.microsoft.com/office/powerpoint/2010/main" val="3750429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0290" name="Rectangle 7"/>
          <p:cNvSpPr txBox="1">
            <a:spLocks noGrp="1" noChangeArrowheads="1"/>
          </p:cNvSpPr>
          <p:nvPr/>
        </p:nvSpPr>
        <p:spPr bwMode="auto">
          <a:xfrm>
            <a:off x="3995738" y="8886825"/>
            <a:ext cx="3055937" cy="468313"/>
          </a:xfrm>
          <a:prstGeom prst="rect">
            <a:avLst/>
          </a:prstGeom>
          <a:noFill/>
          <a:ln w="9525">
            <a:noFill/>
            <a:miter lim="800000"/>
            <a:headEnd/>
            <a:tailEnd/>
          </a:ln>
          <a:effectLst/>
        </p:spPr>
        <p:txBody>
          <a:bodyPr lIns="94156" tIns="47078" rIns="94156" bIns="47078" anchor="b"/>
          <a:lstStyle/>
          <a:p>
            <a:pPr algn="r" defTabSz="941388"/>
            <a:fld id="{FB6344A0-1A7C-4642-9DAB-42A1331AA421}" type="slidenum">
              <a:rPr lang="en-US" sz="1200"/>
              <a:pPr algn="r" defTabSz="941388"/>
              <a:t>5</a:t>
            </a:fld>
            <a:endParaRPr lang="en-US" sz="1200"/>
          </a:p>
        </p:txBody>
      </p:sp>
      <p:sp>
        <p:nvSpPr>
          <p:cNvPr id="140291" name="Rectangle 2"/>
          <p:cNvSpPr>
            <a:spLocks noGrp="1" noRot="1" noChangeAspect="1" noChangeArrowheads="1" noTextEdit="1"/>
          </p:cNvSpPr>
          <p:nvPr>
            <p:ph type="sldImg"/>
          </p:nvPr>
        </p:nvSpPr>
        <p:spPr bwMode="auto">
          <a:xfrm>
            <a:off x="1190625" y="701675"/>
            <a:ext cx="4678363" cy="3508375"/>
          </a:xfrm>
          <a:solidFill>
            <a:srgbClr val="FFFFFF"/>
          </a:solidFill>
          <a:ln>
            <a:solidFill>
              <a:srgbClr val="000000"/>
            </a:solidFill>
            <a:miter lim="800000"/>
            <a:headEnd/>
            <a:tailEnd/>
          </a:ln>
        </p:spPr>
      </p:sp>
      <p:sp>
        <p:nvSpPr>
          <p:cNvPr id="140292" name="Rectangle 3"/>
          <p:cNvSpPr>
            <a:spLocks noGrp="1" noChangeArrowheads="1"/>
          </p:cNvSpPr>
          <p:nvPr>
            <p:ph type="body" idx="1"/>
          </p:nvPr>
        </p:nvSpPr>
        <p:spPr>
          <a:xfrm>
            <a:off x="706438" y="4445000"/>
            <a:ext cx="5640387" cy="4211638"/>
          </a:xfrm>
          <a:noFill/>
          <a:ln/>
        </p:spPr>
        <p:txBody>
          <a:bodyPr wrap="none" lIns="94156" tIns="47078" rIns="94156" bIns="47078" anchor="ctr"/>
          <a:lstStyle/>
          <a:p>
            <a:pPr eaLnBrk="1" hangingPunct="1"/>
            <a:endParaRPr lang="en-US" smtClean="0"/>
          </a:p>
        </p:txBody>
      </p:sp>
    </p:spTree>
    <p:extLst>
      <p:ext uri="{BB962C8B-B14F-4D97-AF65-F5344CB8AC3E}">
        <p14:creationId xmlns:p14="http://schemas.microsoft.com/office/powerpoint/2010/main" val="22308492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5297" name="Shape 204"/>
          <p:cNvSpPr>
            <a:spLocks noGrp="1" noRot="1" noChangeAspect="1"/>
          </p:cNvSpPr>
          <p:nvPr>
            <p:ph type="sldImg" idx="2"/>
          </p:nvPr>
        </p:nvSpPr>
        <p:spPr bwMode="auto">
          <a:xfrm>
            <a:off x="1120775" y="692150"/>
            <a:ext cx="4616450" cy="3463925"/>
          </a:xfrm>
          <a:custGeom>
            <a:avLst/>
            <a:gdLst>
              <a:gd name="T0" fmla="*/ 0 w 120000"/>
              <a:gd name="T1" fmla="*/ 0 h 120000"/>
              <a:gd name="T2" fmla="*/ 120000 w 120000"/>
              <a:gd name="T3" fmla="*/ 120000 h 120000"/>
            </a:gdLst>
            <a:ahLst/>
            <a:cxnLst>
              <a:cxn ang="0">
                <a:pos x="0" y="0"/>
              </a:cxn>
              <a:cxn ang="0">
                <a:pos x="120000" y="0"/>
              </a:cxn>
              <a:cxn ang="0">
                <a:pos x="120000" y="120000"/>
              </a:cxn>
              <a:cxn ang="0">
                <a:pos x="0" y="120000"/>
              </a:cxn>
            </a:cxnLst>
            <a:rect l="T0" t="T1" r="T2" b="T3"/>
            <a:pathLst>
              <a:path w="120000" h="120000" extrusionOk="0">
                <a:moveTo>
                  <a:pt x="0" y="0"/>
                </a:moveTo>
                <a:lnTo>
                  <a:pt x="120000" y="0"/>
                </a:lnTo>
                <a:lnTo>
                  <a:pt x="120000" y="120000"/>
                </a:lnTo>
                <a:lnTo>
                  <a:pt x="0" y="120000"/>
                </a:lnTo>
                <a:close/>
              </a:path>
            </a:pathLst>
          </a:custGeom>
          <a:noFill/>
          <a:ln>
            <a:solidFill>
              <a:srgbClr val="000000"/>
            </a:solidFill>
            <a:round/>
            <a:headEnd/>
            <a:tailEnd/>
          </a:ln>
        </p:spPr>
      </p:sp>
      <p:sp>
        <p:nvSpPr>
          <p:cNvPr id="55298" name="Shape 205"/>
          <p:cNvSpPr txBox="1">
            <a:spLocks noGrp="1"/>
          </p:cNvSpPr>
          <p:nvPr>
            <p:ph type="body" idx="1"/>
          </p:nvPr>
        </p:nvSpPr>
        <p:spPr bwMode="auto">
          <a:xfrm>
            <a:off x="685800" y="4387850"/>
            <a:ext cx="5486400" cy="368300"/>
          </a:xfrm>
          <a:noFill/>
        </p:spPr>
        <p:txBody>
          <a:bodyPr wrap="square" lIns="91425" tIns="91425" rIns="91425" bIns="91425" numCol="1" anchor="t" anchorCtr="0" compatLnSpc="1">
            <a:prstTxWarp prst="textNoShape">
              <a:avLst/>
            </a:prstTxWarp>
            <a:spAutoFit/>
          </a:bodyPr>
          <a:lstStyle/>
          <a:p>
            <a:pPr eaLnBrk="1" hangingPunct="1"/>
            <a:r>
              <a:rPr lang="en-US" dirty="0" smtClean="0"/>
              <a:t>Kevin</a:t>
            </a:r>
          </a:p>
          <a:p>
            <a:pPr eaLnBrk="1" hangingPunct="1"/>
            <a:endParaRPr lang="en-US" dirty="0" smtClean="0"/>
          </a:p>
          <a:p>
            <a:pPr eaLnBrk="1" hangingPunct="1"/>
            <a:r>
              <a:rPr lang="en-US" dirty="0" smtClean="0"/>
              <a:t>JSON queries</a:t>
            </a:r>
          </a:p>
        </p:txBody>
      </p:sp>
    </p:spTree>
    <p:extLst>
      <p:ext uri="{BB962C8B-B14F-4D97-AF65-F5344CB8AC3E}">
        <p14:creationId xmlns:p14="http://schemas.microsoft.com/office/powerpoint/2010/main" val="21631463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7345" name="Shape 204"/>
          <p:cNvSpPr>
            <a:spLocks noGrp="1" noRot="1" noChangeAspect="1"/>
          </p:cNvSpPr>
          <p:nvPr>
            <p:ph type="sldImg" idx="2"/>
          </p:nvPr>
        </p:nvSpPr>
        <p:spPr bwMode="auto">
          <a:xfrm>
            <a:off x="1120775" y="692150"/>
            <a:ext cx="4616450" cy="3463925"/>
          </a:xfrm>
          <a:custGeom>
            <a:avLst/>
            <a:gdLst>
              <a:gd name="T0" fmla="*/ 0 w 120000"/>
              <a:gd name="T1" fmla="*/ 0 h 120000"/>
              <a:gd name="T2" fmla="*/ 120000 w 120000"/>
              <a:gd name="T3" fmla="*/ 120000 h 120000"/>
            </a:gdLst>
            <a:ahLst/>
            <a:cxnLst>
              <a:cxn ang="0">
                <a:pos x="0" y="0"/>
              </a:cxn>
              <a:cxn ang="0">
                <a:pos x="120000" y="0"/>
              </a:cxn>
              <a:cxn ang="0">
                <a:pos x="120000" y="120000"/>
              </a:cxn>
              <a:cxn ang="0">
                <a:pos x="0" y="120000"/>
              </a:cxn>
            </a:cxnLst>
            <a:rect l="T0" t="T1" r="T2" b="T3"/>
            <a:pathLst>
              <a:path w="120000" h="120000" extrusionOk="0">
                <a:moveTo>
                  <a:pt x="0" y="0"/>
                </a:moveTo>
                <a:lnTo>
                  <a:pt x="120000" y="0"/>
                </a:lnTo>
                <a:lnTo>
                  <a:pt x="120000" y="120000"/>
                </a:lnTo>
                <a:lnTo>
                  <a:pt x="0" y="120000"/>
                </a:lnTo>
                <a:close/>
              </a:path>
            </a:pathLst>
          </a:custGeom>
          <a:noFill/>
          <a:ln>
            <a:solidFill>
              <a:srgbClr val="000000"/>
            </a:solidFill>
            <a:round/>
            <a:headEnd/>
            <a:tailEnd/>
          </a:ln>
        </p:spPr>
      </p:sp>
      <p:sp>
        <p:nvSpPr>
          <p:cNvPr id="57346" name="Shape 205"/>
          <p:cNvSpPr txBox="1">
            <a:spLocks noGrp="1"/>
          </p:cNvSpPr>
          <p:nvPr>
            <p:ph type="body" idx="1"/>
          </p:nvPr>
        </p:nvSpPr>
        <p:spPr bwMode="auto">
          <a:xfrm>
            <a:off x="685800" y="4387850"/>
            <a:ext cx="5486400" cy="368300"/>
          </a:xfrm>
          <a:noFill/>
        </p:spPr>
        <p:txBody>
          <a:bodyPr wrap="square" lIns="91425" tIns="91425" rIns="91425" bIns="91425" numCol="1" anchor="t" anchorCtr="0" compatLnSpc="1">
            <a:prstTxWarp prst="textNoShape">
              <a:avLst/>
            </a:prstTxWarp>
            <a:spAutoFit/>
          </a:bodyPr>
          <a:lstStyle/>
          <a:p>
            <a:pPr eaLnBrk="1" hangingPunct="1"/>
            <a:r>
              <a:rPr lang="en-US" dirty="0" smtClean="0"/>
              <a:t>Kevin</a:t>
            </a:r>
          </a:p>
        </p:txBody>
      </p:sp>
    </p:spTree>
    <p:extLst>
      <p:ext uri="{BB962C8B-B14F-4D97-AF65-F5344CB8AC3E}">
        <p14:creationId xmlns:p14="http://schemas.microsoft.com/office/powerpoint/2010/main" val="7497821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Devin</a:t>
            </a:r>
            <a:endParaRPr lang="en-US" dirty="0"/>
          </a:p>
        </p:txBody>
      </p:sp>
      <p:sp>
        <p:nvSpPr>
          <p:cNvPr id="4" name="Slide Number Placeholder 3"/>
          <p:cNvSpPr>
            <a:spLocks noGrp="1"/>
          </p:cNvSpPr>
          <p:nvPr>
            <p:ph type="sldNum" sz="quarter" idx="10"/>
          </p:nvPr>
        </p:nvSpPr>
        <p:spPr/>
        <p:txBody>
          <a:bodyPr/>
          <a:lstStyle/>
          <a:p>
            <a:pPr>
              <a:defRPr/>
            </a:pPr>
            <a:fld id="{31A6BD7B-262C-432F-B9F3-6D3BCD05182C}" type="slidenum">
              <a:rPr lang="en-US" smtClean="0"/>
              <a:pPr>
                <a:defRPr/>
              </a:pPr>
              <a:t>94</a:t>
            </a:fld>
            <a:endParaRPr lang="en-US"/>
          </a:p>
        </p:txBody>
      </p:sp>
    </p:spTree>
    <p:extLst>
      <p:ext uri="{BB962C8B-B14F-4D97-AF65-F5344CB8AC3E}">
        <p14:creationId xmlns:p14="http://schemas.microsoft.com/office/powerpoint/2010/main" val="19938013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3489" name="Shape 204"/>
          <p:cNvSpPr>
            <a:spLocks noGrp="1" noRot="1" noChangeAspect="1"/>
          </p:cNvSpPr>
          <p:nvPr>
            <p:ph type="sldImg" idx="2"/>
          </p:nvPr>
        </p:nvSpPr>
        <p:spPr bwMode="auto">
          <a:xfrm>
            <a:off x="1120775" y="692150"/>
            <a:ext cx="4616450" cy="3463925"/>
          </a:xfrm>
          <a:custGeom>
            <a:avLst/>
            <a:gdLst>
              <a:gd name="T0" fmla="*/ 0 w 120000"/>
              <a:gd name="T1" fmla="*/ 0 h 120000"/>
              <a:gd name="T2" fmla="*/ 120000 w 120000"/>
              <a:gd name="T3" fmla="*/ 120000 h 120000"/>
            </a:gdLst>
            <a:ahLst/>
            <a:cxnLst>
              <a:cxn ang="0">
                <a:pos x="0" y="0"/>
              </a:cxn>
              <a:cxn ang="0">
                <a:pos x="120000" y="0"/>
              </a:cxn>
              <a:cxn ang="0">
                <a:pos x="120000" y="120000"/>
              </a:cxn>
              <a:cxn ang="0">
                <a:pos x="0" y="120000"/>
              </a:cxn>
            </a:cxnLst>
            <a:rect l="T0" t="T1" r="T2" b="T3"/>
            <a:pathLst>
              <a:path w="120000" h="120000" extrusionOk="0">
                <a:moveTo>
                  <a:pt x="0" y="0"/>
                </a:moveTo>
                <a:lnTo>
                  <a:pt x="120000" y="0"/>
                </a:lnTo>
                <a:lnTo>
                  <a:pt x="120000" y="120000"/>
                </a:lnTo>
                <a:lnTo>
                  <a:pt x="0" y="120000"/>
                </a:lnTo>
                <a:close/>
              </a:path>
            </a:pathLst>
          </a:custGeom>
          <a:noFill/>
          <a:ln>
            <a:solidFill>
              <a:srgbClr val="000000"/>
            </a:solidFill>
            <a:round/>
            <a:headEnd/>
            <a:tailEnd/>
          </a:ln>
        </p:spPr>
      </p:sp>
      <p:sp>
        <p:nvSpPr>
          <p:cNvPr id="63490" name="Shape 205"/>
          <p:cNvSpPr txBox="1">
            <a:spLocks noGrp="1"/>
          </p:cNvSpPr>
          <p:nvPr>
            <p:ph type="body" idx="1"/>
          </p:nvPr>
        </p:nvSpPr>
        <p:spPr bwMode="auto">
          <a:xfrm>
            <a:off x="685800" y="4387850"/>
            <a:ext cx="5486400" cy="368300"/>
          </a:xfrm>
          <a:noFill/>
        </p:spPr>
        <p:txBody>
          <a:bodyPr wrap="square" lIns="91425" tIns="91425" rIns="91425" bIns="91425" numCol="1" anchor="t" anchorCtr="0" compatLnSpc="1">
            <a:prstTxWarp prst="textNoShape">
              <a:avLst/>
            </a:prstTxWarp>
            <a:spAutoFit/>
          </a:bodyPr>
          <a:lstStyle/>
          <a:p>
            <a:pPr eaLnBrk="1" hangingPunct="1"/>
            <a:r>
              <a:rPr lang="en-US" dirty="0" smtClean="0"/>
              <a:t>Devin</a:t>
            </a:r>
          </a:p>
          <a:p>
            <a:pPr eaLnBrk="1" hangingPunct="1"/>
            <a:endParaRPr lang="en-US" dirty="0" smtClean="0"/>
          </a:p>
          <a:p>
            <a:pPr eaLnBrk="1" hangingPunct="1"/>
            <a:r>
              <a:rPr lang="en-US" dirty="0" smtClean="0"/>
              <a:t>Static flows using curl commands</a:t>
            </a:r>
          </a:p>
          <a:p>
            <a:pPr eaLnBrk="1" hangingPunct="1"/>
            <a:endParaRPr lang="en-US" dirty="0" smtClean="0"/>
          </a:p>
          <a:p>
            <a:pPr eaLnBrk="1" hangingPunct="1"/>
            <a:r>
              <a:rPr lang="en-US" dirty="0" smtClean="0"/>
              <a:t>Static Flow Manager – adds a Graphical interface without issuing curl commands and achieves the same outcome</a:t>
            </a:r>
          </a:p>
        </p:txBody>
      </p:sp>
    </p:spTree>
    <p:extLst>
      <p:ext uri="{BB962C8B-B14F-4D97-AF65-F5344CB8AC3E}">
        <p14:creationId xmlns:p14="http://schemas.microsoft.com/office/powerpoint/2010/main" val="2790119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Devin</a:t>
            </a:r>
            <a:endParaRPr lang="en-US" dirty="0"/>
          </a:p>
        </p:txBody>
      </p:sp>
      <p:sp>
        <p:nvSpPr>
          <p:cNvPr id="4" name="Slide Number Placeholder 3"/>
          <p:cNvSpPr>
            <a:spLocks noGrp="1"/>
          </p:cNvSpPr>
          <p:nvPr>
            <p:ph type="sldNum" sz="quarter" idx="10"/>
          </p:nvPr>
        </p:nvSpPr>
        <p:spPr/>
        <p:txBody>
          <a:bodyPr/>
          <a:lstStyle/>
          <a:p>
            <a:pPr>
              <a:defRPr/>
            </a:pPr>
            <a:fld id="{31A6BD7B-262C-432F-B9F3-6D3BCD05182C}" type="slidenum">
              <a:rPr lang="en-US" smtClean="0"/>
              <a:pPr>
                <a:defRPr/>
              </a:pPr>
              <a:t>96</a:t>
            </a:fld>
            <a:endParaRPr lang="en-US"/>
          </a:p>
        </p:txBody>
      </p:sp>
    </p:spTree>
    <p:extLst>
      <p:ext uri="{BB962C8B-B14F-4D97-AF65-F5344CB8AC3E}">
        <p14:creationId xmlns:p14="http://schemas.microsoft.com/office/powerpoint/2010/main" val="28369526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Devin</a:t>
            </a:r>
            <a:endParaRPr lang="en-US" dirty="0"/>
          </a:p>
        </p:txBody>
      </p:sp>
      <p:sp>
        <p:nvSpPr>
          <p:cNvPr id="4" name="Slide Number Placeholder 3"/>
          <p:cNvSpPr>
            <a:spLocks noGrp="1"/>
          </p:cNvSpPr>
          <p:nvPr>
            <p:ph type="sldNum" sz="quarter" idx="10"/>
          </p:nvPr>
        </p:nvSpPr>
        <p:spPr/>
        <p:txBody>
          <a:bodyPr/>
          <a:lstStyle/>
          <a:p>
            <a:pPr>
              <a:defRPr/>
            </a:pPr>
            <a:fld id="{31A6BD7B-262C-432F-B9F3-6D3BCD05182C}" type="slidenum">
              <a:rPr lang="en-US" smtClean="0"/>
              <a:pPr>
                <a:defRPr/>
              </a:pPr>
              <a:t>97</a:t>
            </a:fld>
            <a:endParaRPr lang="en-US"/>
          </a:p>
        </p:txBody>
      </p:sp>
    </p:spTree>
    <p:extLst>
      <p:ext uri="{BB962C8B-B14F-4D97-AF65-F5344CB8AC3E}">
        <p14:creationId xmlns:p14="http://schemas.microsoft.com/office/powerpoint/2010/main" val="42668165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Kevin</a:t>
            </a:r>
            <a:endParaRPr lang="en-US" dirty="0"/>
          </a:p>
        </p:txBody>
      </p:sp>
      <p:sp>
        <p:nvSpPr>
          <p:cNvPr id="4" name="Slide Number Placeholder 3"/>
          <p:cNvSpPr>
            <a:spLocks noGrp="1"/>
          </p:cNvSpPr>
          <p:nvPr>
            <p:ph type="sldNum" sz="quarter" idx="10"/>
          </p:nvPr>
        </p:nvSpPr>
        <p:spPr/>
        <p:txBody>
          <a:bodyPr/>
          <a:lstStyle/>
          <a:p>
            <a:pPr>
              <a:defRPr/>
            </a:pPr>
            <a:fld id="{31A6BD7B-262C-432F-B9F3-6D3BCD05182C}" type="slidenum">
              <a:rPr lang="en-US" smtClean="0"/>
              <a:pPr>
                <a:defRPr/>
              </a:pPr>
              <a:t>98</a:t>
            </a:fld>
            <a:endParaRPr lang="en-US"/>
          </a:p>
        </p:txBody>
      </p:sp>
    </p:spTree>
    <p:extLst>
      <p:ext uri="{BB962C8B-B14F-4D97-AF65-F5344CB8AC3E}">
        <p14:creationId xmlns:p14="http://schemas.microsoft.com/office/powerpoint/2010/main" val="29980340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Devin/Kevin</a:t>
            </a:r>
          </a:p>
          <a:p>
            <a:endParaRPr lang="en-US" dirty="0" smtClean="0"/>
          </a:p>
          <a:p>
            <a:r>
              <a:rPr lang="en-US" dirty="0" smtClean="0"/>
              <a:t>Security:</a:t>
            </a:r>
            <a:r>
              <a:rPr lang="en-US" baseline="0" dirty="0" smtClean="0"/>
              <a:t> user </a:t>
            </a:r>
            <a:r>
              <a:rPr lang="en-US" baseline="0" smtClean="0"/>
              <a:t>validation </a:t>
            </a:r>
          </a:p>
          <a:p>
            <a:r>
              <a:rPr lang="en-US" baseline="0" smtClean="0"/>
              <a:t>QoS</a:t>
            </a:r>
            <a:r>
              <a:rPr lang="en-US" baseline="0" dirty="0" smtClean="0"/>
              <a:t>:</a:t>
            </a:r>
          </a:p>
          <a:p>
            <a:r>
              <a:rPr lang="en-US" baseline="0" dirty="0" smtClean="0"/>
              <a:t>Firewall: </a:t>
            </a:r>
          </a:p>
          <a:p>
            <a:r>
              <a:rPr lang="en-US" baseline="0" dirty="0" smtClean="0"/>
              <a:t>Enhancements to Flow Module: </a:t>
            </a:r>
            <a:endParaRPr lang="en-US" dirty="0"/>
          </a:p>
        </p:txBody>
      </p:sp>
      <p:sp>
        <p:nvSpPr>
          <p:cNvPr id="4" name="Slide Number Placeholder 3"/>
          <p:cNvSpPr>
            <a:spLocks noGrp="1"/>
          </p:cNvSpPr>
          <p:nvPr>
            <p:ph type="sldNum" sz="quarter" idx="10"/>
          </p:nvPr>
        </p:nvSpPr>
        <p:spPr/>
        <p:txBody>
          <a:bodyPr/>
          <a:lstStyle/>
          <a:p>
            <a:pPr>
              <a:defRPr/>
            </a:pPr>
            <a:fld id="{31A6BD7B-262C-432F-B9F3-6D3BCD05182C}" type="slidenum">
              <a:rPr lang="en-US" smtClean="0"/>
              <a:pPr>
                <a:defRPr/>
              </a:pPr>
              <a:t>99</a:t>
            </a:fld>
            <a:endParaRPr lang="en-US"/>
          </a:p>
        </p:txBody>
      </p:sp>
    </p:spTree>
    <p:extLst>
      <p:ext uri="{BB962C8B-B14F-4D97-AF65-F5344CB8AC3E}">
        <p14:creationId xmlns:p14="http://schemas.microsoft.com/office/powerpoint/2010/main" val="1320018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0" name="Rectangle 3"/>
          <p:cNvSpPr>
            <a:spLocks noGrp="1" noChangeArrowheads="1"/>
          </p:cNvSpPr>
          <p:nvPr>
            <p:ph type="body" idx="1"/>
          </p:nvPr>
        </p:nvSpPr>
        <p:spPr>
          <a:noFill/>
          <a:ln/>
        </p:spPr>
        <p:txBody>
          <a:bodyPr lIns="92341" tIns="46169" rIns="92341" bIns="46169"/>
          <a:lstStyle/>
          <a:p>
            <a:endParaRPr lang="en-US" smtClean="0">
              <a:latin typeface="Arial" charset="0"/>
              <a:cs typeface="Arial" charset="0"/>
            </a:endParaRPr>
          </a:p>
        </p:txBody>
      </p:sp>
    </p:spTree>
    <p:extLst>
      <p:ext uri="{BB962C8B-B14F-4D97-AF65-F5344CB8AC3E}">
        <p14:creationId xmlns:p14="http://schemas.microsoft.com/office/powerpoint/2010/main" val="3262847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noTextEdit="1"/>
          </p:cNvSpPr>
          <p:nvPr>
            <p:ph type="sldImg"/>
          </p:nvPr>
        </p:nvSpPr>
        <p:spPr bwMode="auto">
          <a:noFill/>
          <a:ln>
            <a:solidFill>
              <a:srgbClr val="000000"/>
            </a:solidFill>
            <a:miter lim="800000"/>
            <a:headEnd/>
            <a:tailEnd/>
          </a:ln>
        </p:spPr>
      </p:sp>
      <p:sp>
        <p:nvSpPr>
          <p:cNvPr id="98306" name="Notes Placeholder 2"/>
          <p:cNvSpPr>
            <a:spLocks noGrp="1"/>
          </p:cNvSpPr>
          <p:nvPr>
            <p:ph type="body" idx="1"/>
          </p:nvPr>
        </p:nvSpPr>
        <p:spPr>
          <a:noFill/>
          <a:ln/>
        </p:spPr>
        <p:txBody>
          <a:bodyPr/>
          <a:lstStyle/>
          <a:p>
            <a:endParaRPr lang="en-US" smtClean="0"/>
          </a:p>
        </p:txBody>
      </p:sp>
      <p:sp>
        <p:nvSpPr>
          <p:cNvPr id="98307" name="Slide Number Placeholder 3"/>
          <p:cNvSpPr txBox="1">
            <a:spLocks noGrp="1"/>
          </p:cNvSpPr>
          <p:nvPr/>
        </p:nvSpPr>
        <p:spPr bwMode="auto">
          <a:xfrm>
            <a:off x="3995738" y="8886825"/>
            <a:ext cx="3055937" cy="468313"/>
          </a:xfrm>
          <a:prstGeom prst="rect">
            <a:avLst/>
          </a:prstGeom>
          <a:noFill/>
          <a:ln w="9525">
            <a:noFill/>
            <a:miter lim="800000"/>
            <a:headEnd/>
            <a:tailEnd/>
          </a:ln>
        </p:spPr>
        <p:txBody>
          <a:bodyPr lIns="93763" tIns="46881" rIns="93763" bIns="46881" anchor="b"/>
          <a:lstStyle/>
          <a:p>
            <a:pPr algn="r" defTabSz="938213"/>
            <a:fld id="{DF5820BD-2015-4717-A12A-DA2B4DBEB486}" type="slidenum">
              <a:rPr lang="en-US" sz="1200">
                <a:solidFill>
                  <a:srgbClr val="000000"/>
                </a:solidFill>
                <a:latin typeface="Calibri" pitchFamily="34" charset="0"/>
              </a:rPr>
              <a:pPr algn="r" defTabSz="938213"/>
              <a:t>14</a:t>
            </a:fld>
            <a:endParaRPr lang="en-US" sz="1200">
              <a:solidFill>
                <a:srgbClr val="000000"/>
              </a:solidFill>
              <a:latin typeface="Calibri" pitchFamily="34" charset="0"/>
            </a:endParaRPr>
          </a:p>
        </p:txBody>
      </p:sp>
    </p:spTree>
    <p:extLst>
      <p:ext uri="{BB962C8B-B14F-4D97-AF65-F5344CB8AC3E}">
        <p14:creationId xmlns:p14="http://schemas.microsoft.com/office/powerpoint/2010/main" val="1765562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0403" name="Rectangle 3"/>
          <p:cNvSpPr>
            <a:spLocks noGrp="1" noChangeArrowheads="1"/>
          </p:cNvSpPr>
          <p:nvPr>
            <p:ph type="body" idx="1"/>
          </p:nvPr>
        </p:nvSpPr>
        <p:spPr>
          <a:xfrm>
            <a:off x="708025" y="4445000"/>
            <a:ext cx="5640388" cy="4210050"/>
          </a:xfrm>
          <a:noFill/>
          <a:ln/>
        </p:spPr>
        <p:txBody>
          <a:bodyPr lIns="93808" tIns="46905" rIns="93808" bIns="46905"/>
          <a:lstStyle/>
          <a:p>
            <a:endParaRPr lang="en-US" smtClean="0"/>
          </a:p>
        </p:txBody>
      </p:sp>
    </p:spTree>
    <p:extLst>
      <p:ext uri="{BB962C8B-B14F-4D97-AF65-F5344CB8AC3E}">
        <p14:creationId xmlns:p14="http://schemas.microsoft.com/office/powerpoint/2010/main" val="3832130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noTextEdit="1"/>
          </p:cNvSpPr>
          <p:nvPr>
            <p:ph type="sldImg"/>
          </p:nvPr>
        </p:nvSpPr>
        <p:spPr bwMode="auto">
          <a:xfrm>
            <a:off x="1189038" y="703263"/>
            <a:ext cx="4675187" cy="3506787"/>
          </a:xfrm>
          <a:noFill/>
          <a:ln>
            <a:solidFill>
              <a:srgbClr val="000000"/>
            </a:solidFill>
            <a:miter lim="800000"/>
            <a:headEnd/>
            <a:tailEnd/>
          </a:ln>
        </p:spPr>
      </p:sp>
      <p:sp>
        <p:nvSpPr>
          <p:cNvPr id="120834" name="Notes Placeholder 2"/>
          <p:cNvSpPr>
            <a:spLocks noGrp="1"/>
          </p:cNvSpPr>
          <p:nvPr>
            <p:ph type="body" idx="1"/>
          </p:nvPr>
        </p:nvSpPr>
        <p:spPr>
          <a:xfrm>
            <a:off x="706438" y="4445000"/>
            <a:ext cx="5641975" cy="4210050"/>
          </a:xfrm>
          <a:noFill/>
          <a:ln/>
        </p:spPr>
        <p:txBody>
          <a:bodyPr lIns="93270" tIns="46635" rIns="93270" bIns="46635"/>
          <a:lstStyle/>
          <a:p>
            <a:pPr eaLnBrk="1" hangingPunct="1"/>
            <a:r>
              <a:rPr lang="en-US" smtClean="0"/>
              <a:t>Campus Technology Innovators Award 2013  (8 awards   among  230 something nominations)</a:t>
            </a:r>
          </a:p>
        </p:txBody>
      </p:sp>
      <p:sp>
        <p:nvSpPr>
          <p:cNvPr id="120835" name="Slide Number Placeholder 3"/>
          <p:cNvSpPr txBox="1">
            <a:spLocks noGrp="1"/>
          </p:cNvSpPr>
          <p:nvPr/>
        </p:nvSpPr>
        <p:spPr bwMode="auto">
          <a:xfrm>
            <a:off x="3994150" y="8886825"/>
            <a:ext cx="3057525" cy="468313"/>
          </a:xfrm>
          <a:prstGeom prst="rect">
            <a:avLst/>
          </a:prstGeom>
          <a:noFill/>
          <a:ln w="9525">
            <a:noFill/>
            <a:miter lim="800000"/>
            <a:headEnd/>
            <a:tailEnd/>
          </a:ln>
        </p:spPr>
        <p:txBody>
          <a:bodyPr lIns="93270" tIns="46635" rIns="93270" bIns="46635" anchor="b"/>
          <a:lstStyle/>
          <a:p>
            <a:pPr algn="r" defTabSz="927100"/>
            <a:fld id="{5BF2BA91-EA5E-42F0-95F9-9EE39AF22566}" type="slidenum">
              <a:rPr lang="en-US" sz="1200">
                <a:latin typeface="Calibri" pitchFamily="34" charset="0"/>
              </a:rPr>
              <a:pPr algn="r" defTabSz="927100"/>
              <a:t>31</a:t>
            </a:fld>
            <a:endParaRPr lang="en-US" sz="1200">
              <a:latin typeface="Calibri" pitchFamily="34" charset="0"/>
            </a:endParaRPr>
          </a:p>
        </p:txBody>
      </p:sp>
    </p:spTree>
    <p:extLst>
      <p:ext uri="{BB962C8B-B14F-4D97-AF65-F5344CB8AC3E}">
        <p14:creationId xmlns:p14="http://schemas.microsoft.com/office/powerpoint/2010/main" val="3325468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dirty="0" smtClean="0"/>
              <a:t>Ryan Flaherty</a:t>
            </a:r>
            <a:endParaRPr lang="en" dirty="0"/>
          </a:p>
        </p:txBody>
      </p:sp>
    </p:spTree>
    <p:extLst>
      <p:ext uri="{BB962C8B-B14F-4D97-AF65-F5344CB8AC3E}">
        <p14:creationId xmlns:p14="http://schemas.microsoft.com/office/powerpoint/2010/main" val="4201670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dirty="0" smtClean="0"/>
              <a:t>Ryan Flaherty</a:t>
            </a:r>
            <a:endParaRPr lang="en" dirty="0"/>
          </a:p>
        </p:txBody>
      </p:sp>
    </p:spTree>
    <p:extLst>
      <p:ext uri="{BB962C8B-B14F-4D97-AF65-F5344CB8AC3E}">
        <p14:creationId xmlns:p14="http://schemas.microsoft.com/office/powerpoint/2010/main" val="2612330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Behold </a:t>
            </a:r>
            <a:r>
              <a:rPr lang="en-US" smtClean="0"/>
              <a:t>how great</a:t>
            </a:r>
            <a:r>
              <a:rPr lang="en-US" baseline="0" smtClean="0"/>
              <a:t> it is</a:t>
            </a:r>
            <a:endParaRPr lang="en-US"/>
          </a:p>
        </p:txBody>
      </p:sp>
      <p:sp>
        <p:nvSpPr>
          <p:cNvPr id="4" name="Slide Number Placeholder 3"/>
          <p:cNvSpPr>
            <a:spLocks noGrp="1"/>
          </p:cNvSpPr>
          <p:nvPr>
            <p:ph type="sldNum" sz="quarter" idx="10"/>
          </p:nvPr>
        </p:nvSpPr>
        <p:spPr/>
        <p:txBody>
          <a:bodyPr/>
          <a:lstStyle/>
          <a:p>
            <a:pPr>
              <a:defRPr/>
            </a:pPr>
            <a:fld id="{D75A2CD1-7460-475E-A27D-04273F72B77D}" type="slidenum">
              <a:rPr lang="en-US" smtClean="0"/>
              <a:pPr>
                <a:defRPr/>
              </a:pPr>
              <a:t>72</a:t>
            </a:fld>
            <a:endParaRPr lang="en-US"/>
          </a:p>
        </p:txBody>
      </p:sp>
    </p:spTree>
    <p:extLst>
      <p:ext uri="{BB962C8B-B14F-4D97-AF65-F5344CB8AC3E}">
        <p14:creationId xmlns:p14="http://schemas.microsoft.com/office/powerpoint/2010/main" val="415404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7299"/>
            <a:ext cx="7772400" cy="2344739"/>
          </a:xfrm>
        </p:spPr>
        <p:txBody>
          <a:bodyPr anchor="b"/>
          <a:lstStyle>
            <a:lvl1pPr algn="ctr">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90256"/>
            <a:ext cx="6858000" cy="156754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E6C541E9-B063-445B-99D8-8AAC826ED815}" type="datetimeFigureOut">
              <a:rPr lang="en-US" smtClean="0"/>
              <a:t>7/15/2013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396633557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C541E9-B063-445B-99D8-8AAC826ED815}" type="datetimeFigureOut">
              <a:rPr lang="en-US" smtClean="0"/>
              <a:t>7/15/2013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202076477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C541E9-B063-445B-99D8-8AAC826ED815}" type="datetimeFigureOut">
              <a:rPr lang="en-US" smtClean="0"/>
              <a:t>7/15/2013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875265397"/>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4742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1066800"/>
            <a:ext cx="8229600" cy="762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dirty="0"/>
          </a:p>
        </p:txBody>
      </p:sp>
      <p:sp>
        <p:nvSpPr>
          <p:cNvPr id="12" name="Shape 12"/>
          <p:cNvSpPr txBox="1">
            <a:spLocks noGrp="1"/>
          </p:cNvSpPr>
          <p:nvPr>
            <p:ph type="body" idx="1"/>
          </p:nvPr>
        </p:nvSpPr>
        <p:spPr>
          <a:xfrm>
            <a:off x="457200" y="1981200"/>
            <a:ext cx="8229600" cy="4648200"/>
          </a:xfrm>
          <a:prstGeom prst="rect">
            <a:avLst/>
          </a:prstGeom>
          <a:noFill/>
          <a:ln>
            <a:noFill/>
          </a:ln>
        </p:spPr>
        <p:txBody>
          <a:bodyPr lIns="91425" tIns="91425" rIns="91425" bIns="91425" anchor="t" anchorCtr="0"/>
          <a:lstStyle>
            <a:lvl1pPr rtl="0">
              <a:defRPr>
                <a:latin typeface="Arial" pitchFamily="34" charset="0"/>
                <a:cs typeface="Arial" pitchFamily="34" charset="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dirty="0"/>
          </a:p>
        </p:txBody>
      </p:sp>
      <p:sp>
        <p:nvSpPr>
          <p:cNvPr id="8" name="Slide Number Placeholder 5"/>
          <p:cNvSpPr>
            <a:spLocks noGrp="1"/>
          </p:cNvSpPr>
          <p:nvPr>
            <p:ph type="sldNum" sz="quarter" idx="4"/>
          </p:nvPr>
        </p:nvSpPr>
        <p:spPr>
          <a:xfrm>
            <a:off x="8458200" y="6477000"/>
            <a:ext cx="685800" cy="381000"/>
          </a:xfrm>
          <a:prstGeom prst="rect">
            <a:avLst/>
          </a:prstGeom>
        </p:spPr>
        <p:txBody>
          <a:bodyPr/>
          <a:lstStyle>
            <a:lvl1pPr algn="r">
              <a:defRPr sz="1100">
                <a:solidFill>
                  <a:schemeClr val="bg1"/>
                </a:solidFill>
              </a:defRPr>
            </a:lvl1pPr>
          </a:lstStyle>
          <a:p>
            <a:pPr>
              <a:defRPr/>
            </a:pPr>
            <a:endParaRPr lang="en-US" smtClean="0"/>
          </a:p>
          <a:p>
            <a:pPr>
              <a:defRPr/>
            </a:pPr>
            <a:fld id="{269AE7D9-78F7-468C-BDC0-C5C00FA2AA0C}" type="slidenum">
              <a:rPr lang="en-US" smtClean="0"/>
              <a:pPr>
                <a:defRPr/>
              </a:pPr>
              <a:t>‹#›</a:t>
            </a:fld>
            <a:endParaRPr lang="en-US" dirty="0"/>
          </a:p>
        </p:txBody>
      </p:sp>
    </p:spTree>
    <p:extLst>
      <p:ext uri="{BB962C8B-B14F-4D97-AF65-F5344CB8AC3E}">
        <p14:creationId xmlns:p14="http://schemas.microsoft.com/office/powerpoint/2010/main" val="18237744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buFont typeface="Wingdings" pitchFamily="2" charset="2"/>
              <a:buChar char="Ø"/>
              <a:defRPr/>
            </a:lvl1pPr>
            <a:lvl2pPr>
              <a:buFont typeface="Wingdings" pitchFamily="2" charset="2"/>
              <a:buChar char="§"/>
              <a:defRPr/>
            </a:lvl2pPr>
            <a:lvl3pPr>
              <a:buFont typeface="Wingdings" pitchFamily="2" charset="2"/>
              <a:buChar char="ü"/>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4"/>
          </p:nvPr>
        </p:nvSpPr>
        <p:spPr>
          <a:xfrm>
            <a:off x="8458200" y="6477000"/>
            <a:ext cx="685800" cy="381000"/>
          </a:xfrm>
          <a:prstGeom prst="rect">
            <a:avLst/>
          </a:prstGeom>
        </p:spPr>
        <p:txBody>
          <a:bodyPr/>
          <a:lstStyle>
            <a:lvl1pPr algn="r">
              <a:defRPr sz="1100">
                <a:solidFill>
                  <a:schemeClr val="bg1"/>
                </a:solidFill>
              </a:defRPr>
            </a:lvl1pPr>
          </a:lstStyle>
          <a:p>
            <a:pPr>
              <a:defRPr/>
            </a:pPr>
            <a:endParaRPr lang="en-US" smtClean="0"/>
          </a:p>
          <a:p>
            <a:pPr>
              <a:defRPr/>
            </a:pPr>
            <a:fld id="{269AE7D9-78F7-468C-BDC0-C5C00FA2AA0C}" type="slidenum">
              <a:rPr lang="en-US" smtClean="0"/>
              <a:pPr>
                <a:defRPr/>
              </a:pPr>
              <a:t>‹#›</a:t>
            </a:fld>
            <a:endParaRPr lang="en-US" dirty="0"/>
          </a:p>
        </p:txBody>
      </p:sp>
    </p:spTree>
    <p:extLst>
      <p:ext uri="{BB962C8B-B14F-4D97-AF65-F5344CB8AC3E}">
        <p14:creationId xmlns:p14="http://schemas.microsoft.com/office/powerpoint/2010/main" val="24771836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buFont typeface="Wingdings" pitchFamily="2" charset="2"/>
              <a:buChar char="Ø"/>
              <a:defRPr/>
            </a:lvl1pPr>
            <a:lvl2pPr>
              <a:buFont typeface="Wingdings" pitchFamily="2" charset="2"/>
              <a:buChar char="§"/>
              <a:defRPr/>
            </a:lvl2pPr>
            <a:lvl3pPr>
              <a:buFont typeface="Wingdings" pitchFamily="2" charset="2"/>
              <a:buChar char="ü"/>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4"/>
          </p:nvPr>
        </p:nvSpPr>
        <p:spPr>
          <a:xfrm>
            <a:off x="8458200" y="6477000"/>
            <a:ext cx="685800" cy="381000"/>
          </a:xfrm>
          <a:prstGeom prst="rect">
            <a:avLst/>
          </a:prstGeom>
        </p:spPr>
        <p:txBody>
          <a:bodyPr/>
          <a:lstStyle>
            <a:lvl1pPr algn="r">
              <a:defRPr sz="1100">
                <a:solidFill>
                  <a:schemeClr val="bg1"/>
                </a:solidFill>
              </a:defRPr>
            </a:lvl1pPr>
          </a:lstStyle>
          <a:p>
            <a:pPr>
              <a:defRPr/>
            </a:pPr>
            <a:endParaRPr lang="en-US" smtClean="0"/>
          </a:p>
          <a:p>
            <a:pPr>
              <a:defRPr/>
            </a:pPr>
            <a:fld id="{269AE7D9-78F7-468C-BDC0-C5C00FA2AA0C}" type="slidenum">
              <a:rPr lang="en-US" smtClean="0"/>
              <a:pPr>
                <a:defRPr/>
              </a:pPr>
              <a:t>‹#›</a:t>
            </a:fld>
            <a:endParaRPr lang="en-US" dirty="0"/>
          </a:p>
        </p:txBody>
      </p:sp>
    </p:spTree>
    <p:extLst>
      <p:ext uri="{BB962C8B-B14F-4D97-AF65-F5344CB8AC3E}">
        <p14:creationId xmlns:p14="http://schemas.microsoft.com/office/powerpoint/2010/main" val="113791650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buFont typeface="Wingdings" pitchFamily="2" charset="2"/>
              <a:buChar char="Ø"/>
              <a:defRPr/>
            </a:lvl1pPr>
            <a:lvl2pPr>
              <a:buFont typeface="Wingdings" pitchFamily="2" charset="2"/>
              <a:buChar char="§"/>
              <a:defRPr/>
            </a:lvl2pPr>
            <a:lvl3pPr>
              <a:buFont typeface="Wingdings" pitchFamily="2" charset="2"/>
              <a:buChar char="ü"/>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4"/>
          </p:nvPr>
        </p:nvSpPr>
        <p:spPr>
          <a:xfrm>
            <a:off x="8458200" y="6477000"/>
            <a:ext cx="685800" cy="381000"/>
          </a:xfrm>
          <a:prstGeom prst="rect">
            <a:avLst/>
          </a:prstGeom>
        </p:spPr>
        <p:txBody>
          <a:bodyPr/>
          <a:lstStyle>
            <a:lvl1pPr algn="r">
              <a:defRPr sz="1100">
                <a:solidFill>
                  <a:schemeClr val="bg1"/>
                </a:solidFill>
              </a:defRPr>
            </a:lvl1pPr>
          </a:lstStyle>
          <a:p>
            <a:pPr>
              <a:defRPr/>
            </a:pPr>
            <a:endParaRPr lang="en-US" smtClean="0"/>
          </a:p>
          <a:p>
            <a:pPr>
              <a:defRPr/>
            </a:pPr>
            <a:fld id="{269AE7D9-78F7-468C-BDC0-C5C00FA2AA0C}" type="slidenum">
              <a:rPr lang="en-US" smtClean="0"/>
              <a:pPr>
                <a:defRPr/>
              </a:pPr>
              <a:t>‹#›</a:t>
            </a:fld>
            <a:endParaRPr lang="en-US" dirty="0"/>
          </a:p>
        </p:txBody>
      </p:sp>
    </p:spTree>
    <p:extLst>
      <p:ext uri="{BB962C8B-B14F-4D97-AF65-F5344CB8AC3E}">
        <p14:creationId xmlns:p14="http://schemas.microsoft.com/office/powerpoint/2010/main" val="16235585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lnSpc>
                <a:spcPct val="100000"/>
              </a:lnSpc>
              <a:defRPr sz="2400"/>
            </a:lvl1pPr>
            <a:lvl2pPr>
              <a:lnSpc>
                <a:spcPct val="100000"/>
              </a:lnSpc>
              <a:defRPr sz="2000"/>
            </a:lvl2pPr>
            <a:lvl3pPr>
              <a:lnSpc>
                <a:spcPct val="100000"/>
              </a:lnSpc>
              <a:defRPr sz="1800"/>
            </a:lvl3pPr>
            <a:lvl4pPr>
              <a:lnSpc>
                <a:spcPct val="100000"/>
              </a:lnSpc>
              <a:defRPr sz="1600"/>
            </a:lvl4pPr>
            <a:lvl5pPr>
              <a:lnSpc>
                <a:spcPct val="100000"/>
              </a:lnSpc>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E6C541E9-B063-445B-99D8-8AAC826ED815}" type="datetimeFigureOut">
              <a:rPr lang="en-US" smtClean="0"/>
              <a:t>7/15/2013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350874099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C541E9-B063-445B-99D8-8AAC826ED815}" type="datetimeFigureOut">
              <a:rPr lang="en-US" smtClean="0"/>
              <a:t>7/15/2013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226543302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6C541E9-B063-445B-99D8-8AAC826ED815}" type="datetimeFigureOut">
              <a:rPr lang="en-US" smtClean="0"/>
              <a:t>7/15/2013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2991055908"/>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C541E9-B063-445B-99D8-8AAC826ED815}" type="datetimeFigureOut">
              <a:rPr lang="en-US" smtClean="0"/>
              <a:t>7/15/2013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1439488511"/>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6C541E9-B063-445B-99D8-8AAC826ED815}" type="datetimeFigureOut">
              <a:rPr lang="en-US" smtClean="0"/>
              <a:t>7/15/2013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25504505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C541E9-B063-445B-99D8-8AAC826ED815}" type="datetimeFigureOut">
              <a:rPr lang="en-US" smtClean="0"/>
              <a:t>7/15/2013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338598117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C541E9-B063-445B-99D8-8AAC826ED815}" type="datetimeFigureOut">
              <a:rPr lang="en-US" smtClean="0"/>
              <a:t>7/15/2013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269850559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C541E9-B063-445B-99D8-8AAC826ED815}" type="datetimeFigureOut">
              <a:rPr lang="en-US" smtClean="0"/>
              <a:t>7/15/2013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67DF82-7FA6-4637-A82E-91FF93F231F0}" type="slidenum">
              <a:rPr lang="en-US" smtClean="0"/>
              <a:t>‹#›</a:t>
            </a:fld>
            <a:endParaRPr lang="en-US"/>
          </a:p>
        </p:txBody>
      </p:sp>
    </p:spTree>
    <p:extLst>
      <p:ext uri="{BB962C8B-B14F-4D97-AF65-F5344CB8AC3E}">
        <p14:creationId xmlns:p14="http://schemas.microsoft.com/office/powerpoint/2010/main" val="39173157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232807"/>
            <a:ext cx="7886700" cy="612548"/>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2008414"/>
            <a:ext cx="7886700" cy="416854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C541E9-B063-445B-99D8-8AAC826ED815}" type="datetimeFigureOut">
              <a:rPr lang="en-US" smtClean="0"/>
              <a:t>7/15/2013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67DF82-7FA6-4637-A82E-91FF93F231F0}" type="slidenum">
              <a:rPr lang="en-US" smtClean="0"/>
              <a:t>‹#›</a:t>
            </a:fld>
            <a:endParaRPr lang="en-US"/>
          </a:p>
        </p:txBody>
      </p:sp>
      <p:sp>
        <p:nvSpPr>
          <p:cNvPr id="7" name="TextBox 6"/>
          <p:cNvSpPr txBox="1"/>
          <p:nvPr userDrawn="1"/>
        </p:nvSpPr>
        <p:spPr>
          <a:xfrm>
            <a:off x="342898" y="667759"/>
            <a:ext cx="2833007" cy="369332"/>
          </a:xfrm>
          <a:prstGeom prst="rect">
            <a:avLst/>
          </a:prstGeom>
          <a:noFill/>
        </p:spPr>
        <p:txBody>
          <a:bodyPr wrap="square" rtlCol="0">
            <a:spAutoFit/>
          </a:bodyPr>
          <a:lstStyle/>
          <a:p>
            <a:r>
              <a:rPr lang="en-US" b="1" baseline="0" dirty="0" smtClean="0">
                <a:latin typeface="+mn-lt"/>
              </a:rPr>
              <a:t>Joint Studies</a:t>
            </a:r>
            <a:endParaRPr lang="en-US" b="1" dirty="0">
              <a:latin typeface="+mn-lt"/>
            </a:endParaRPr>
          </a:p>
        </p:txBody>
      </p:sp>
      <p:pic>
        <p:nvPicPr>
          <p:cNvPr id="9" name="Picture 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3143249" y="50388"/>
            <a:ext cx="1312527" cy="755697"/>
          </a:xfrm>
          <a:prstGeom prst="rect">
            <a:avLst/>
          </a:prstGeom>
        </p:spPr>
      </p:pic>
      <p:sp>
        <p:nvSpPr>
          <p:cNvPr id="10" name="TextBox 9"/>
          <p:cNvSpPr txBox="1"/>
          <p:nvPr userDrawn="1"/>
        </p:nvSpPr>
        <p:spPr>
          <a:xfrm>
            <a:off x="2812739" y="-22363"/>
            <a:ext cx="421910" cy="830997"/>
          </a:xfrm>
          <a:prstGeom prst="rect">
            <a:avLst/>
          </a:prstGeom>
          <a:noFill/>
        </p:spPr>
        <p:txBody>
          <a:bodyPr wrap="none" rtlCol="0">
            <a:spAutoFit/>
          </a:bodyPr>
          <a:lstStyle/>
          <a:p>
            <a:r>
              <a:rPr lang="en-US" sz="4800" dirty="0" smtClean="0">
                <a:solidFill>
                  <a:schemeClr val="bg1">
                    <a:lumMod val="95000"/>
                  </a:schemeClr>
                </a:solidFill>
              </a:rPr>
              <a:t>/</a:t>
            </a:r>
            <a:endParaRPr lang="en-US" sz="4800" dirty="0">
              <a:solidFill>
                <a:schemeClr val="bg1">
                  <a:lumMod val="95000"/>
                </a:schemeClr>
              </a:solidFill>
            </a:endParaRPr>
          </a:p>
        </p:txBody>
      </p:sp>
    </p:spTree>
    <p:extLst>
      <p:ext uri="{BB962C8B-B14F-4D97-AF65-F5344CB8AC3E}">
        <p14:creationId xmlns:p14="http://schemas.microsoft.com/office/powerpoint/2010/main" val="19963043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Cambria" panose="02040503050406030204"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idcp.org/learnzos" TargetMode="External"/><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url?sa=i&amp;rct=j&amp;q=us+news&amp;source=images&amp;cd=&amp;cad=rja&amp;docid=eYhXtByHkNGjaM&amp;tbnid=gee6ES7NfWJpWM:&amp;ved=0CAUQjRw&amp;url=http://theivycoach.com/the-ivy-coach-blog/tag/us-news-college-rankings/&amp;ei=DTRTUb_1Gsbq0QH2p4GwAg&amp;bvm=bv.44342787,d.dmg&amp;psig=AFQjCNF9fcNMhd1QeANvqsRihlK5Pvt5nQ&amp;ust=1364493661060421"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30.jpg"/><Relationship Id="rId3" Type="http://schemas.openxmlformats.org/officeDocument/2006/relationships/image" Target="../media/image21.png"/><Relationship Id="rId7" Type="http://schemas.openxmlformats.org/officeDocument/2006/relationships/image" Target="../media/image29.jp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4.png"/><Relationship Id="rId2" Type="http://schemas.openxmlformats.org/officeDocument/2006/relationships/image" Target="../media/image29.jp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2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marist.edu/publicaffairs/connected.html" TargetMode="Externa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4" Type="http://schemas.openxmlformats.org/officeDocument/2006/relationships/image" Target="../media/image61.emf"/></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facebook.com/enterprisecomputing"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0.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hyperlink" Target="http://en.wikipedia.org/wiki/Network_virtualization"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hyperlink" Target="http://en.wikipedia.org/wiki/Data_plane" TargetMode="External"/><Relationship Id="rId4" Type="http://schemas.openxmlformats.org/officeDocument/2006/relationships/hyperlink" Target="http://en.wikipedia.org/wiki/Control_plan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2.xml"/><Relationship Id="rId4" Type="http://schemas.openxmlformats.org/officeDocument/2006/relationships/image" Target="../media/image78.jpeg"/></Relationships>
</file>

<file path=ppt/slides/_rels/slide8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8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3.jp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89.png"/></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0" y="2286000"/>
            <a:ext cx="8229600" cy="1755775"/>
          </a:xfrm>
        </p:spPr>
        <p:txBody>
          <a:bodyPr>
            <a:normAutofit fontScale="90000"/>
          </a:bodyPr>
          <a:lstStyle/>
          <a:p>
            <a:pPr marL="857250" indent="-857250"/>
            <a:r>
              <a:rPr lang="en-US" dirty="0" smtClean="0">
                <a:effectLst>
                  <a:outerShdw blurRad="38100" dist="38100" dir="2700000" algn="tl">
                    <a:srgbClr val="C0C0C0"/>
                  </a:outerShdw>
                </a:effectLst>
                <a:cs typeface="Times New Roman" pitchFamily="18" charset="0"/>
              </a:rPr>
              <a:t>	</a:t>
            </a:r>
            <a:r>
              <a:rPr lang="en-US" dirty="0" smtClean="0">
                <a:effectLst>
                  <a:outerShdw blurRad="38100" dist="38100" dir="2700000" algn="tl">
                    <a:srgbClr val="C0C0C0"/>
                  </a:outerShdw>
                </a:effectLst>
                <a:cs typeface="Times New Roman" pitchFamily="18" charset="0"/>
              </a:rPr>
              <a:t/>
            </a:r>
            <a:br>
              <a:rPr lang="en-US" dirty="0" smtClean="0">
                <a:effectLst>
                  <a:outerShdw blurRad="38100" dist="38100" dir="2700000" algn="tl">
                    <a:srgbClr val="C0C0C0"/>
                  </a:outerShdw>
                </a:effectLst>
                <a:cs typeface="Times New Roman" pitchFamily="18" charset="0"/>
              </a:rPr>
            </a:br>
            <a:r>
              <a:rPr lang="en-US" dirty="0">
                <a:effectLst>
                  <a:outerShdw blurRad="38100" dist="38100" dir="2700000" algn="tl">
                    <a:srgbClr val="C0C0C0"/>
                  </a:outerShdw>
                </a:effectLst>
                <a:cs typeface="Times New Roman" pitchFamily="18" charset="0"/>
              </a:rPr>
              <a:t/>
            </a:r>
            <a:br>
              <a:rPr lang="en-US" dirty="0">
                <a:effectLst>
                  <a:outerShdw blurRad="38100" dist="38100" dir="2700000" algn="tl">
                    <a:srgbClr val="C0C0C0"/>
                  </a:outerShdw>
                </a:effectLst>
                <a:cs typeface="Times New Roman" pitchFamily="18" charset="0"/>
              </a:rPr>
            </a:br>
            <a:r>
              <a:rPr lang="en-US" dirty="0" smtClean="0">
                <a:effectLst>
                  <a:outerShdw blurRad="38100" dist="38100" dir="2700000" algn="tl">
                    <a:srgbClr val="C0C0C0"/>
                  </a:outerShdw>
                </a:effectLst>
                <a:cs typeface="Times New Roman" pitchFamily="18" charset="0"/>
              </a:rPr>
              <a:t/>
            </a:r>
            <a:br>
              <a:rPr lang="en-US" dirty="0" smtClean="0">
                <a:effectLst>
                  <a:outerShdw blurRad="38100" dist="38100" dir="2700000" algn="tl">
                    <a:srgbClr val="C0C0C0"/>
                  </a:outerShdw>
                </a:effectLst>
                <a:cs typeface="Times New Roman" pitchFamily="18" charset="0"/>
              </a:rPr>
            </a:br>
            <a:r>
              <a:rPr lang="en-US" dirty="0" smtClean="0">
                <a:effectLst>
                  <a:outerShdw blurRad="38100" dist="38100" dir="2700000" algn="tl">
                    <a:srgbClr val="C0C0C0"/>
                  </a:outerShdw>
                </a:effectLst>
                <a:cs typeface="Times New Roman" pitchFamily="18" charset="0"/>
              </a:rPr>
              <a:t>MVMUA </a:t>
            </a:r>
            <a:r>
              <a:rPr lang="en-US" dirty="0" smtClean="0">
                <a:effectLst>
                  <a:outerShdw blurRad="38100" dist="38100" dir="2700000" algn="tl">
                    <a:srgbClr val="C0C0C0"/>
                  </a:outerShdw>
                </a:effectLst>
                <a:cs typeface="Times New Roman" pitchFamily="18" charset="0"/>
              </a:rPr>
              <a:t>Marist Meeting</a:t>
            </a:r>
            <a:br>
              <a:rPr lang="en-US" dirty="0" smtClean="0">
                <a:effectLst>
                  <a:outerShdw blurRad="38100" dist="38100" dir="2700000" algn="tl">
                    <a:srgbClr val="C0C0C0"/>
                  </a:outerShdw>
                </a:effectLst>
                <a:cs typeface="Times New Roman" pitchFamily="18" charset="0"/>
              </a:rPr>
            </a:br>
            <a:r>
              <a:rPr lang="en-US" dirty="0" smtClean="0">
                <a:effectLst>
                  <a:outerShdw blurRad="38100" dist="38100" dir="2700000" algn="tl">
                    <a:srgbClr val="C0C0C0"/>
                  </a:outerShdw>
                </a:effectLst>
                <a:cs typeface="Times New Roman" pitchFamily="18" charset="0"/>
              </a:rPr>
              <a:t>Marist/IBM Joint Study Update</a:t>
            </a:r>
            <a:br>
              <a:rPr lang="en-US" dirty="0" smtClean="0">
                <a:effectLst>
                  <a:outerShdw blurRad="38100" dist="38100" dir="2700000" algn="tl">
                    <a:srgbClr val="C0C0C0"/>
                  </a:outerShdw>
                </a:effectLst>
                <a:cs typeface="Times New Roman" pitchFamily="18" charset="0"/>
              </a:rPr>
            </a:br>
            <a:r>
              <a:rPr lang="en-US" dirty="0" smtClean="0">
                <a:effectLst>
                  <a:outerShdw blurRad="38100" dist="38100" dir="2700000" algn="tl">
                    <a:srgbClr val="C0C0C0"/>
                  </a:outerShdw>
                </a:effectLst>
                <a:cs typeface="Times New Roman" pitchFamily="18" charset="0"/>
              </a:rPr>
              <a:t>July 16, 2013</a:t>
            </a:r>
            <a:endParaRPr lang="en-US" dirty="0" smtClean="0">
              <a:effectLst>
                <a:outerShdw blurRad="38100" dist="38100" dir="2700000" algn="tl">
                  <a:srgbClr val="C0C0C0"/>
                </a:outerShdw>
              </a:effectLst>
              <a:latin typeface="Times New Roman" pitchFamily="18" charset="0"/>
              <a:cs typeface="Times New Roman" pitchFamily="18" charset="0"/>
            </a:endParaRPr>
          </a:p>
        </p:txBody>
      </p:sp>
      <p:pic>
        <p:nvPicPr>
          <p:cNvPr id="78850" name="Picture 1"/>
          <p:cNvPicPr>
            <a:picLocks noChangeAspect="1"/>
          </p:cNvPicPr>
          <p:nvPr/>
        </p:nvPicPr>
        <p:blipFill>
          <a:blip r:embed="rId3"/>
          <a:srcRect/>
          <a:stretch>
            <a:fillRect/>
          </a:stretch>
        </p:blipFill>
        <p:spPr bwMode="auto">
          <a:xfrm>
            <a:off x="399473" y="4041775"/>
            <a:ext cx="8204200" cy="2587625"/>
          </a:xfrm>
          <a:prstGeom prst="rect">
            <a:avLst/>
          </a:prstGeom>
          <a:noFill/>
          <a:ln w="9525">
            <a:noFill/>
            <a:miter lim="800000"/>
            <a:headEnd/>
            <a:tailEnd/>
          </a:ln>
        </p:spPr>
      </p:pic>
    </p:spTree>
    <p:extLst>
      <p:ext uri="{BB962C8B-B14F-4D97-AF65-F5344CB8AC3E}">
        <p14:creationId xmlns:p14="http://schemas.microsoft.com/office/powerpoint/2010/main" val="1373356157"/>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233" name="Group 52"/>
          <p:cNvGrpSpPr>
            <a:grpSpLocks/>
          </p:cNvGrpSpPr>
          <p:nvPr/>
        </p:nvGrpSpPr>
        <p:grpSpPr bwMode="auto">
          <a:xfrm>
            <a:off x="0" y="1690542"/>
            <a:ext cx="9144000" cy="1389063"/>
            <a:chOff x="1536700" y="1249363"/>
            <a:chExt cx="7607300" cy="1066800"/>
          </a:xfrm>
        </p:grpSpPr>
        <p:sp>
          <p:nvSpPr>
            <p:cNvPr id="7" name="Rectangle 6"/>
            <p:cNvSpPr/>
            <p:nvPr/>
          </p:nvSpPr>
          <p:spPr>
            <a:xfrm>
              <a:off x="6608233" y="1478573"/>
              <a:ext cx="2408978" cy="532791"/>
            </a:xfrm>
            <a:prstGeom prst="rect">
              <a:avLst/>
            </a:prstGeom>
            <a:solidFill>
              <a:srgbClr val="00B050">
                <a:alpha val="3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dirty="0">
                <a:solidFill>
                  <a:prstClr val="white"/>
                </a:solidFill>
              </a:endParaRPr>
            </a:p>
          </p:txBody>
        </p:sp>
        <p:sp>
          <p:nvSpPr>
            <p:cNvPr id="8" name="Rectangle 7"/>
            <p:cNvSpPr/>
            <p:nvPr/>
          </p:nvSpPr>
          <p:spPr>
            <a:xfrm>
              <a:off x="1663488" y="1478573"/>
              <a:ext cx="2408978" cy="532791"/>
            </a:xfrm>
            <a:prstGeom prst="rect">
              <a:avLst/>
            </a:prstGeom>
            <a:solidFill>
              <a:schemeClr val="tx2">
                <a:lumMod val="20000"/>
                <a:lumOff val="80000"/>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dirty="0">
                <a:solidFill>
                  <a:prstClr val="white"/>
                </a:solidFill>
              </a:endParaRPr>
            </a:p>
          </p:txBody>
        </p:sp>
        <p:sp>
          <p:nvSpPr>
            <p:cNvPr id="9" name="Rectangle 8"/>
            <p:cNvSpPr/>
            <p:nvPr/>
          </p:nvSpPr>
          <p:spPr>
            <a:xfrm>
              <a:off x="4135861" y="1478573"/>
              <a:ext cx="2408978" cy="532791"/>
            </a:xfrm>
            <a:prstGeom prst="rect">
              <a:avLst/>
            </a:prstGeom>
            <a:solidFill>
              <a:srgbClr val="FFFF00">
                <a:alpha val="3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dirty="0">
                <a:solidFill>
                  <a:prstClr val="white"/>
                </a:solidFill>
              </a:endParaRPr>
            </a:p>
          </p:txBody>
        </p:sp>
        <p:sp>
          <p:nvSpPr>
            <p:cNvPr id="10" name="TextBox 9"/>
            <p:cNvSpPr txBox="1"/>
            <p:nvPr/>
          </p:nvSpPr>
          <p:spPr>
            <a:xfrm>
              <a:off x="1725562" y="1630973"/>
              <a:ext cx="635262" cy="260909"/>
            </a:xfrm>
            <a:prstGeom prst="rect">
              <a:avLst/>
            </a:prstGeom>
            <a:noFill/>
            <a:ln>
              <a:solidFill>
                <a:schemeClr val="accent1">
                  <a:shade val="50000"/>
                </a:schemeClr>
              </a:solidFill>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z/OS Intro</a:t>
              </a:r>
            </a:p>
          </p:txBody>
        </p:sp>
        <p:sp>
          <p:nvSpPr>
            <p:cNvPr id="11" name="TextBox 10"/>
            <p:cNvSpPr txBox="1"/>
            <p:nvPr/>
          </p:nvSpPr>
          <p:spPr>
            <a:xfrm>
              <a:off x="2551007" y="1630973"/>
              <a:ext cx="633942" cy="260909"/>
            </a:xfrm>
            <a:prstGeom prst="rect">
              <a:avLst/>
            </a:prstGeom>
            <a:noFill/>
            <a:ln>
              <a:solidFill>
                <a:schemeClr val="accent1">
                  <a:shade val="50000"/>
                </a:schemeClr>
              </a:solidFill>
            </a:ln>
          </p:spPr>
          <p:txBody>
            <a:bodyPr>
              <a:normAutofit fontScale="85000" lnSpcReduction="10000"/>
            </a:bodyPr>
            <a:lstStyle/>
            <a:p>
              <a:pPr eaLnBrk="0" fontAlgn="auto" hangingPunct="0">
                <a:spcBef>
                  <a:spcPts val="0"/>
                </a:spcBef>
                <a:spcAft>
                  <a:spcPts val="0"/>
                </a:spcAft>
                <a:defRPr/>
              </a:pPr>
              <a:r>
                <a:rPr lang="en-US" sz="1100" dirty="0">
                  <a:solidFill>
                    <a:prstClr val="black"/>
                  </a:solidFill>
                  <a:latin typeface="Calibri"/>
                  <a:cs typeface="+mn-cs"/>
                </a:rPr>
                <a:t>z/OS Networking</a:t>
              </a:r>
            </a:p>
          </p:txBody>
        </p:sp>
        <p:sp>
          <p:nvSpPr>
            <p:cNvPr id="12" name="TextBox 11"/>
            <p:cNvSpPr txBox="1"/>
            <p:nvPr/>
          </p:nvSpPr>
          <p:spPr>
            <a:xfrm>
              <a:off x="3375131" y="1630973"/>
              <a:ext cx="633942" cy="260909"/>
            </a:xfrm>
            <a:prstGeom prst="rect">
              <a:avLst/>
            </a:prstGeom>
            <a:noFill/>
            <a:ln>
              <a:solidFill>
                <a:schemeClr val="accent1">
                  <a:shade val="50000"/>
                </a:schemeClr>
              </a:solidFill>
            </a:ln>
          </p:spPr>
          <p:txBody>
            <a:bodyPr>
              <a:normAutofit fontScale="92500" lnSpcReduction="20000"/>
            </a:bodyPr>
            <a:lstStyle/>
            <a:p>
              <a:pPr eaLnBrk="0" fontAlgn="auto" hangingPunct="0">
                <a:spcBef>
                  <a:spcPts val="0"/>
                </a:spcBef>
                <a:spcAft>
                  <a:spcPts val="0"/>
                </a:spcAft>
                <a:defRPr/>
              </a:pPr>
              <a:r>
                <a:rPr lang="en-US" sz="1100" dirty="0">
                  <a:solidFill>
                    <a:prstClr val="black"/>
                  </a:solidFill>
                  <a:latin typeface="Calibri"/>
                  <a:cs typeface="+mn-cs"/>
                </a:rPr>
                <a:t>z/OS Security</a:t>
              </a:r>
            </a:p>
          </p:txBody>
        </p:sp>
        <p:sp>
          <p:nvSpPr>
            <p:cNvPr id="13" name="TextBox 12"/>
            <p:cNvSpPr txBox="1"/>
            <p:nvPr/>
          </p:nvSpPr>
          <p:spPr>
            <a:xfrm>
              <a:off x="4199255" y="1630973"/>
              <a:ext cx="632621" cy="260909"/>
            </a:xfrm>
            <a:prstGeom prst="rect">
              <a:avLst/>
            </a:prstGeom>
            <a:noFill/>
            <a:ln>
              <a:solidFill>
                <a:schemeClr val="accent1">
                  <a:shade val="50000"/>
                </a:schemeClr>
              </a:solidFill>
            </a:ln>
          </p:spPr>
          <p:txBody>
            <a:bodyPr>
              <a:normAutofit fontScale="62500" lnSpcReduction="20000"/>
            </a:bodyPr>
            <a:lstStyle/>
            <a:p>
              <a:pPr eaLnBrk="0" fontAlgn="auto" hangingPunct="0">
                <a:spcBef>
                  <a:spcPts val="0"/>
                </a:spcBef>
                <a:spcAft>
                  <a:spcPts val="0"/>
                </a:spcAft>
                <a:defRPr/>
              </a:pPr>
              <a:r>
                <a:rPr lang="en-US" sz="1100" dirty="0">
                  <a:solidFill>
                    <a:prstClr val="black"/>
                  </a:solidFill>
                  <a:latin typeface="Calibri"/>
                  <a:cs typeface="+mn-cs"/>
                </a:rPr>
                <a:t>z/OS Advanced Topics</a:t>
              </a:r>
            </a:p>
          </p:txBody>
        </p:sp>
        <p:sp>
          <p:nvSpPr>
            <p:cNvPr id="14" name="TextBox 13"/>
            <p:cNvSpPr txBox="1"/>
            <p:nvPr/>
          </p:nvSpPr>
          <p:spPr>
            <a:xfrm>
              <a:off x="5023379" y="1630973"/>
              <a:ext cx="633942" cy="260909"/>
            </a:xfrm>
            <a:prstGeom prst="rect">
              <a:avLst/>
            </a:prstGeom>
            <a:noFill/>
            <a:ln>
              <a:solidFill>
                <a:schemeClr val="accent1">
                  <a:shade val="50000"/>
                </a:schemeClr>
              </a:solidFill>
            </a:ln>
          </p:spPr>
          <p:txBody>
            <a:bodyPr>
              <a:normAutofit fontScale="70000" lnSpcReduction="20000"/>
            </a:bodyPr>
            <a:lstStyle/>
            <a:p>
              <a:pPr eaLnBrk="0" fontAlgn="auto" hangingPunct="0">
                <a:spcBef>
                  <a:spcPts val="0"/>
                </a:spcBef>
                <a:spcAft>
                  <a:spcPts val="0"/>
                </a:spcAft>
                <a:defRPr/>
              </a:pPr>
              <a:r>
                <a:rPr lang="en-US" sz="1100" dirty="0">
                  <a:solidFill>
                    <a:prstClr val="black"/>
                  </a:solidFill>
                  <a:latin typeface="Calibri"/>
                  <a:cs typeface="+mn-cs"/>
                </a:rPr>
                <a:t>z/OS RAS &amp; Prob. </a:t>
              </a:r>
              <a:r>
                <a:rPr lang="en-US" sz="1100" dirty="0" err="1">
                  <a:solidFill>
                    <a:prstClr val="black"/>
                  </a:solidFill>
                  <a:latin typeface="Calibri"/>
                  <a:cs typeface="+mn-cs"/>
                </a:rPr>
                <a:t>Determ</a:t>
              </a:r>
              <a:endParaRPr lang="en-US" sz="1100" dirty="0">
                <a:solidFill>
                  <a:prstClr val="black"/>
                </a:solidFill>
                <a:latin typeface="Calibri"/>
                <a:cs typeface="+mn-cs"/>
              </a:endParaRPr>
            </a:p>
          </p:txBody>
        </p:sp>
        <p:sp>
          <p:nvSpPr>
            <p:cNvPr id="15" name="TextBox 14"/>
            <p:cNvSpPr txBox="1"/>
            <p:nvPr/>
          </p:nvSpPr>
          <p:spPr>
            <a:xfrm>
              <a:off x="5846183" y="1630973"/>
              <a:ext cx="635262" cy="260909"/>
            </a:xfrm>
            <a:prstGeom prst="rect">
              <a:avLst/>
            </a:prstGeom>
            <a:noFill/>
            <a:ln>
              <a:solidFill>
                <a:schemeClr val="accent1">
                  <a:shade val="50000"/>
                </a:schemeClr>
              </a:solidFill>
            </a:ln>
          </p:spPr>
          <p:txBody>
            <a:bodyPr>
              <a:normAutofit fontScale="70000" lnSpcReduction="20000"/>
            </a:bodyPr>
            <a:lstStyle/>
            <a:p>
              <a:pPr eaLnBrk="0" fontAlgn="auto" hangingPunct="0">
                <a:spcBef>
                  <a:spcPts val="0"/>
                </a:spcBef>
                <a:spcAft>
                  <a:spcPts val="0"/>
                </a:spcAft>
                <a:defRPr/>
              </a:pPr>
              <a:r>
                <a:rPr lang="en-US" sz="1100" dirty="0">
                  <a:solidFill>
                    <a:prstClr val="black"/>
                  </a:solidFill>
                  <a:latin typeface="Calibri"/>
                  <a:cs typeface="+mn-cs"/>
                </a:rPr>
                <a:t>z/OS </a:t>
              </a:r>
              <a:r>
                <a:rPr lang="en-US" sz="1100" dirty="0" err="1">
                  <a:solidFill>
                    <a:prstClr val="black"/>
                  </a:solidFill>
                  <a:latin typeface="Calibri"/>
                  <a:cs typeface="+mn-cs"/>
                </a:rPr>
                <a:t>Emerg</a:t>
              </a:r>
              <a:r>
                <a:rPr lang="en-US" sz="1100" dirty="0">
                  <a:solidFill>
                    <a:prstClr val="black"/>
                  </a:solidFill>
                  <a:latin typeface="Calibri"/>
                  <a:cs typeface="+mn-cs"/>
                </a:rPr>
                <a:t>. Technologies</a:t>
              </a:r>
            </a:p>
          </p:txBody>
        </p:sp>
        <p:sp>
          <p:nvSpPr>
            <p:cNvPr id="16" name="TextBox 15"/>
            <p:cNvSpPr txBox="1"/>
            <p:nvPr/>
          </p:nvSpPr>
          <p:spPr>
            <a:xfrm>
              <a:off x="6670307" y="1630973"/>
              <a:ext cx="635262" cy="260909"/>
            </a:xfrm>
            <a:prstGeom prst="rect">
              <a:avLst/>
            </a:prstGeom>
            <a:noFill/>
            <a:ln>
              <a:solidFill>
                <a:schemeClr val="accent1">
                  <a:shade val="50000"/>
                </a:schemeClr>
              </a:solidFill>
              <a:prstDash val="solid"/>
            </a:ln>
          </p:spPr>
          <p:txBody>
            <a:bodyPr>
              <a:normAutofit fontScale="62500" lnSpcReduction="20000"/>
            </a:bodyPr>
            <a:lstStyle/>
            <a:p>
              <a:pPr eaLnBrk="0" fontAlgn="auto" hangingPunct="0">
                <a:spcBef>
                  <a:spcPts val="0"/>
                </a:spcBef>
                <a:spcAft>
                  <a:spcPts val="0"/>
                </a:spcAft>
                <a:defRPr/>
              </a:pPr>
              <a:r>
                <a:rPr lang="en-US" sz="1100" dirty="0">
                  <a:solidFill>
                    <a:prstClr val="black"/>
                  </a:solidFill>
                  <a:latin typeface="Calibri"/>
                  <a:cs typeface="+mn-cs"/>
                </a:rPr>
                <a:t>Performance</a:t>
              </a:r>
            </a:p>
            <a:p>
              <a:pPr eaLnBrk="0" fontAlgn="auto" hangingPunct="0">
                <a:spcBef>
                  <a:spcPts val="0"/>
                </a:spcBef>
                <a:spcAft>
                  <a:spcPts val="0"/>
                </a:spcAft>
                <a:defRPr/>
              </a:pPr>
              <a:r>
                <a:rPr lang="en-US" sz="1100" dirty="0">
                  <a:solidFill>
                    <a:prstClr val="black"/>
                  </a:solidFill>
                  <a:latin typeface="Calibri"/>
                  <a:cs typeface="+mn-cs"/>
                </a:rPr>
                <a:t>Fundamentals</a:t>
              </a:r>
            </a:p>
          </p:txBody>
        </p:sp>
        <p:sp>
          <p:nvSpPr>
            <p:cNvPr id="17" name="TextBox 16"/>
            <p:cNvSpPr txBox="1"/>
            <p:nvPr/>
          </p:nvSpPr>
          <p:spPr>
            <a:xfrm>
              <a:off x="7495752" y="1630973"/>
              <a:ext cx="633942" cy="260909"/>
            </a:xfrm>
            <a:prstGeom prst="rect">
              <a:avLst/>
            </a:prstGeom>
            <a:noFill/>
            <a:ln>
              <a:solidFill>
                <a:schemeClr val="accent1">
                  <a:shade val="50000"/>
                </a:schemeClr>
              </a:solidFill>
            </a:ln>
          </p:spPr>
          <p:txBody>
            <a:bodyPr>
              <a:normAutofit fontScale="92500" lnSpcReduction="20000"/>
            </a:bodyPr>
            <a:lstStyle/>
            <a:p>
              <a:pPr eaLnBrk="0" fontAlgn="auto" hangingPunct="0">
                <a:spcBef>
                  <a:spcPts val="0"/>
                </a:spcBef>
                <a:spcAft>
                  <a:spcPts val="0"/>
                </a:spcAft>
                <a:defRPr/>
              </a:pPr>
              <a:r>
                <a:rPr lang="en-US" sz="1100" dirty="0">
                  <a:solidFill>
                    <a:prstClr val="black"/>
                  </a:solidFill>
                  <a:latin typeface="Calibri"/>
                  <a:cs typeface="+mn-cs"/>
                </a:rPr>
                <a:t>z/OS Install</a:t>
              </a:r>
            </a:p>
          </p:txBody>
        </p:sp>
        <p:sp>
          <p:nvSpPr>
            <p:cNvPr id="18" name="TextBox 17"/>
            <p:cNvSpPr txBox="1"/>
            <p:nvPr/>
          </p:nvSpPr>
          <p:spPr>
            <a:xfrm>
              <a:off x="8319876" y="1630973"/>
              <a:ext cx="633942" cy="260909"/>
            </a:xfrm>
            <a:prstGeom prst="rect">
              <a:avLst/>
            </a:prstGeom>
            <a:noFill/>
            <a:ln>
              <a:solidFill>
                <a:schemeClr val="accent1">
                  <a:shade val="50000"/>
                </a:schemeClr>
              </a:solidFill>
            </a:ln>
          </p:spPr>
          <p:txBody>
            <a:bodyPr>
              <a:normAutofit fontScale="92500"/>
            </a:bodyPr>
            <a:lstStyle/>
            <a:p>
              <a:pPr eaLnBrk="0" fontAlgn="auto" hangingPunct="0">
                <a:spcBef>
                  <a:spcPts val="0"/>
                </a:spcBef>
                <a:spcAft>
                  <a:spcPts val="0"/>
                </a:spcAft>
                <a:defRPr/>
              </a:pPr>
              <a:r>
                <a:rPr lang="en-US" sz="1100" dirty="0">
                  <a:solidFill>
                    <a:prstClr val="black"/>
                  </a:solidFill>
                  <a:latin typeface="Calibri"/>
                  <a:cs typeface="+mn-cs"/>
                </a:rPr>
                <a:t>DB2 Fund.</a:t>
              </a:r>
            </a:p>
          </p:txBody>
        </p:sp>
        <p:sp>
          <p:nvSpPr>
            <p:cNvPr id="25" name="Rectangle 24"/>
            <p:cNvSpPr/>
            <p:nvPr/>
          </p:nvSpPr>
          <p:spPr>
            <a:xfrm>
              <a:off x="1536700" y="1249363"/>
              <a:ext cx="7607300" cy="1066800"/>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solidFill>
                  <a:prstClr val="white"/>
                </a:solidFill>
              </a:endParaRPr>
            </a:p>
          </p:txBody>
        </p:sp>
        <p:sp>
          <p:nvSpPr>
            <p:cNvPr id="95277" name="TextBox 48"/>
            <p:cNvSpPr txBox="1">
              <a:spLocks noChangeArrowheads="1"/>
            </p:cNvSpPr>
            <p:nvPr/>
          </p:nvSpPr>
          <p:spPr bwMode="auto">
            <a:xfrm>
              <a:off x="2424218" y="1249363"/>
              <a:ext cx="1252035" cy="175565"/>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Associate Certificate</a:t>
              </a:r>
            </a:p>
          </p:txBody>
        </p:sp>
        <p:sp>
          <p:nvSpPr>
            <p:cNvPr id="95278" name="TextBox 49"/>
            <p:cNvSpPr txBox="1">
              <a:spLocks noChangeArrowheads="1"/>
            </p:cNvSpPr>
            <p:nvPr/>
          </p:nvSpPr>
          <p:spPr bwMode="auto">
            <a:xfrm>
              <a:off x="4635090" y="1249363"/>
              <a:ext cx="1339202" cy="175565"/>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Professional Certificate</a:t>
              </a:r>
            </a:p>
          </p:txBody>
        </p:sp>
        <p:sp>
          <p:nvSpPr>
            <p:cNvPr id="95279" name="TextBox 50"/>
            <p:cNvSpPr txBox="1">
              <a:spLocks noChangeArrowheads="1"/>
            </p:cNvSpPr>
            <p:nvPr/>
          </p:nvSpPr>
          <p:spPr bwMode="auto">
            <a:xfrm>
              <a:off x="7268589" y="1249363"/>
              <a:ext cx="1051287" cy="175565"/>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Expert Certificate</a:t>
              </a:r>
            </a:p>
          </p:txBody>
        </p:sp>
        <p:sp>
          <p:nvSpPr>
            <p:cNvPr id="95280" name="TextBox 48"/>
            <p:cNvSpPr txBox="1">
              <a:spLocks noChangeArrowheads="1"/>
            </p:cNvSpPr>
            <p:nvPr/>
          </p:nvSpPr>
          <p:spPr bwMode="auto">
            <a:xfrm>
              <a:off x="2558931" y="2033309"/>
              <a:ext cx="842614" cy="175564"/>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Spring / Fall</a:t>
              </a:r>
            </a:p>
          </p:txBody>
        </p:sp>
        <p:sp>
          <p:nvSpPr>
            <p:cNvPr id="95281" name="TextBox 44"/>
            <p:cNvSpPr txBox="1">
              <a:spLocks noChangeArrowheads="1"/>
            </p:cNvSpPr>
            <p:nvPr/>
          </p:nvSpPr>
          <p:spPr bwMode="auto">
            <a:xfrm>
              <a:off x="4874139" y="2001609"/>
              <a:ext cx="656394" cy="175565"/>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Fall Only</a:t>
              </a:r>
            </a:p>
          </p:txBody>
        </p:sp>
        <p:sp>
          <p:nvSpPr>
            <p:cNvPr id="95282" name="TextBox 45"/>
            <p:cNvSpPr txBox="1">
              <a:spLocks noChangeArrowheads="1"/>
            </p:cNvSpPr>
            <p:nvPr/>
          </p:nvSpPr>
          <p:spPr bwMode="auto">
            <a:xfrm>
              <a:off x="7444244" y="2017459"/>
              <a:ext cx="632621" cy="175565"/>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Fall Only</a:t>
              </a:r>
            </a:p>
          </p:txBody>
        </p:sp>
      </p:grpSp>
      <p:grpSp>
        <p:nvGrpSpPr>
          <p:cNvPr id="95234" name="Group 50"/>
          <p:cNvGrpSpPr>
            <a:grpSpLocks/>
          </p:cNvGrpSpPr>
          <p:nvPr/>
        </p:nvGrpSpPr>
        <p:grpSpPr bwMode="auto">
          <a:xfrm>
            <a:off x="528638" y="3338584"/>
            <a:ext cx="4687888" cy="3284540"/>
            <a:chOff x="2117016" y="3098032"/>
            <a:chExt cx="3823870" cy="2904617"/>
          </a:xfrm>
        </p:grpSpPr>
        <p:sp>
          <p:nvSpPr>
            <p:cNvPr id="3" name="Rectangle 2"/>
            <p:cNvSpPr/>
            <p:nvPr/>
          </p:nvSpPr>
          <p:spPr>
            <a:xfrm>
              <a:off x="2282764" y="5239643"/>
              <a:ext cx="2895419" cy="381854"/>
            </a:xfrm>
            <a:prstGeom prst="rect">
              <a:avLst/>
            </a:prstGeom>
            <a:solidFill>
              <a:schemeClr val="tx2">
                <a:lumMod val="60000"/>
                <a:lumOff val="40000"/>
                <a:alpha val="25000"/>
              </a:scheme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solidFill>
                  <a:prstClr val="white"/>
                </a:solidFill>
              </a:endParaRPr>
            </a:p>
          </p:txBody>
        </p:sp>
        <p:sp>
          <p:nvSpPr>
            <p:cNvPr id="4" name="Rectangle 3"/>
            <p:cNvSpPr/>
            <p:nvPr/>
          </p:nvSpPr>
          <p:spPr>
            <a:xfrm>
              <a:off x="2282764" y="4096889"/>
              <a:ext cx="2895419" cy="381854"/>
            </a:xfrm>
            <a:prstGeom prst="rect">
              <a:avLst/>
            </a:prstGeom>
            <a:solidFill>
              <a:srgbClr val="002060">
                <a:alpha val="25000"/>
              </a:srgb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solidFill>
                  <a:prstClr val="white"/>
                </a:solidFill>
              </a:endParaRPr>
            </a:p>
          </p:txBody>
        </p:sp>
        <p:sp>
          <p:nvSpPr>
            <p:cNvPr id="5" name="Rectangle 4"/>
            <p:cNvSpPr/>
            <p:nvPr/>
          </p:nvSpPr>
          <p:spPr>
            <a:xfrm>
              <a:off x="2282764" y="3563417"/>
              <a:ext cx="2895419" cy="381854"/>
            </a:xfrm>
            <a:prstGeom prst="rect">
              <a:avLst/>
            </a:prstGeom>
            <a:solidFill>
              <a:srgbClr val="00B0F0">
                <a:alpha val="25000"/>
              </a:srgb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solidFill>
                  <a:prstClr val="white"/>
                </a:solidFill>
              </a:endParaRPr>
            </a:p>
          </p:txBody>
        </p:sp>
        <p:sp>
          <p:nvSpPr>
            <p:cNvPr id="6" name="Rectangle 5"/>
            <p:cNvSpPr/>
            <p:nvPr/>
          </p:nvSpPr>
          <p:spPr>
            <a:xfrm>
              <a:off x="2282764" y="4707575"/>
              <a:ext cx="2895419" cy="380449"/>
            </a:xfrm>
            <a:prstGeom prst="rect">
              <a:avLst/>
            </a:prstGeom>
            <a:solidFill>
              <a:srgbClr val="7030A0">
                <a:alpha val="25000"/>
              </a:srgb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solidFill>
                  <a:prstClr val="white"/>
                </a:solidFill>
              </a:endParaRPr>
            </a:p>
          </p:txBody>
        </p:sp>
        <p:sp>
          <p:nvSpPr>
            <p:cNvPr id="19" name="TextBox 18"/>
            <p:cNvSpPr txBox="1"/>
            <p:nvPr/>
          </p:nvSpPr>
          <p:spPr>
            <a:xfrm>
              <a:off x="2359163" y="3640631"/>
              <a:ext cx="761407" cy="261121"/>
            </a:xfrm>
            <a:prstGeom prst="rect">
              <a:avLst/>
            </a:prstGeom>
            <a:noFill/>
            <a:ln>
              <a:solidFill>
                <a:schemeClr val="accent1">
                  <a:shade val="50000"/>
                </a:schemeClr>
              </a:solidFill>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z/OS Intro</a:t>
              </a:r>
            </a:p>
          </p:txBody>
        </p:sp>
        <p:sp>
          <p:nvSpPr>
            <p:cNvPr id="20" name="TextBox 19"/>
            <p:cNvSpPr txBox="1"/>
            <p:nvPr/>
          </p:nvSpPr>
          <p:spPr>
            <a:xfrm>
              <a:off x="3349770" y="3640631"/>
              <a:ext cx="761407" cy="261121"/>
            </a:xfrm>
            <a:prstGeom prst="rect">
              <a:avLst/>
            </a:prstGeom>
            <a:noFill/>
            <a:ln>
              <a:solidFill>
                <a:schemeClr val="accent1">
                  <a:shade val="50000"/>
                </a:schemeClr>
              </a:solidFill>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z/OS COBOL</a:t>
              </a:r>
            </a:p>
          </p:txBody>
        </p:sp>
        <p:sp>
          <p:nvSpPr>
            <p:cNvPr id="21" name="TextBox 20"/>
            <p:cNvSpPr txBox="1"/>
            <p:nvPr/>
          </p:nvSpPr>
          <p:spPr>
            <a:xfrm>
              <a:off x="4340376" y="3640631"/>
              <a:ext cx="761407" cy="261121"/>
            </a:xfrm>
            <a:prstGeom prst="rect">
              <a:avLst/>
            </a:prstGeom>
            <a:noFill/>
            <a:ln>
              <a:solidFill>
                <a:schemeClr val="accent1">
                  <a:shade val="50000"/>
                </a:schemeClr>
              </a:solidFill>
              <a:prstDash val="solid"/>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Adv. COBOL</a:t>
              </a:r>
            </a:p>
          </p:txBody>
        </p:sp>
        <p:sp>
          <p:nvSpPr>
            <p:cNvPr id="22" name="TextBox 21"/>
            <p:cNvSpPr txBox="1"/>
            <p:nvPr/>
          </p:nvSpPr>
          <p:spPr>
            <a:xfrm>
              <a:off x="2359163" y="4174103"/>
              <a:ext cx="761407" cy="261121"/>
            </a:xfrm>
            <a:prstGeom prst="rect">
              <a:avLst/>
            </a:prstGeom>
            <a:noFill/>
            <a:ln>
              <a:solidFill>
                <a:schemeClr val="accent1">
                  <a:shade val="50000"/>
                </a:schemeClr>
              </a:solidFill>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z/OS Intro</a:t>
              </a:r>
            </a:p>
          </p:txBody>
        </p:sp>
        <p:sp>
          <p:nvSpPr>
            <p:cNvPr id="23" name="TextBox 22"/>
            <p:cNvSpPr txBox="1"/>
            <p:nvPr/>
          </p:nvSpPr>
          <p:spPr>
            <a:xfrm>
              <a:off x="3349770" y="4174103"/>
              <a:ext cx="761407" cy="261121"/>
            </a:xfrm>
            <a:prstGeom prst="rect">
              <a:avLst/>
            </a:prstGeom>
            <a:noFill/>
            <a:ln>
              <a:solidFill>
                <a:schemeClr val="accent1">
                  <a:shade val="50000"/>
                </a:schemeClr>
              </a:solidFill>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z/OS </a:t>
              </a:r>
              <a:r>
                <a:rPr lang="en-US" sz="1100" dirty="0" err="1">
                  <a:solidFill>
                    <a:prstClr val="black"/>
                  </a:solidFill>
                  <a:latin typeface="Calibri"/>
                  <a:cs typeface="+mn-cs"/>
                </a:rPr>
                <a:t>Assem</a:t>
              </a:r>
              <a:r>
                <a:rPr lang="en-US" sz="1100" dirty="0">
                  <a:solidFill>
                    <a:prstClr val="black"/>
                  </a:solidFill>
                  <a:latin typeface="Calibri"/>
                  <a:cs typeface="+mn-cs"/>
                </a:rPr>
                <a:t>.</a:t>
              </a:r>
            </a:p>
          </p:txBody>
        </p:sp>
        <p:sp>
          <p:nvSpPr>
            <p:cNvPr id="24" name="TextBox 23"/>
            <p:cNvSpPr txBox="1"/>
            <p:nvPr/>
          </p:nvSpPr>
          <p:spPr>
            <a:xfrm>
              <a:off x="4340376" y="4174103"/>
              <a:ext cx="761407" cy="261121"/>
            </a:xfrm>
            <a:prstGeom prst="rect">
              <a:avLst/>
            </a:prstGeom>
            <a:noFill/>
            <a:ln>
              <a:solidFill>
                <a:schemeClr val="accent1">
                  <a:shade val="50000"/>
                </a:schemeClr>
              </a:solidFill>
              <a:prstDash val="solid"/>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Adv. </a:t>
              </a:r>
              <a:r>
                <a:rPr lang="en-US" sz="1100" dirty="0" err="1">
                  <a:solidFill>
                    <a:prstClr val="black"/>
                  </a:solidFill>
                  <a:latin typeface="Calibri"/>
                  <a:cs typeface="+mn-cs"/>
                </a:rPr>
                <a:t>Assem</a:t>
              </a:r>
              <a:r>
                <a:rPr lang="en-US" sz="1100" dirty="0">
                  <a:solidFill>
                    <a:prstClr val="black"/>
                  </a:solidFill>
                  <a:latin typeface="Calibri"/>
                  <a:cs typeface="+mn-cs"/>
                </a:rPr>
                <a:t>.</a:t>
              </a:r>
            </a:p>
          </p:txBody>
        </p:sp>
        <p:sp>
          <p:nvSpPr>
            <p:cNvPr id="26" name="Rectangle 25"/>
            <p:cNvSpPr/>
            <p:nvPr/>
          </p:nvSpPr>
          <p:spPr>
            <a:xfrm>
              <a:off x="2117016" y="3412501"/>
              <a:ext cx="3819985" cy="2590148"/>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solidFill>
                  <a:prstClr val="white"/>
                </a:solidFill>
              </a:endParaRPr>
            </a:p>
          </p:txBody>
        </p:sp>
        <p:sp>
          <p:nvSpPr>
            <p:cNvPr id="95249" name="TextBox 51"/>
            <p:cNvSpPr txBox="1">
              <a:spLocks noChangeArrowheads="1"/>
            </p:cNvSpPr>
            <p:nvPr/>
          </p:nvSpPr>
          <p:spPr bwMode="auto">
            <a:xfrm>
              <a:off x="2392831" y="3098032"/>
              <a:ext cx="3208788" cy="350969"/>
            </a:xfrm>
            <a:prstGeom prst="rect">
              <a:avLst/>
            </a:prstGeom>
            <a:noFill/>
            <a:ln w="9525">
              <a:noFill/>
              <a:miter lim="800000"/>
              <a:headEnd/>
              <a:tailEnd/>
            </a:ln>
          </p:spPr>
          <p:txBody>
            <a:bodyPr>
              <a:spAutoFit/>
            </a:bodyPr>
            <a:lstStyle/>
            <a:p>
              <a:pPr eaLnBrk="0" hangingPunct="0"/>
              <a:r>
                <a:rPr lang="en-US" sz="2000" dirty="0">
                  <a:solidFill>
                    <a:srgbClr val="000000"/>
                  </a:solidFill>
                  <a:latin typeface="Calibri" pitchFamily="34" charset="0"/>
                </a:rPr>
                <a:t>Application Programming Tracks</a:t>
              </a:r>
            </a:p>
          </p:txBody>
        </p:sp>
        <p:sp>
          <p:nvSpPr>
            <p:cNvPr id="32" name="TextBox 31"/>
            <p:cNvSpPr txBox="1"/>
            <p:nvPr/>
          </p:nvSpPr>
          <p:spPr>
            <a:xfrm>
              <a:off x="2359163" y="4758115"/>
              <a:ext cx="761407" cy="261121"/>
            </a:xfrm>
            <a:prstGeom prst="rect">
              <a:avLst/>
            </a:prstGeom>
            <a:noFill/>
            <a:ln>
              <a:solidFill>
                <a:schemeClr val="accent1">
                  <a:shade val="50000"/>
                </a:schemeClr>
              </a:solidFill>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z/OS Intro</a:t>
              </a:r>
            </a:p>
          </p:txBody>
        </p:sp>
        <p:sp>
          <p:nvSpPr>
            <p:cNvPr id="33" name="TextBox 32"/>
            <p:cNvSpPr txBox="1"/>
            <p:nvPr/>
          </p:nvSpPr>
          <p:spPr>
            <a:xfrm>
              <a:off x="3349770" y="4758115"/>
              <a:ext cx="761407" cy="261121"/>
            </a:xfrm>
            <a:prstGeom prst="rect">
              <a:avLst/>
            </a:prstGeom>
            <a:noFill/>
            <a:ln>
              <a:solidFill>
                <a:schemeClr val="accent1">
                  <a:shade val="50000"/>
                </a:schemeClr>
              </a:solidFill>
              <a:prstDash val="solid"/>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Intro. IMS</a:t>
              </a:r>
            </a:p>
          </p:txBody>
        </p:sp>
        <p:sp>
          <p:nvSpPr>
            <p:cNvPr id="34" name="TextBox 33"/>
            <p:cNvSpPr txBox="1"/>
            <p:nvPr/>
          </p:nvSpPr>
          <p:spPr>
            <a:xfrm>
              <a:off x="4340376" y="4758115"/>
              <a:ext cx="761407" cy="261121"/>
            </a:xfrm>
            <a:prstGeom prst="rect">
              <a:avLst/>
            </a:prstGeom>
            <a:noFill/>
            <a:ln>
              <a:solidFill>
                <a:schemeClr val="accent1">
                  <a:shade val="50000"/>
                </a:schemeClr>
              </a:solidFill>
              <a:prstDash val="solid"/>
            </a:ln>
          </p:spPr>
          <p:txBody>
            <a:bodyPr>
              <a:normAutofit fontScale="85000" lnSpcReduction="10000"/>
            </a:bodyPr>
            <a:lstStyle/>
            <a:p>
              <a:pPr eaLnBrk="0" fontAlgn="auto" hangingPunct="0">
                <a:spcBef>
                  <a:spcPts val="0"/>
                </a:spcBef>
                <a:spcAft>
                  <a:spcPts val="0"/>
                </a:spcAft>
                <a:defRPr/>
              </a:pPr>
              <a:r>
                <a:rPr lang="en-US" sz="1100" dirty="0">
                  <a:solidFill>
                    <a:prstClr val="black"/>
                  </a:solidFill>
                  <a:latin typeface="Calibri"/>
                  <a:cs typeface="+mn-cs"/>
                </a:rPr>
                <a:t>IMS Appl. </a:t>
              </a:r>
              <a:r>
                <a:rPr lang="en-US" sz="1100" dirty="0" err="1">
                  <a:solidFill>
                    <a:prstClr val="black"/>
                  </a:solidFill>
                  <a:latin typeface="Calibri"/>
                  <a:cs typeface="+mn-cs"/>
                </a:rPr>
                <a:t>Prog</a:t>
              </a:r>
              <a:endParaRPr lang="en-US" sz="1100" dirty="0">
                <a:solidFill>
                  <a:prstClr val="black"/>
                </a:solidFill>
                <a:latin typeface="Calibri"/>
                <a:cs typeface="+mn-cs"/>
              </a:endParaRPr>
            </a:p>
          </p:txBody>
        </p:sp>
        <p:sp>
          <p:nvSpPr>
            <p:cNvPr id="36" name="TextBox 35"/>
            <p:cNvSpPr txBox="1"/>
            <p:nvPr/>
          </p:nvSpPr>
          <p:spPr>
            <a:xfrm>
              <a:off x="2359163" y="5316857"/>
              <a:ext cx="761407" cy="261121"/>
            </a:xfrm>
            <a:prstGeom prst="rect">
              <a:avLst/>
            </a:prstGeom>
            <a:noFill/>
            <a:ln>
              <a:solidFill>
                <a:schemeClr val="accent1">
                  <a:shade val="50000"/>
                </a:schemeClr>
              </a:solidFill>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z/OS Intro</a:t>
              </a:r>
            </a:p>
          </p:txBody>
        </p:sp>
        <p:sp>
          <p:nvSpPr>
            <p:cNvPr id="37" name="TextBox 36"/>
            <p:cNvSpPr txBox="1"/>
            <p:nvPr/>
          </p:nvSpPr>
          <p:spPr>
            <a:xfrm>
              <a:off x="3349770" y="5316857"/>
              <a:ext cx="761407" cy="261121"/>
            </a:xfrm>
            <a:prstGeom prst="rect">
              <a:avLst/>
            </a:prstGeom>
            <a:noFill/>
            <a:ln>
              <a:solidFill>
                <a:schemeClr val="accent1">
                  <a:shade val="50000"/>
                </a:schemeClr>
              </a:solidFill>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DB2 Fund.</a:t>
              </a:r>
            </a:p>
          </p:txBody>
        </p:sp>
        <p:sp>
          <p:nvSpPr>
            <p:cNvPr id="38" name="TextBox 37"/>
            <p:cNvSpPr txBox="1"/>
            <p:nvPr/>
          </p:nvSpPr>
          <p:spPr>
            <a:xfrm>
              <a:off x="4340376" y="5316857"/>
              <a:ext cx="761407" cy="261121"/>
            </a:xfrm>
            <a:prstGeom prst="rect">
              <a:avLst/>
            </a:prstGeom>
            <a:noFill/>
            <a:ln>
              <a:solidFill>
                <a:schemeClr val="accent1">
                  <a:shade val="50000"/>
                </a:schemeClr>
              </a:solidFill>
              <a:prstDash val="solid"/>
            </a:ln>
          </p:spPr>
          <p:txBody>
            <a:bodyPr>
              <a:normAutofit fontScale="85000" lnSpcReduction="10000"/>
            </a:bodyPr>
            <a:lstStyle/>
            <a:p>
              <a:pPr eaLnBrk="0" fontAlgn="auto" hangingPunct="0">
                <a:spcBef>
                  <a:spcPts val="0"/>
                </a:spcBef>
                <a:spcAft>
                  <a:spcPts val="0"/>
                </a:spcAft>
                <a:defRPr/>
              </a:pPr>
              <a:r>
                <a:rPr lang="en-US" sz="1100" dirty="0">
                  <a:solidFill>
                    <a:prstClr val="black"/>
                  </a:solidFill>
                  <a:latin typeface="Calibri"/>
                  <a:cs typeface="+mn-cs"/>
                </a:rPr>
                <a:t>DB2 Appl. </a:t>
              </a:r>
              <a:r>
                <a:rPr lang="en-US" sz="1100" dirty="0" err="1">
                  <a:solidFill>
                    <a:prstClr val="black"/>
                  </a:solidFill>
                  <a:latin typeface="Calibri"/>
                  <a:cs typeface="+mn-cs"/>
                </a:rPr>
                <a:t>Prog</a:t>
              </a:r>
              <a:endParaRPr lang="en-US" sz="1100" dirty="0">
                <a:solidFill>
                  <a:prstClr val="black"/>
                </a:solidFill>
                <a:latin typeface="Calibri"/>
                <a:cs typeface="+mn-cs"/>
              </a:endParaRPr>
            </a:p>
          </p:txBody>
        </p:sp>
        <p:sp>
          <p:nvSpPr>
            <p:cNvPr id="95256" name="TextBox 61"/>
            <p:cNvSpPr txBox="1">
              <a:spLocks noChangeArrowheads="1"/>
            </p:cNvSpPr>
            <p:nvPr/>
          </p:nvSpPr>
          <p:spPr bwMode="auto">
            <a:xfrm>
              <a:off x="3273370" y="3362663"/>
              <a:ext cx="1067006" cy="202158"/>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COBOL Certificate</a:t>
              </a:r>
            </a:p>
          </p:txBody>
        </p:sp>
        <p:sp>
          <p:nvSpPr>
            <p:cNvPr id="95257" name="TextBox 62"/>
            <p:cNvSpPr txBox="1">
              <a:spLocks noChangeArrowheads="1"/>
            </p:cNvSpPr>
            <p:nvPr/>
          </p:nvSpPr>
          <p:spPr bwMode="auto">
            <a:xfrm>
              <a:off x="3196971" y="3915790"/>
              <a:ext cx="1219805" cy="202158"/>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Assembler Certificate</a:t>
              </a:r>
            </a:p>
          </p:txBody>
        </p:sp>
        <p:sp>
          <p:nvSpPr>
            <p:cNvPr id="95258" name="TextBox 63"/>
            <p:cNvSpPr txBox="1">
              <a:spLocks noChangeArrowheads="1"/>
            </p:cNvSpPr>
            <p:nvPr/>
          </p:nvSpPr>
          <p:spPr bwMode="auto">
            <a:xfrm>
              <a:off x="3308333" y="4491378"/>
              <a:ext cx="914207" cy="202158"/>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IMS Certificate</a:t>
              </a:r>
            </a:p>
          </p:txBody>
        </p:sp>
        <p:sp>
          <p:nvSpPr>
            <p:cNvPr id="95259" name="TextBox 64"/>
            <p:cNvSpPr txBox="1">
              <a:spLocks noChangeArrowheads="1"/>
            </p:cNvSpPr>
            <p:nvPr/>
          </p:nvSpPr>
          <p:spPr bwMode="auto">
            <a:xfrm>
              <a:off x="3273370" y="5061351"/>
              <a:ext cx="914207" cy="202158"/>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DB2 Certificate</a:t>
              </a:r>
            </a:p>
          </p:txBody>
        </p:sp>
        <p:sp>
          <p:nvSpPr>
            <p:cNvPr id="95260" name="TextBox 46"/>
            <p:cNvSpPr txBox="1">
              <a:spLocks noChangeArrowheads="1"/>
            </p:cNvSpPr>
            <p:nvPr/>
          </p:nvSpPr>
          <p:spPr bwMode="auto">
            <a:xfrm>
              <a:off x="5239044" y="3665900"/>
              <a:ext cx="603428" cy="202158"/>
            </a:xfrm>
            <a:prstGeom prst="rect">
              <a:avLst/>
            </a:prstGeom>
            <a:noFill/>
            <a:ln w="9525">
              <a:noFill/>
              <a:miter lim="800000"/>
              <a:headEnd/>
              <a:tailEnd/>
            </a:ln>
          </p:spPr>
          <p:txBody>
            <a:bodyPr>
              <a:spAutoFit/>
            </a:bodyPr>
            <a:lstStyle/>
            <a:p>
              <a:pPr eaLnBrk="0" hangingPunct="0"/>
              <a:r>
                <a:rPr lang="en-US" sz="900" dirty="0">
                  <a:solidFill>
                    <a:srgbClr val="000000"/>
                  </a:solidFill>
                  <a:latin typeface="Calibri" pitchFamily="34" charset="0"/>
                </a:rPr>
                <a:t>Fall Only</a:t>
              </a:r>
            </a:p>
          </p:txBody>
        </p:sp>
        <p:sp>
          <p:nvSpPr>
            <p:cNvPr id="95261" name="TextBox 47"/>
            <p:cNvSpPr txBox="1">
              <a:spLocks noChangeArrowheads="1"/>
            </p:cNvSpPr>
            <p:nvPr/>
          </p:nvSpPr>
          <p:spPr bwMode="auto">
            <a:xfrm>
              <a:off x="5218326" y="4786192"/>
              <a:ext cx="603428" cy="202158"/>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Fall Only</a:t>
              </a:r>
            </a:p>
          </p:txBody>
        </p:sp>
        <p:sp>
          <p:nvSpPr>
            <p:cNvPr id="95262" name="TextBox 48"/>
            <p:cNvSpPr txBox="1">
              <a:spLocks noChangeArrowheads="1"/>
            </p:cNvSpPr>
            <p:nvPr/>
          </p:nvSpPr>
          <p:spPr bwMode="auto">
            <a:xfrm>
              <a:off x="5196312" y="5305625"/>
              <a:ext cx="744574" cy="202158"/>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Spring Only</a:t>
              </a:r>
            </a:p>
          </p:txBody>
        </p:sp>
        <p:sp>
          <p:nvSpPr>
            <p:cNvPr id="95263" name="TextBox 49"/>
            <p:cNvSpPr txBox="1">
              <a:spLocks noChangeArrowheads="1"/>
            </p:cNvSpPr>
            <p:nvPr/>
          </p:nvSpPr>
          <p:spPr bwMode="auto">
            <a:xfrm>
              <a:off x="5192427" y="4176910"/>
              <a:ext cx="744574" cy="202158"/>
            </a:xfrm>
            <a:prstGeom prst="rect">
              <a:avLst/>
            </a:prstGeom>
            <a:noFill/>
            <a:ln w="9525">
              <a:noFill/>
              <a:miter lim="800000"/>
              <a:headEnd/>
              <a:tailEnd/>
            </a:ln>
          </p:spPr>
          <p:txBody>
            <a:bodyPr>
              <a:spAutoFit/>
            </a:bodyPr>
            <a:lstStyle/>
            <a:p>
              <a:pPr eaLnBrk="0" hangingPunct="0"/>
              <a:r>
                <a:rPr lang="en-US" sz="900">
                  <a:solidFill>
                    <a:srgbClr val="000000"/>
                  </a:solidFill>
                  <a:latin typeface="Calibri" pitchFamily="34" charset="0"/>
                </a:rPr>
                <a:t>Spring Only</a:t>
              </a:r>
            </a:p>
          </p:txBody>
        </p:sp>
      </p:grpSp>
      <p:sp>
        <p:nvSpPr>
          <p:cNvPr id="52" name="TextBox 51"/>
          <p:cNvSpPr txBox="1"/>
          <p:nvPr/>
        </p:nvSpPr>
        <p:spPr>
          <a:xfrm>
            <a:off x="6548438" y="6827116"/>
            <a:ext cx="2595562" cy="261938"/>
          </a:xfrm>
          <a:prstGeom prst="rect">
            <a:avLst/>
          </a:prstGeom>
          <a:noFill/>
          <a:ln>
            <a:solidFill>
              <a:schemeClr val="accent1">
                <a:shade val="50000"/>
              </a:schemeClr>
            </a:solidFill>
            <a:prstDash val="dash"/>
          </a:ln>
        </p:spPr>
        <p:txBody>
          <a:bodyPr>
            <a:normAutofit/>
          </a:bodyPr>
          <a:lstStyle/>
          <a:p>
            <a:pPr eaLnBrk="0" fontAlgn="auto" hangingPunct="0">
              <a:spcBef>
                <a:spcPts val="0"/>
              </a:spcBef>
              <a:spcAft>
                <a:spcPts val="0"/>
              </a:spcAft>
              <a:defRPr/>
            </a:pPr>
            <a:r>
              <a:rPr lang="en-US" sz="1100" dirty="0">
                <a:solidFill>
                  <a:prstClr val="black"/>
                </a:solidFill>
                <a:latin typeface="Calibri"/>
                <a:cs typeface="+mn-cs"/>
              </a:rPr>
              <a:t>See </a:t>
            </a:r>
            <a:r>
              <a:rPr lang="en-US" sz="1100" dirty="0">
                <a:solidFill>
                  <a:prstClr val="black"/>
                </a:solidFill>
                <a:latin typeface="Calibri"/>
                <a:cs typeface="+mn-cs"/>
                <a:hlinkClick r:id="rId2"/>
              </a:rPr>
              <a:t>www.idcp.org/learnzos</a:t>
            </a:r>
            <a:r>
              <a:rPr lang="en-US" sz="1100" dirty="0">
                <a:solidFill>
                  <a:prstClr val="black"/>
                </a:solidFill>
                <a:latin typeface="Calibri"/>
                <a:cs typeface="+mn-cs"/>
              </a:rPr>
              <a:t>  for details</a:t>
            </a:r>
          </a:p>
        </p:txBody>
      </p:sp>
      <p:sp>
        <p:nvSpPr>
          <p:cNvPr id="95236" name="Rectangle 52"/>
          <p:cNvSpPr>
            <a:spLocks noChangeArrowheads="1"/>
          </p:cNvSpPr>
          <p:nvPr/>
        </p:nvSpPr>
        <p:spPr bwMode="auto">
          <a:xfrm>
            <a:off x="5943600" y="4772891"/>
            <a:ext cx="2916238" cy="581025"/>
          </a:xfrm>
          <a:prstGeom prst="rect">
            <a:avLst/>
          </a:prstGeom>
          <a:noFill/>
          <a:ln w="9525">
            <a:noFill/>
            <a:miter lim="800000"/>
            <a:headEnd/>
            <a:tailEnd/>
          </a:ln>
        </p:spPr>
        <p:txBody>
          <a:bodyPr>
            <a:spAutoFit/>
          </a:bodyPr>
          <a:lstStyle/>
          <a:p>
            <a:pPr lvl="1">
              <a:buFont typeface="Arial" charset="0"/>
              <a:buChar char="•"/>
            </a:pPr>
            <a:r>
              <a:rPr lang="en-US" sz="1600">
                <a:solidFill>
                  <a:srgbClr val="000000"/>
                </a:solidFill>
              </a:rPr>
              <a:t> 7 Certificates</a:t>
            </a:r>
          </a:p>
          <a:p>
            <a:pPr lvl="1">
              <a:buFont typeface="Arial" charset="0"/>
              <a:buChar char="•"/>
            </a:pPr>
            <a:r>
              <a:rPr lang="en-US" sz="1600">
                <a:solidFill>
                  <a:srgbClr val="000000"/>
                </a:solidFill>
              </a:rPr>
              <a:t> 16 Unique Courses</a:t>
            </a:r>
          </a:p>
        </p:txBody>
      </p:sp>
      <p:sp>
        <p:nvSpPr>
          <p:cNvPr id="95237" name="TextBox 28"/>
          <p:cNvSpPr txBox="1">
            <a:spLocks noChangeArrowheads="1"/>
          </p:cNvSpPr>
          <p:nvPr/>
        </p:nvSpPr>
        <p:spPr bwMode="auto">
          <a:xfrm>
            <a:off x="1591525" y="1096816"/>
            <a:ext cx="5638800" cy="523875"/>
          </a:xfrm>
          <a:prstGeom prst="rect">
            <a:avLst/>
          </a:prstGeom>
          <a:noFill/>
          <a:ln w="9525">
            <a:noFill/>
            <a:miter lim="800000"/>
            <a:headEnd/>
            <a:tailEnd/>
          </a:ln>
        </p:spPr>
        <p:txBody>
          <a:bodyPr>
            <a:spAutoFit/>
          </a:bodyPr>
          <a:lstStyle/>
          <a:p>
            <a:pPr algn="ctr"/>
            <a:r>
              <a:rPr lang="en-US" sz="2800" dirty="0">
                <a:latin typeface="Times New Roman" pitchFamily="18" charset="0"/>
                <a:cs typeface="Times New Roman" pitchFamily="18" charset="0"/>
              </a:rPr>
              <a:t>Systems Programming Track</a:t>
            </a:r>
          </a:p>
        </p:txBody>
      </p:sp>
    </p:spTree>
    <p:extLst>
      <p:ext uri="{BB962C8B-B14F-4D97-AF65-F5344CB8AC3E}">
        <p14:creationId xmlns:p14="http://schemas.microsoft.com/office/powerpoint/2010/main" val="394510184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52"/>
          <p:cNvSpPr>
            <a:spLocks noChangeArrowheads="1"/>
          </p:cNvSpPr>
          <p:nvPr/>
        </p:nvSpPr>
        <p:spPr bwMode="auto">
          <a:xfrm>
            <a:off x="2599386" y="1686936"/>
            <a:ext cx="3598863" cy="4079875"/>
          </a:xfrm>
          <a:prstGeom prst="rect">
            <a:avLst/>
          </a:prstGeom>
          <a:blipFill dpi="0" rotWithShape="1">
            <a:blip r:embed="rId2"/>
            <a:srcRect/>
            <a:stretch>
              <a:fillRect/>
            </a:stretch>
          </a:blipFill>
          <a:ln w="9525">
            <a:noFill/>
            <a:miter lim="800000"/>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Tree>
    <p:extLst>
      <p:ext uri="{BB962C8B-B14F-4D97-AF65-F5344CB8AC3E}">
        <p14:creationId xmlns:p14="http://schemas.microsoft.com/office/powerpoint/2010/main" val="2761396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4" name="Picture 2"/>
          <p:cNvPicPr>
            <a:picLocks noChangeAspect="1"/>
          </p:cNvPicPr>
          <p:nvPr/>
        </p:nvPicPr>
        <p:blipFill>
          <a:blip r:embed="rId2"/>
          <a:srcRect/>
          <a:stretch>
            <a:fillRect/>
          </a:stretch>
        </p:blipFill>
        <p:spPr bwMode="auto">
          <a:xfrm rot="703363">
            <a:off x="5554663" y="1066800"/>
            <a:ext cx="1135062" cy="1495425"/>
          </a:xfrm>
          <a:prstGeom prst="rect">
            <a:avLst/>
          </a:prstGeom>
          <a:noFill/>
          <a:ln w="9525">
            <a:noFill/>
            <a:miter lim="800000"/>
            <a:headEnd/>
            <a:tailEnd/>
          </a:ln>
        </p:spPr>
      </p:pic>
      <p:sp>
        <p:nvSpPr>
          <p:cNvPr id="2" name="Title 1"/>
          <p:cNvSpPr>
            <a:spLocks noGrp="1"/>
          </p:cNvSpPr>
          <p:nvPr>
            <p:ph type="title" idx="4294967295"/>
          </p:nvPr>
        </p:nvSpPr>
        <p:spPr>
          <a:xfrm>
            <a:off x="103909" y="1035070"/>
            <a:ext cx="7543800" cy="698500"/>
          </a:xfrm>
        </p:spPr>
        <p:txBody>
          <a:bodyPr>
            <a:noAutofit/>
          </a:bodyPr>
          <a:lstStyle/>
          <a:p>
            <a:pPr eaLnBrk="1" hangingPunct="1"/>
            <a:r>
              <a:rPr lang="en-US" sz="2400" dirty="0" smtClean="0">
                <a:effectLst>
                  <a:outerShdw blurRad="38100" dist="38100" dir="2700000" algn="tl">
                    <a:srgbClr val="C0C0C0"/>
                  </a:outerShdw>
                </a:effectLst>
              </a:rPr>
              <a:t>Success on System z</a:t>
            </a:r>
            <a:br>
              <a:rPr lang="en-US" sz="2400" dirty="0" smtClean="0">
                <a:effectLst>
                  <a:outerShdw blurRad="38100" dist="38100" dir="2700000" algn="tl">
                    <a:srgbClr val="C0C0C0"/>
                  </a:outerShdw>
                </a:effectLst>
              </a:rPr>
            </a:br>
            <a:r>
              <a:rPr lang="en-US" sz="2400" i="1" dirty="0" smtClean="0">
                <a:solidFill>
                  <a:srgbClr val="0000FF"/>
                </a:solidFill>
                <a:effectLst>
                  <a:outerShdw blurRad="38100" dist="38100" dir="2700000" algn="tl">
                    <a:srgbClr val="C0C0C0"/>
                  </a:outerShdw>
                </a:effectLst>
              </a:rPr>
              <a:t>z/OS Knowledge Center on System z</a:t>
            </a:r>
            <a:endParaRPr lang="en-US" sz="2400" dirty="0" smtClean="0">
              <a:effectLst>
                <a:outerShdw blurRad="38100" dist="38100" dir="2700000" algn="tl">
                  <a:srgbClr val="C0C0C0"/>
                </a:outerShdw>
              </a:effectLst>
            </a:endParaRPr>
          </a:p>
        </p:txBody>
      </p:sp>
      <p:pic>
        <p:nvPicPr>
          <p:cNvPr id="228356" name="Picture 4"/>
          <p:cNvPicPr>
            <a:picLocks noChangeAspect="1"/>
          </p:cNvPicPr>
          <p:nvPr/>
        </p:nvPicPr>
        <p:blipFill>
          <a:blip r:embed="rId3"/>
          <a:srcRect/>
          <a:stretch>
            <a:fillRect/>
          </a:stretch>
        </p:blipFill>
        <p:spPr bwMode="auto">
          <a:xfrm>
            <a:off x="817418" y="1733570"/>
            <a:ext cx="6781800" cy="4813300"/>
          </a:xfrm>
          <a:prstGeom prst="rect">
            <a:avLst/>
          </a:prstGeom>
          <a:noFill/>
          <a:ln w="9525">
            <a:noFill/>
            <a:miter lim="800000"/>
            <a:headEnd/>
            <a:tailEnd/>
          </a:ln>
        </p:spPr>
      </p:pic>
      <p:sp>
        <p:nvSpPr>
          <p:cNvPr id="6" name="TextBox 5"/>
          <p:cNvSpPr txBox="1"/>
          <p:nvPr/>
        </p:nvSpPr>
        <p:spPr>
          <a:xfrm>
            <a:off x="5257800" y="1244639"/>
            <a:ext cx="1092200" cy="715089"/>
          </a:xfrm>
          <a:prstGeom prst="roundRect">
            <a:avLst/>
          </a:prstGeom>
          <a:gradFill>
            <a:gsLst>
              <a:gs pos="0">
                <a:srgbClr val="DDEBCF"/>
              </a:gs>
              <a:gs pos="50000">
                <a:srgbClr val="9CB86E">
                  <a:alpha val="18000"/>
                </a:srgbClr>
              </a:gs>
            </a:gsLst>
            <a:lin ang="5400000" scaled="0"/>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lgn="ctr" fontAlgn="auto">
              <a:spcBef>
                <a:spcPts val="0"/>
              </a:spcBef>
              <a:spcAft>
                <a:spcPts val="0"/>
              </a:spcAft>
              <a:defRPr/>
            </a:pPr>
            <a:r>
              <a:rPr lang="en-US" b="1" dirty="0">
                <a:latin typeface="Times New Roman" pitchFamily="18" charset="0"/>
                <a:cs typeface="Times New Roman" pitchFamily="18" charset="0"/>
              </a:rPr>
              <a:t>553</a:t>
            </a:r>
          </a:p>
          <a:p>
            <a:pPr algn="ctr" fontAlgn="auto">
              <a:spcBef>
                <a:spcPts val="0"/>
              </a:spcBef>
              <a:spcAft>
                <a:spcPts val="0"/>
              </a:spcAft>
              <a:defRPr/>
            </a:pPr>
            <a:r>
              <a:rPr lang="en-US" b="1" dirty="0">
                <a:latin typeface="Times New Roman" pitchFamily="18" charset="0"/>
                <a:cs typeface="Times New Roman" pitchFamily="18" charset="0"/>
              </a:rPr>
              <a:t>Courses</a:t>
            </a:r>
          </a:p>
        </p:txBody>
      </p:sp>
    </p:spTree>
    <p:extLst>
      <p:ext uri="{BB962C8B-B14F-4D97-AF65-F5344CB8AC3E}">
        <p14:creationId xmlns:p14="http://schemas.microsoft.com/office/powerpoint/2010/main" val="3082356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Content Placeholder 2"/>
          <p:cNvSpPr>
            <a:spLocks noGrp="1"/>
          </p:cNvSpPr>
          <p:nvPr>
            <p:ph idx="4294967295"/>
          </p:nvPr>
        </p:nvSpPr>
        <p:spPr>
          <a:xfrm>
            <a:off x="304800" y="1440873"/>
            <a:ext cx="8305800" cy="4648200"/>
          </a:xfrm>
        </p:spPr>
        <p:txBody>
          <a:bodyPr/>
          <a:lstStyle/>
          <a:p>
            <a:pPr marL="0" indent="0" algn="ctr">
              <a:buFont typeface="Arial" charset="0"/>
              <a:buNone/>
            </a:pPr>
            <a:r>
              <a:rPr lang="en-US" sz="2000" dirty="0" smtClean="0">
                <a:cs typeface="Times New Roman" pitchFamily="18" charset="0"/>
              </a:rPr>
              <a:t>Introduction to Enterprise Computing</a:t>
            </a:r>
          </a:p>
          <a:p>
            <a:pPr marL="0" indent="0">
              <a:buFont typeface="Arial" charset="0"/>
              <a:buNone/>
            </a:pPr>
            <a:endParaRPr lang="en-US" sz="2800" dirty="0" smtClean="0">
              <a:cs typeface="Times New Roman" pitchFamily="18" charset="0"/>
            </a:endParaRPr>
          </a:p>
          <a:p>
            <a:pPr marL="0" indent="0">
              <a:buFont typeface="Arial" charset="0"/>
              <a:buNone/>
            </a:pPr>
            <a:endParaRPr lang="en-US" sz="2800" dirty="0" smtClean="0">
              <a:cs typeface="Times New Roman" pitchFamily="18" charset="0"/>
            </a:endParaRPr>
          </a:p>
        </p:txBody>
      </p:sp>
      <p:sp>
        <p:nvSpPr>
          <p:cNvPr id="4" name="Slide Number Placeholder 3"/>
          <p:cNvSpPr txBox="1">
            <a:spLocks noGrp="1"/>
          </p:cNvSpPr>
          <p:nvPr/>
        </p:nvSpPr>
        <p:spPr>
          <a:xfrm>
            <a:off x="0" y="6324600"/>
            <a:ext cx="8458200" cy="365125"/>
          </a:xfrm>
          <a:prstGeom prst="rect">
            <a:avLst/>
          </a:prstGeom>
          <a:noFill/>
        </p:spPr>
        <p:txBody>
          <a:bodyPr anchor="ctr"/>
          <a:lstStyle/>
          <a:p>
            <a:pPr algn="r" fontAlgn="auto">
              <a:spcBef>
                <a:spcPts val="0"/>
              </a:spcBef>
              <a:spcAft>
                <a:spcPts val="0"/>
              </a:spcAft>
              <a:defRPr/>
            </a:pPr>
            <a:fld id="{EC00BA0B-070D-4DB0-B424-6AF6BDAD9F78}" type="slidenum">
              <a:rPr lang="en-US" sz="1200">
                <a:solidFill>
                  <a:schemeClr val="tx1">
                    <a:tint val="75000"/>
                  </a:schemeClr>
                </a:solidFill>
                <a:latin typeface="Times New Roman" pitchFamily="18" charset="0"/>
                <a:cs typeface="Times New Roman" pitchFamily="18" charset="0"/>
              </a:rPr>
              <a:pPr algn="r" fontAlgn="auto">
                <a:spcBef>
                  <a:spcPts val="0"/>
                </a:spcBef>
                <a:spcAft>
                  <a:spcPts val="0"/>
                </a:spcAft>
                <a:defRPr/>
              </a:pPr>
              <a:t>12</a:t>
            </a:fld>
            <a:endParaRPr lang="en-US" sz="1200">
              <a:solidFill>
                <a:schemeClr val="tx1">
                  <a:tint val="75000"/>
                </a:schemeClr>
              </a:solidFill>
              <a:latin typeface="Times New Roman" pitchFamily="18" charset="0"/>
              <a:cs typeface="Times New Roman" pitchFamily="18" charset="0"/>
            </a:endParaRPr>
          </a:p>
        </p:txBody>
      </p:sp>
      <p:sp>
        <p:nvSpPr>
          <p:cNvPr id="99331" name="Title 4"/>
          <p:cNvSpPr>
            <a:spLocks noGrp="1"/>
          </p:cNvSpPr>
          <p:nvPr>
            <p:ph type="title" idx="4294967295"/>
          </p:nvPr>
        </p:nvSpPr>
        <p:spPr>
          <a:xfrm>
            <a:off x="381000" y="419100"/>
            <a:ext cx="8229600" cy="1600200"/>
          </a:xfrm>
        </p:spPr>
        <p:txBody>
          <a:bodyPr/>
          <a:lstStyle/>
          <a:p>
            <a:r>
              <a:rPr lang="en-US" sz="2000" b="0" dirty="0" smtClean="0">
                <a:cs typeface="Times New Roman" pitchFamily="18" charset="0"/>
              </a:rPr>
              <a:t>Marist Massive Open Online Course</a:t>
            </a:r>
          </a:p>
        </p:txBody>
      </p:sp>
      <p:pic>
        <p:nvPicPr>
          <p:cNvPr id="99332" name="Picture 5"/>
          <p:cNvPicPr>
            <a:picLocks noChangeAspect="1"/>
          </p:cNvPicPr>
          <p:nvPr/>
        </p:nvPicPr>
        <p:blipFill>
          <a:blip r:embed="rId2"/>
          <a:srcRect/>
          <a:stretch>
            <a:fillRect/>
          </a:stretch>
        </p:blipFill>
        <p:spPr bwMode="auto">
          <a:xfrm>
            <a:off x="381000" y="2254827"/>
            <a:ext cx="2159000" cy="2590800"/>
          </a:xfrm>
          <a:prstGeom prst="rect">
            <a:avLst/>
          </a:prstGeom>
          <a:noFill/>
          <a:ln w="9525">
            <a:noFill/>
            <a:miter lim="800000"/>
            <a:headEnd/>
            <a:tailEnd/>
          </a:ln>
        </p:spPr>
      </p:pic>
      <p:graphicFrame>
        <p:nvGraphicFramePr>
          <p:cNvPr id="2" name="Table 1"/>
          <p:cNvGraphicFramePr>
            <a:graphicFrameLocks noGrp="1"/>
          </p:cNvGraphicFramePr>
          <p:nvPr>
            <p:extLst>
              <p:ext uri="{D42A27DB-BD31-4B8C-83A1-F6EECF244321}">
                <p14:modId xmlns:p14="http://schemas.microsoft.com/office/powerpoint/2010/main" val="2033092088"/>
              </p:ext>
            </p:extLst>
          </p:nvPr>
        </p:nvGraphicFramePr>
        <p:xfrm>
          <a:off x="3130000" y="2727434"/>
          <a:ext cx="5562599" cy="2053590"/>
        </p:xfrm>
        <a:graphic>
          <a:graphicData uri="http://schemas.openxmlformats.org/drawingml/2006/table">
            <a:tbl>
              <a:tblPr/>
              <a:tblGrid>
                <a:gridCol w="717254"/>
                <a:gridCol w="3152180"/>
                <a:gridCol w="1693165"/>
              </a:tblGrid>
              <a:tr h="176530">
                <a:tc>
                  <a:txBody>
                    <a:bodyPr/>
                    <a:lstStyle/>
                    <a:p>
                      <a:pPr algn="ctr" rtl="0"/>
                      <a:r>
                        <a:rPr lang="en-US" sz="1100" b="1" dirty="0">
                          <a:effectLst/>
                        </a:rPr>
                        <a:t>Week  #</a:t>
                      </a:r>
                      <a:endParaRPr lang="en-US" sz="1100" dirty="0">
                        <a:effectLst/>
                      </a:endParaRP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C8C8C"/>
                    </a:solidFill>
                  </a:tcPr>
                </a:tc>
                <a:tc>
                  <a:txBody>
                    <a:bodyPr/>
                    <a:lstStyle/>
                    <a:p>
                      <a:pPr algn="ctr" rtl="0"/>
                      <a:r>
                        <a:rPr lang="en-US" sz="1100" b="1" dirty="0">
                          <a:effectLst/>
                        </a:rPr>
                        <a:t>Topic(s)</a:t>
                      </a:r>
                      <a:endParaRPr lang="en-US" sz="1100" dirty="0">
                        <a:effectLst/>
                      </a:endParaRP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C8C8C"/>
                    </a:solidFill>
                  </a:tcPr>
                </a:tc>
                <a:tc>
                  <a:txBody>
                    <a:bodyPr/>
                    <a:lstStyle/>
                    <a:p>
                      <a:pPr algn="l" rtl="0"/>
                      <a:r>
                        <a:rPr lang="en-US" sz="1100" b="1" dirty="0" smtClean="0">
                          <a:effectLst/>
                        </a:rPr>
                        <a:t>Activities</a:t>
                      </a:r>
                      <a:endParaRPr lang="en-US" sz="1100" dirty="0">
                        <a:effectLst/>
                      </a:endParaRP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C8C8C"/>
                    </a:solidFill>
                  </a:tcPr>
                </a:tc>
              </a:tr>
              <a:tr h="0">
                <a:tc>
                  <a:txBody>
                    <a:bodyPr/>
                    <a:lstStyle/>
                    <a:p>
                      <a:pPr algn="ctr" rtl="0"/>
                      <a:r>
                        <a:rPr lang="en-US" sz="1100">
                          <a:effectLst/>
                        </a:rPr>
                        <a:t>1</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9D9D9"/>
                    </a:solidFill>
                  </a:tcPr>
                </a:tc>
                <a:tc>
                  <a:txBody>
                    <a:bodyPr/>
                    <a:lstStyle/>
                    <a:p>
                      <a:pPr rtl="0"/>
                      <a:r>
                        <a:rPr lang="en-US" sz="1100" dirty="0">
                          <a:effectLst/>
                        </a:rPr>
                        <a:t>Topic 1 Course Welcome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rtl="0"/>
                      <a:r>
                        <a:rPr lang="en-US" sz="1100">
                          <a:effectLst/>
                        </a:rPr>
                        <a:t>  </a:t>
                      </a: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0">
                <a:tc>
                  <a:txBody>
                    <a:bodyPr/>
                    <a:lstStyle/>
                    <a:p>
                      <a:pPr algn="ctr" rtl="0"/>
                      <a:r>
                        <a:rPr lang="en-US" sz="1100">
                          <a:effectLst/>
                        </a:rPr>
                        <a:t>1</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9D9D9"/>
                    </a:solidFill>
                  </a:tcPr>
                </a:tc>
                <a:tc>
                  <a:txBody>
                    <a:bodyPr/>
                    <a:lstStyle/>
                    <a:p>
                      <a:pPr rtl="0"/>
                      <a:r>
                        <a:rPr lang="en-US" sz="1100" dirty="0">
                          <a:effectLst/>
                        </a:rPr>
                        <a:t>Topic 2 Introduction to Enterprise Computing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rtl="0"/>
                      <a:r>
                        <a:rPr lang="en-US" sz="1100">
                          <a:effectLst/>
                        </a:rPr>
                        <a:t>  </a:t>
                      </a: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0">
                <a:tc>
                  <a:txBody>
                    <a:bodyPr/>
                    <a:lstStyle/>
                    <a:p>
                      <a:pPr algn="ctr" rtl="0"/>
                      <a:r>
                        <a:rPr lang="en-US" sz="1100">
                          <a:effectLst/>
                        </a:rPr>
                        <a:t>2</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9D9D9"/>
                    </a:solidFill>
                  </a:tcPr>
                </a:tc>
                <a:tc>
                  <a:txBody>
                    <a:bodyPr/>
                    <a:lstStyle/>
                    <a:p>
                      <a:pPr rtl="0"/>
                      <a:r>
                        <a:rPr lang="en-US" sz="1100" dirty="0">
                          <a:effectLst/>
                        </a:rPr>
                        <a:t>Topic 3 Introduction to Enterprise Servers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rtl="0"/>
                      <a:r>
                        <a:rPr lang="en-US" sz="1100" dirty="0">
                          <a:effectLst/>
                        </a:rPr>
                        <a:t>Quiz</a:t>
                      </a: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0">
                <a:tc>
                  <a:txBody>
                    <a:bodyPr/>
                    <a:lstStyle/>
                    <a:p>
                      <a:pPr algn="ctr" rtl="0"/>
                      <a:r>
                        <a:rPr lang="en-US" sz="1100">
                          <a:effectLst/>
                        </a:rPr>
                        <a:t>3</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9D9D9"/>
                    </a:solidFill>
                  </a:tcPr>
                </a:tc>
                <a:tc>
                  <a:txBody>
                    <a:bodyPr/>
                    <a:lstStyle/>
                    <a:p>
                      <a:pPr rtl="0"/>
                      <a:r>
                        <a:rPr lang="en-US" sz="1100" dirty="0">
                          <a:effectLst/>
                        </a:rPr>
                        <a:t>Topic 4 Introduction to z/OS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rtl="0"/>
                      <a:r>
                        <a:rPr lang="en-US" sz="1100" dirty="0">
                          <a:effectLst/>
                        </a:rPr>
                        <a:t>Quiz</a:t>
                      </a: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0">
                <a:tc>
                  <a:txBody>
                    <a:bodyPr/>
                    <a:lstStyle/>
                    <a:p>
                      <a:pPr algn="ctr" rtl="0"/>
                      <a:r>
                        <a:rPr lang="en-US" sz="1100">
                          <a:effectLst/>
                        </a:rPr>
                        <a:t>4</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9D9D9"/>
                    </a:solidFill>
                  </a:tcPr>
                </a:tc>
                <a:tc>
                  <a:txBody>
                    <a:bodyPr/>
                    <a:lstStyle/>
                    <a:p>
                      <a:pPr rtl="0"/>
                      <a:r>
                        <a:rPr lang="en-US" sz="1100" dirty="0">
                          <a:effectLst/>
                        </a:rPr>
                        <a:t>Topic 5 Introduction to Data Sets and Related Concepts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rtl="0"/>
                      <a:r>
                        <a:rPr lang="en-US" sz="1100" dirty="0">
                          <a:effectLst/>
                        </a:rPr>
                        <a:t>Quiz</a:t>
                      </a: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0">
                <a:tc>
                  <a:txBody>
                    <a:bodyPr/>
                    <a:lstStyle/>
                    <a:p>
                      <a:pPr algn="ctr" rtl="0"/>
                      <a:r>
                        <a:rPr lang="en-US" sz="1100">
                          <a:effectLst/>
                        </a:rPr>
                        <a:t>5</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9D9D9"/>
                    </a:solidFill>
                  </a:tcPr>
                </a:tc>
                <a:tc>
                  <a:txBody>
                    <a:bodyPr/>
                    <a:lstStyle/>
                    <a:p>
                      <a:pPr rtl="0"/>
                      <a:r>
                        <a:rPr lang="en-US" sz="1100" dirty="0">
                          <a:effectLst/>
                        </a:rPr>
                        <a:t>Topic 6 Introduction to TSO, ISPF, and USS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rtl="0"/>
                      <a:r>
                        <a:rPr lang="en-US" sz="1100" dirty="0">
                          <a:effectLst/>
                        </a:rPr>
                        <a:t>Quiz</a:t>
                      </a: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0">
                <a:tc>
                  <a:txBody>
                    <a:bodyPr/>
                    <a:lstStyle/>
                    <a:p>
                      <a:pPr algn="ctr" rtl="0"/>
                      <a:r>
                        <a:rPr lang="en-US" sz="1100">
                          <a:effectLst/>
                        </a:rPr>
                        <a:t>6</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9D9D9"/>
                    </a:solidFill>
                  </a:tcPr>
                </a:tc>
                <a:tc>
                  <a:txBody>
                    <a:bodyPr/>
                    <a:lstStyle/>
                    <a:p>
                      <a:pPr rtl="0"/>
                      <a:r>
                        <a:rPr lang="en-US" sz="1100" dirty="0">
                          <a:effectLst/>
                        </a:rPr>
                        <a:t>Topic 7 Introduction to Batch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rtl="0"/>
                      <a:r>
                        <a:rPr lang="en-US" sz="1100" dirty="0">
                          <a:effectLst/>
                        </a:rPr>
                        <a:t>  </a:t>
                      </a: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0">
                <a:tc>
                  <a:txBody>
                    <a:bodyPr/>
                    <a:lstStyle/>
                    <a:p>
                      <a:pPr algn="ctr" rtl="0"/>
                      <a:r>
                        <a:rPr lang="en-US" sz="1100">
                          <a:effectLst/>
                        </a:rPr>
                        <a:t>7</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9D9D9"/>
                    </a:solidFill>
                  </a:tcPr>
                </a:tc>
                <a:tc>
                  <a:txBody>
                    <a:bodyPr/>
                    <a:lstStyle/>
                    <a:p>
                      <a:pPr rtl="0"/>
                      <a:r>
                        <a:rPr lang="en-US" sz="1100" dirty="0">
                          <a:effectLst/>
                        </a:rPr>
                        <a:t>Topic 8 Introduction to JCL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rtl="0"/>
                      <a:r>
                        <a:rPr lang="en-US" sz="1100" dirty="0">
                          <a:effectLst/>
                        </a:rPr>
                        <a:t>Quiz</a:t>
                      </a: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0">
                <a:tc>
                  <a:txBody>
                    <a:bodyPr/>
                    <a:lstStyle/>
                    <a:p>
                      <a:pPr algn="ctr" rtl="0"/>
                      <a:r>
                        <a:rPr lang="en-US" sz="1100">
                          <a:effectLst/>
                        </a:rPr>
                        <a:t>8</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9D9D9"/>
                    </a:solidFill>
                  </a:tcPr>
                </a:tc>
                <a:tc>
                  <a:txBody>
                    <a:bodyPr/>
                    <a:lstStyle/>
                    <a:p>
                      <a:pPr rtl="0"/>
                      <a:r>
                        <a:rPr lang="en-US" sz="1100">
                          <a:effectLst/>
                        </a:rPr>
                        <a:t>Topic 9 Introduction to the Job Entry Subsystem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rtl="0"/>
                      <a:r>
                        <a:rPr lang="en-US" sz="1100" dirty="0">
                          <a:effectLst/>
                        </a:rPr>
                        <a:t>Quiz</a:t>
                      </a:r>
                    </a:p>
                  </a:txBody>
                  <a:tcPr marL="9525" marR="9525" marT="9525" marB="9525">
                    <a:lnL w="2857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0">
                <a:tc>
                  <a:txBody>
                    <a:bodyPr/>
                    <a:lstStyle/>
                    <a:p>
                      <a:pPr algn="ctr" rtl="0"/>
                      <a:r>
                        <a:rPr lang="en-US" sz="1100">
                          <a:effectLst/>
                        </a:rPr>
                        <a:t>8</a:t>
                      </a:r>
                    </a:p>
                  </a:txBody>
                  <a:tcPr marL="9525" marR="9525" marT="9525" marB="9525">
                    <a:lnL w="952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9D9D9"/>
                    </a:solidFill>
                  </a:tcPr>
                </a:tc>
                <a:tc>
                  <a:txBody>
                    <a:bodyPr/>
                    <a:lstStyle/>
                    <a:p>
                      <a:pPr rtl="0"/>
                      <a:r>
                        <a:rPr lang="en-US" sz="1100">
                          <a:effectLst/>
                        </a:rPr>
                        <a:t>Topic 10 Course Closing </a:t>
                      </a:r>
                    </a:p>
                  </a:txBody>
                  <a:tcPr marL="9525" marR="9525" marT="9525" marB="9525">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a:endParaRPr lang="en-US" sz="1100" dirty="0">
                        <a:effectLst/>
                      </a:endParaRPr>
                    </a:p>
                  </a:txBody>
                  <a:tcPr marL="9525" marR="9525" marT="9525" marB="9525"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99385" name="Rectangle 1"/>
          <p:cNvSpPr>
            <a:spLocks noChangeArrowheads="1"/>
          </p:cNvSpPr>
          <p:nvPr/>
        </p:nvSpPr>
        <p:spPr bwMode="auto">
          <a:xfrm>
            <a:off x="1519238" y="1700213"/>
            <a:ext cx="9144000" cy="0"/>
          </a:xfrm>
          <a:prstGeom prst="rect">
            <a:avLst/>
          </a:prstGeom>
          <a:noFill/>
          <a:ln w="9525">
            <a:noFill/>
            <a:miter lim="800000"/>
            <a:headEnd/>
            <a:tailEnd/>
          </a:ln>
        </p:spPr>
        <p:txBody>
          <a:bodyPr wrap="none" anchor="ctr">
            <a:spAutoFit/>
          </a:bodyPr>
          <a:lstStyle/>
          <a:p>
            <a:r>
              <a:rPr lang="en-US"/>
              <a:t/>
            </a:r>
            <a:br>
              <a:rPr lang="en-US"/>
            </a:br>
            <a:r>
              <a:rPr lang="en-US" sz="1000">
                <a:latin typeface="sans-serif"/>
              </a:rPr>
              <a:t/>
            </a:r>
            <a:br>
              <a:rPr lang="en-US" sz="1000">
                <a:latin typeface="sans-serif"/>
              </a:rPr>
            </a:br>
            <a:r>
              <a:rPr lang="en-US" sz="1000">
                <a:latin typeface="sans-serif"/>
              </a:rPr>
              <a:t/>
            </a:r>
            <a:br>
              <a:rPr lang="en-US" sz="1000">
                <a:latin typeface="sans-serif"/>
              </a:rPr>
            </a:br>
            <a:endParaRPr lang="en-US"/>
          </a:p>
        </p:txBody>
      </p:sp>
    </p:spTree>
    <p:extLst>
      <p:ext uri="{BB962C8B-B14F-4D97-AF65-F5344CB8AC3E}">
        <p14:creationId xmlns:p14="http://schemas.microsoft.com/office/powerpoint/2010/main" val="359240622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extBox 5"/>
          <p:cNvSpPr txBox="1">
            <a:spLocks noChangeArrowheads="1"/>
          </p:cNvSpPr>
          <p:nvPr/>
        </p:nvSpPr>
        <p:spPr bwMode="auto">
          <a:xfrm>
            <a:off x="263235" y="602529"/>
            <a:ext cx="8077200" cy="677863"/>
          </a:xfrm>
          <a:prstGeom prst="rect">
            <a:avLst/>
          </a:prstGeom>
          <a:noFill/>
          <a:ln w="9525">
            <a:noFill/>
            <a:miter lim="800000"/>
            <a:headEnd/>
            <a:tailEnd/>
          </a:ln>
        </p:spPr>
        <p:txBody>
          <a:bodyPr>
            <a:spAutoFit/>
          </a:bodyPr>
          <a:lstStyle/>
          <a:p>
            <a:r>
              <a:rPr lang="en-US" sz="2400" dirty="0">
                <a:solidFill>
                  <a:srgbClr val="000000"/>
                </a:solidFill>
                <a:latin typeface="Times New Roman" pitchFamily="18" charset="0"/>
                <a:cs typeface="Times New Roman" pitchFamily="18" charset="0"/>
              </a:rPr>
              <a:t>Data Center Technologies</a:t>
            </a:r>
          </a:p>
          <a:p>
            <a:endParaRPr lang="en-US" sz="1400" dirty="0">
              <a:solidFill>
                <a:srgbClr val="000000"/>
              </a:solidFill>
              <a:latin typeface="Calibri" pitchFamily="34" charset="0"/>
            </a:endParaRPr>
          </a:p>
        </p:txBody>
      </p:sp>
      <p:sp>
        <p:nvSpPr>
          <p:cNvPr id="96258" name="Right Arrow 11"/>
          <p:cNvSpPr>
            <a:spLocks noChangeArrowheads="1"/>
          </p:cNvSpPr>
          <p:nvPr/>
        </p:nvSpPr>
        <p:spPr bwMode="auto">
          <a:xfrm>
            <a:off x="2098963" y="4315691"/>
            <a:ext cx="977900" cy="484188"/>
          </a:xfrm>
          <a:prstGeom prst="rightArrow">
            <a:avLst>
              <a:gd name="adj1" fmla="val 50000"/>
              <a:gd name="adj2" fmla="val 50024"/>
            </a:avLst>
          </a:prstGeom>
          <a:noFill/>
          <a:ln w="9525" algn="ctr">
            <a:noFill/>
            <a:round/>
            <a:headEnd/>
            <a:tailEnd/>
          </a:ln>
        </p:spPr>
        <p:txBody>
          <a:bodyPr anchor="ctr"/>
          <a:lstStyle/>
          <a:p>
            <a:pPr algn="ctr">
              <a:lnSpc>
                <a:spcPct val="85000"/>
              </a:lnSpc>
            </a:pPr>
            <a:endParaRPr lang="en-US" sz="4800" b="1">
              <a:solidFill>
                <a:srgbClr val="000099"/>
              </a:solidFill>
            </a:endParaRPr>
          </a:p>
        </p:txBody>
      </p:sp>
      <p:sp>
        <p:nvSpPr>
          <p:cNvPr id="96259" name="Down Arrow 12"/>
          <p:cNvSpPr>
            <a:spLocks noChangeArrowheads="1"/>
          </p:cNvSpPr>
          <p:nvPr/>
        </p:nvSpPr>
        <p:spPr bwMode="auto">
          <a:xfrm>
            <a:off x="4156363" y="4087091"/>
            <a:ext cx="484188" cy="977900"/>
          </a:xfrm>
          <a:prstGeom prst="downArrow">
            <a:avLst>
              <a:gd name="adj1" fmla="val 50000"/>
              <a:gd name="adj2" fmla="val 50024"/>
            </a:avLst>
          </a:prstGeom>
          <a:noFill/>
          <a:ln w="9525" algn="ctr">
            <a:noFill/>
            <a:round/>
            <a:headEnd/>
            <a:tailEnd/>
          </a:ln>
        </p:spPr>
        <p:txBody>
          <a:bodyPr anchor="ctr"/>
          <a:lstStyle/>
          <a:p>
            <a:pPr algn="ctr">
              <a:lnSpc>
                <a:spcPct val="85000"/>
              </a:lnSpc>
            </a:pPr>
            <a:endParaRPr lang="en-US" sz="4800" b="1">
              <a:solidFill>
                <a:srgbClr val="000099"/>
              </a:solidFill>
            </a:endParaRPr>
          </a:p>
        </p:txBody>
      </p:sp>
      <p:sp>
        <p:nvSpPr>
          <p:cNvPr id="96260" name="Down Arrow 13"/>
          <p:cNvSpPr>
            <a:spLocks noChangeArrowheads="1"/>
          </p:cNvSpPr>
          <p:nvPr/>
        </p:nvSpPr>
        <p:spPr bwMode="auto">
          <a:xfrm>
            <a:off x="4384963" y="4087091"/>
            <a:ext cx="484188" cy="1739900"/>
          </a:xfrm>
          <a:prstGeom prst="downArrow">
            <a:avLst>
              <a:gd name="adj1" fmla="val 50000"/>
              <a:gd name="adj2" fmla="val 50025"/>
            </a:avLst>
          </a:prstGeom>
          <a:noFill/>
          <a:ln w="9525" algn="ctr">
            <a:noFill/>
            <a:round/>
            <a:headEnd/>
            <a:tailEnd/>
          </a:ln>
        </p:spPr>
        <p:txBody>
          <a:bodyPr anchor="ctr"/>
          <a:lstStyle/>
          <a:p>
            <a:pPr algn="ctr">
              <a:lnSpc>
                <a:spcPct val="85000"/>
              </a:lnSpc>
            </a:pPr>
            <a:endParaRPr lang="en-US" sz="4800" b="1">
              <a:solidFill>
                <a:srgbClr val="000099"/>
              </a:solidFill>
            </a:endParaRPr>
          </a:p>
        </p:txBody>
      </p:sp>
      <p:sp>
        <p:nvSpPr>
          <p:cNvPr id="96262" name="TextBox 24"/>
          <p:cNvSpPr txBox="1">
            <a:spLocks noChangeArrowheads="1"/>
          </p:cNvSpPr>
          <p:nvPr/>
        </p:nvSpPr>
        <p:spPr bwMode="auto">
          <a:xfrm>
            <a:off x="346363" y="3782291"/>
            <a:ext cx="3124200" cy="223838"/>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Operations &amp; Process Management-12 credits</a:t>
            </a:r>
          </a:p>
        </p:txBody>
      </p:sp>
      <p:sp>
        <p:nvSpPr>
          <p:cNvPr id="26" name="TextBox 25"/>
          <p:cNvSpPr txBox="1"/>
          <p:nvPr/>
        </p:nvSpPr>
        <p:spPr>
          <a:xfrm>
            <a:off x="727363" y="3248891"/>
            <a:ext cx="12192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Info Tech &amp; Systems Concepts</a:t>
            </a:r>
          </a:p>
        </p:txBody>
      </p:sp>
      <p:sp>
        <p:nvSpPr>
          <p:cNvPr id="27" name="TextBox 26"/>
          <p:cNvSpPr txBox="1"/>
          <p:nvPr/>
        </p:nvSpPr>
        <p:spPr>
          <a:xfrm>
            <a:off x="2175163" y="3248891"/>
            <a:ext cx="12192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Data Communication</a:t>
            </a:r>
          </a:p>
        </p:txBody>
      </p:sp>
      <p:sp>
        <p:nvSpPr>
          <p:cNvPr id="29" name="Rectangle 28"/>
          <p:cNvSpPr/>
          <p:nvPr/>
        </p:nvSpPr>
        <p:spPr>
          <a:xfrm>
            <a:off x="498763" y="4010891"/>
            <a:ext cx="5791200" cy="533400"/>
          </a:xfrm>
          <a:prstGeom prst="rect">
            <a:avLst/>
          </a:prstGeom>
          <a:solidFill>
            <a:srgbClr val="FF9999">
              <a:alpha val="25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900" dirty="0">
              <a:solidFill>
                <a:srgbClr val="000099"/>
              </a:solidFill>
            </a:endParaRPr>
          </a:p>
        </p:txBody>
      </p:sp>
      <p:sp>
        <p:nvSpPr>
          <p:cNvPr id="30" name="TextBox 29"/>
          <p:cNvSpPr txBox="1"/>
          <p:nvPr/>
        </p:nvSpPr>
        <p:spPr>
          <a:xfrm>
            <a:off x="3546763" y="3248891"/>
            <a:ext cx="12192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Internetworking</a:t>
            </a:r>
          </a:p>
        </p:txBody>
      </p:sp>
      <p:sp>
        <p:nvSpPr>
          <p:cNvPr id="31" name="TextBox 30"/>
          <p:cNvSpPr txBox="1"/>
          <p:nvPr/>
        </p:nvSpPr>
        <p:spPr>
          <a:xfrm>
            <a:off x="727363" y="4087091"/>
            <a:ext cx="12192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Info Tech &amp; Systems Concepts</a:t>
            </a:r>
          </a:p>
        </p:txBody>
      </p:sp>
      <p:sp>
        <p:nvSpPr>
          <p:cNvPr id="33" name="Rectangle 32"/>
          <p:cNvSpPr/>
          <p:nvPr/>
        </p:nvSpPr>
        <p:spPr>
          <a:xfrm>
            <a:off x="498763" y="4849091"/>
            <a:ext cx="5105400" cy="609600"/>
          </a:xfrm>
          <a:prstGeom prst="rect">
            <a:avLst/>
          </a:prstGeom>
          <a:solidFill>
            <a:srgbClr val="CCFF99"/>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900" dirty="0">
              <a:solidFill>
                <a:srgbClr val="000099"/>
              </a:solidFill>
            </a:endParaRPr>
          </a:p>
        </p:txBody>
      </p:sp>
      <p:sp>
        <p:nvSpPr>
          <p:cNvPr id="34" name="TextBox 33"/>
          <p:cNvSpPr txBox="1"/>
          <p:nvPr/>
        </p:nvSpPr>
        <p:spPr>
          <a:xfrm>
            <a:off x="651163" y="4925291"/>
            <a:ext cx="1371600" cy="457200"/>
          </a:xfrm>
          <a:prstGeom prst="rect">
            <a:avLst/>
          </a:prstGeom>
          <a:noFill/>
          <a:ln>
            <a:solidFill>
              <a:schemeClr val="accent1">
                <a:shade val="50000"/>
              </a:schemeClr>
            </a:solidFill>
          </a:ln>
        </p:spPr>
        <p:txBody>
          <a:bodyPr>
            <a:normAutofit/>
          </a:bodyPr>
          <a:lstStyle/>
          <a:p>
            <a:pPr fontAlgn="auto">
              <a:spcBef>
                <a:spcPts val="0"/>
              </a:spcBef>
              <a:spcAft>
                <a:spcPts val="0"/>
              </a:spcAft>
              <a:defRPr/>
            </a:pPr>
            <a:endParaRPr lang="en-US" sz="900" dirty="0">
              <a:solidFill>
                <a:prstClr val="black"/>
              </a:solidFill>
              <a:latin typeface="Calibri"/>
              <a:cs typeface="+mn-cs"/>
            </a:endParaRPr>
          </a:p>
        </p:txBody>
      </p:sp>
      <p:sp>
        <p:nvSpPr>
          <p:cNvPr id="96270" name="TextBox 38"/>
          <p:cNvSpPr txBox="1">
            <a:spLocks noChangeArrowheads="1"/>
          </p:cNvSpPr>
          <p:nvPr/>
        </p:nvSpPr>
        <p:spPr bwMode="auto">
          <a:xfrm>
            <a:off x="651163" y="4925291"/>
            <a:ext cx="1295400" cy="327025"/>
          </a:xfrm>
          <a:prstGeom prst="rect">
            <a:avLst/>
          </a:prstGeom>
          <a:noFill/>
          <a:ln w="9525">
            <a:noFill/>
            <a:miter lim="800000"/>
            <a:headEnd/>
            <a:tailEnd/>
          </a:ln>
        </p:spPr>
        <p:txBody>
          <a:bodyPr>
            <a:spAutoFit/>
          </a:bodyPr>
          <a:lstStyle/>
          <a:p>
            <a:r>
              <a:rPr lang="en-US" sz="900">
                <a:solidFill>
                  <a:srgbClr val="000000"/>
                </a:solidFill>
                <a:latin typeface="Calibri" pitchFamily="34" charset="0"/>
              </a:rPr>
              <a:t>Info Tech &amp; Systems Concepts</a:t>
            </a:r>
          </a:p>
        </p:txBody>
      </p:sp>
      <p:sp>
        <p:nvSpPr>
          <p:cNvPr id="96271" name="TextBox 40"/>
          <p:cNvSpPr txBox="1">
            <a:spLocks noChangeArrowheads="1"/>
          </p:cNvSpPr>
          <p:nvPr/>
        </p:nvSpPr>
        <p:spPr bwMode="auto">
          <a:xfrm>
            <a:off x="568613" y="1039091"/>
            <a:ext cx="2139950" cy="223838"/>
          </a:xfrm>
          <a:prstGeom prst="rect">
            <a:avLst/>
          </a:prstGeom>
          <a:noFill/>
          <a:ln w="9525">
            <a:noFill/>
            <a:miter lim="800000"/>
            <a:headEnd/>
            <a:tailEnd/>
          </a:ln>
        </p:spPr>
        <p:txBody>
          <a:bodyPr>
            <a:spAutoFit/>
          </a:bodyPr>
          <a:lstStyle/>
          <a:p>
            <a:r>
              <a:rPr lang="en-US" sz="1000" dirty="0">
                <a:solidFill>
                  <a:srgbClr val="000000"/>
                </a:solidFill>
                <a:latin typeface="Calibri" pitchFamily="34" charset="0"/>
              </a:rPr>
              <a:t>Systems and Software- 9 credits</a:t>
            </a:r>
          </a:p>
        </p:txBody>
      </p:sp>
      <p:sp>
        <p:nvSpPr>
          <p:cNvPr id="42" name="Rectangle 41"/>
          <p:cNvSpPr/>
          <p:nvPr/>
        </p:nvSpPr>
        <p:spPr>
          <a:xfrm>
            <a:off x="574963" y="1343891"/>
            <a:ext cx="4038600" cy="533400"/>
          </a:xfrm>
          <a:prstGeom prst="rect">
            <a:avLst/>
          </a:prstGeom>
          <a:solidFill>
            <a:srgbClr val="FFFF00">
              <a:alpha val="25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43" name="TextBox 42"/>
          <p:cNvSpPr txBox="1"/>
          <p:nvPr/>
        </p:nvSpPr>
        <p:spPr>
          <a:xfrm>
            <a:off x="727363" y="1420091"/>
            <a:ext cx="10668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Info Tech &amp; Systems Concepts</a:t>
            </a:r>
          </a:p>
        </p:txBody>
      </p:sp>
      <p:sp>
        <p:nvSpPr>
          <p:cNvPr id="44" name="TextBox 43"/>
          <p:cNvSpPr txBox="1"/>
          <p:nvPr/>
        </p:nvSpPr>
        <p:spPr>
          <a:xfrm>
            <a:off x="2022763" y="1420091"/>
            <a:ext cx="11430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Introduction to Programming</a:t>
            </a:r>
          </a:p>
        </p:txBody>
      </p:sp>
      <p:sp>
        <p:nvSpPr>
          <p:cNvPr id="45" name="TextBox 44"/>
          <p:cNvSpPr txBox="1"/>
          <p:nvPr/>
        </p:nvSpPr>
        <p:spPr>
          <a:xfrm>
            <a:off x="3318163" y="1420091"/>
            <a:ext cx="12192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Arch. Of Hardware &amp; Software</a:t>
            </a:r>
          </a:p>
        </p:txBody>
      </p:sp>
      <p:sp>
        <p:nvSpPr>
          <p:cNvPr id="96276" name="TextBox 45"/>
          <p:cNvSpPr txBox="1">
            <a:spLocks noChangeArrowheads="1"/>
          </p:cNvSpPr>
          <p:nvPr/>
        </p:nvSpPr>
        <p:spPr bwMode="auto">
          <a:xfrm>
            <a:off x="498763" y="1953491"/>
            <a:ext cx="2286000" cy="246063"/>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Facilities Management- 6 credits</a:t>
            </a:r>
          </a:p>
        </p:txBody>
      </p:sp>
      <p:sp>
        <p:nvSpPr>
          <p:cNvPr id="47" name="Rectangle 46"/>
          <p:cNvSpPr/>
          <p:nvPr/>
        </p:nvSpPr>
        <p:spPr>
          <a:xfrm>
            <a:off x="574963" y="2258291"/>
            <a:ext cx="3962400" cy="533400"/>
          </a:xfrm>
          <a:prstGeom prst="rect">
            <a:avLst/>
          </a:prstGeom>
          <a:solidFill>
            <a:srgbClr val="00B0F0">
              <a:alpha val="25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0" name="TextBox 49"/>
          <p:cNvSpPr txBox="1"/>
          <p:nvPr/>
        </p:nvSpPr>
        <p:spPr>
          <a:xfrm>
            <a:off x="727363" y="2334491"/>
            <a:ext cx="14478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Info Tech &amp; Systems Concepts</a:t>
            </a:r>
          </a:p>
        </p:txBody>
      </p:sp>
      <p:sp>
        <p:nvSpPr>
          <p:cNvPr id="51" name="TextBox 50"/>
          <p:cNvSpPr txBox="1"/>
          <p:nvPr/>
        </p:nvSpPr>
        <p:spPr>
          <a:xfrm>
            <a:off x="2479963" y="2334491"/>
            <a:ext cx="18288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Introduction to Facilities</a:t>
            </a:r>
          </a:p>
        </p:txBody>
      </p:sp>
      <p:sp>
        <p:nvSpPr>
          <p:cNvPr id="96280" name="TextBox 51"/>
          <p:cNvSpPr txBox="1">
            <a:spLocks noChangeArrowheads="1"/>
          </p:cNvSpPr>
          <p:nvPr/>
        </p:nvSpPr>
        <p:spPr bwMode="auto">
          <a:xfrm>
            <a:off x="651163" y="2791691"/>
            <a:ext cx="2247900" cy="246063"/>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Networking-9 credits</a:t>
            </a:r>
          </a:p>
        </p:txBody>
      </p:sp>
      <p:sp>
        <p:nvSpPr>
          <p:cNvPr id="53" name="Rectangle 52"/>
          <p:cNvSpPr/>
          <p:nvPr/>
        </p:nvSpPr>
        <p:spPr>
          <a:xfrm>
            <a:off x="498763" y="3172691"/>
            <a:ext cx="4343400" cy="533400"/>
          </a:xfrm>
          <a:prstGeom prst="rect">
            <a:avLst/>
          </a:prstGeom>
          <a:solidFill>
            <a:srgbClr val="FFC000">
              <a:alpha val="25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4" name="TextBox 53"/>
          <p:cNvSpPr txBox="1"/>
          <p:nvPr/>
        </p:nvSpPr>
        <p:spPr>
          <a:xfrm>
            <a:off x="2098963" y="4087091"/>
            <a:ext cx="12192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endParaRPr lang="en-US" sz="900" dirty="0">
              <a:solidFill>
                <a:prstClr val="black"/>
              </a:solidFill>
              <a:latin typeface="Calibri"/>
              <a:cs typeface="+mn-cs"/>
            </a:endParaRPr>
          </a:p>
        </p:txBody>
      </p:sp>
      <p:sp>
        <p:nvSpPr>
          <p:cNvPr id="96283" name="TextBox 54"/>
          <p:cNvSpPr txBox="1">
            <a:spLocks noChangeArrowheads="1"/>
          </p:cNvSpPr>
          <p:nvPr/>
        </p:nvSpPr>
        <p:spPr bwMode="auto">
          <a:xfrm>
            <a:off x="2022763" y="4087091"/>
            <a:ext cx="1295400" cy="327025"/>
          </a:xfrm>
          <a:prstGeom prst="rect">
            <a:avLst/>
          </a:prstGeom>
          <a:noFill/>
          <a:ln w="9525">
            <a:noFill/>
            <a:miter lim="800000"/>
            <a:headEnd/>
            <a:tailEnd/>
          </a:ln>
        </p:spPr>
        <p:txBody>
          <a:bodyPr>
            <a:spAutoFit/>
          </a:bodyPr>
          <a:lstStyle/>
          <a:p>
            <a:r>
              <a:rPr lang="en-US" sz="900">
                <a:solidFill>
                  <a:srgbClr val="000000"/>
                </a:solidFill>
                <a:latin typeface="Calibri" pitchFamily="34" charset="0"/>
              </a:rPr>
              <a:t>Managing IT Organizations</a:t>
            </a:r>
          </a:p>
        </p:txBody>
      </p:sp>
      <p:sp>
        <p:nvSpPr>
          <p:cNvPr id="96284" name="TextBox 55"/>
          <p:cNvSpPr txBox="1">
            <a:spLocks noChangeArrowheads="1"/>
          </p:cNvSpPr>
          <p:nvPr/>
        </p:nvSpPr>
        <p:spPr bwMode="auto">
          <a:xfrm>
            <a:off x="3470563" y="4087091"/>
            <a:ext cx="1143000" cy="327025"/>
          </a:xfrm>
          <a:prstGeom prst="rect">
            <a:avLst/>
          </a:prstGeom>
          <a:noFill/>
          <a:ln w="9525">
            <a:noFill/>
            <a:miter lim="800000"/>
            <a:headEnd/>
            <a:tailEnd/>
          </a:ln>
        </p:spPr>
        <p:txBody>
          <a:bodyPr>
            <a:spAutoFit/>
          </a:bodyPr>
          <a:lstStyle/>
          <a:p>
            <a:r>
              <a:rPr lang="en-US" sz="900">
                <a:solidFill>
                  <a:srgbClr val="000000"/>
                </a:solidFill>
                <a:latin typeface="Calibri" pitchFamily="34" charset="0"/>
              </a:rPr>
              <a:t>System Design &amp; Analysis</a:t>
            </a:r>
          </a:p>
        </p:txBody>
      </p:sp>
      <p:sp>
        <p:nvSpPr>
          <p:cNvPr id="57" name="TextBox 56"/>
          <p:cNvSpPr txBox="1"/>
          <p:nvPr/>
        </p:nvSpPr>
        <p:spPr>
          <a:xfrm>
            <a:off x="3394363" y="4087091"/>
            <a:ext cx="13716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endParaRPr lang="en-US" sz="900" dirty="0">
              <a:solidFill>
                <a:prstClr val="black"/>
              </a:solidFill>
              <a:latin typeface="Calibri"/>
              <a:cs typeface="+mn-cs"/>
            </a:endParaRPr>
          </a:p>
        </p:txBody>
      </p:sp>
      <p:sp>
        <p:nvSpPr>
          <p:cNvPr id="60" name="TextBox 59"/>
          <p:cNvSpPr txBox="1"/>
          <p:nvPr/>
        </p:nvSpPr>
        <p:spPr>
          <a:xfrm>
            <a:off x="4918363" y="4087091"/>
            <a:ext cx="12192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Project Management</a:t>
            </a:r>
          </a:p>
        </p:txBody>
      </p:sp>
      <p:sp>
        <p:nvSpPr>
          <p:cNvPr id="96287" name="Rectangle 60"/>
          <p:cNvSpPr>
            <a:spLocks noChangeArrowheads="1"/>
          </p:cNvSpPr>
          <p:nvPr/>
        </p:nvSpPr>
        <p:spPr bwMode="auto">
          <a:xfrm>
            <a:off x="498763" y="4620491"/>
            <a:ext cx="1600200" cy="223838"/>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Security-9 credits</a:t>
            </a:r>
          </a:p>
        </p:txBody>
      </p:sp>
      <p:sp>
        <p:nvSpPr>
          <p:cNvPr id="63" name="TextBox 62"/>
          <p:cNvSpPr txBox="1"/>
          <p:nvPr/>
        </p:nvSpPr>
        <p:spPr>
          <a:xfrm>
            <a:off x="2251363" y="4925291"/>
            <a:ext cx="1524000" cy="4572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System Administration &amp; Management</a:t>
            </a:r>
          </a:p>
        </p:txBody>
      </p:sp>
      <p:sp>
        <p:nvSpPr>
          <p:cNvPr id="64" name="TextBox 63"/>
          <p:cNvSpPr txBox="1"/>
          <p:nvPr/>
        </p:nvSpPr>
        <p:spPr>
          <a:xfrm>
            <a:off x="4003963" y="4925291"/>
            <a:ext cx="1371600" cy="4572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Internet Security</a:t>
            </a:r>
          </a:p>
        </p:txBody>
      </p:sp>
      <p:sp>
        <p:nvSpPr>
          <p:cNvPr id="96290" name="Rectangle 64"/>
          <p:cNvSpPr>
            <a:spLocks noChangeArrowheads="1"/>
          </p:cNvSpPr>
          <p:nvPr/>
        </p:nvSpPr>
        <p:spPr bwMode="auto">
          <a:xfrm>
            <a:off x="498763" y="5534891"/>
            <a:ext cx="3505200" cy="223838"/>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Product Development &amp; Financial Planning-9 credits</a:t>
            </a:r>
          </a:p>
        </p:txBody>
      </p:sp>
      <p:sp>
        <p:nvSpPr>
          <p:cNvPr id="66" name="Rectangle 65"/>
          <p:cNvSpPr/>
          <p:nvPr/>
        </p:nvSpPr>
        <p:spPr>
          <a:xfrm>
            <a:off x="498763" y="5763491"/>
            <a:ext cx="4572000" cy="533400"/>
          </a:xfrm>
          <a:prstGeom prst="rect">
            <a:avLst/>
          </a:prstGeom>
          <a:solidFill>
            <a:srgbClr val="9999FF"/>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900" dirty="0">
              <a:solidFill>
                <a:prstClr val="white"/>
              </a:solidFill>
            </a:endParaRPr>
          </a:p>
        </p:txBody>
      </p:sp>
      <p:sp>
        <p:nvSpPr>
          <p:cNvPr id="67" name="TextBox 66"/>
          <p:cNvSpPr txBox="1"/>
          <p:nvPr/>
        </p:nvSpPr>
        <p:spPr>
          <a:xfrm>
            <a:off x="651163" y="5839691"/>
            <a:ext cx="12954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endParaRPr lang="en-US" sz="900" dirty="0">
              <a:solidFill>
                <a:prstClr val="black"/>
              </a:solidFill>
              <a:latin typeface="Calibri"/>
              <a:cs typeface="+mn-cs"/>
            </a:endParaRPr>
          </a:p>
        </p:txBody>
      </p:sp>
      <p:sp>
        <p:nvSpPr>
          <p:cNvPr id="96293" name="TextBox 67"/>
          <p:cNvSpPr txBox="1">
            <a:spLocks noChangeArrowheads="1"/>
          </p:cNvSpPr>
          <p:nvPr/>
        </p:nvSpPr>
        <p:spPr bwMode="auto">
          <a:xfrm>
            <a:off x="574963" y="5839691"/>
            <a:ext cx="1295400" cy="327025"/>
          </a:xfrm>
          <a:prstGeom prst="rect">
            <a:avLst/>
          </a:prstGeom>
          <a:noFill/>
          <a:ln w="9525">
            <a:noFill/>
            <a:miter lim="800000"/>
            <a:headEnd/>
            <a:tailEnd/>
          </a:ln>
        </p:spPr>
        <p:txBody>
          <a:bodyPr>
            <a:spAutoFit/>
          </a:bodyPr>
          <a:lstStyle/>
          <a:p>
            <a:r>
              <a:rPr lang="en-US" sz="900">
                <a:solidFill>
                  <a:srgbClr val="000000"/>
                </a:solidFill>
                <a:latin typeface="Calibri" pitchFamily="34" charset="0"/>
              </a:rPr>
              <a:t>Info Tech &amp; Systems Concepts</a:t>
            </a:r>
          </a:p>
        </p:txBody>
      </p:sp>
      <p:sp>
        <p:nvSpPr>
          <p:cNvPr id="69" name="TextBox 68"/>
          <p:cNvSpPr txBox="1"/>
          <p:nvPr/>
        </p:nvSpPr>
        <p:spPr>
          <a:xfrm>
            <a:off x="2175163" y="5839691"/>
            <a:ext cx="12192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endParaRPr lang="en-US" sz="900" dirty="0">
              <a:solidFill>
                <a:prstClr val="black"/>
              </a:solidFill>
              <a:latin typeface="Calibri"/>
              <a:cs typeface="+mn-cs"/>
            </a:endParaRPr>
          </a:p>
        </p:txBody>
      </p:sp>
      <p:sp>
        <p:nvSpPr>
          <p:cNvPr id="96295" name="TextBox 69"/>
          <p:cNvSpPr txBox="1">
            <a:spLocks noChangeArrowheads="1"/>
          </p:cNvSpPr>
          <p:nvPr/>
        </p:nvSpPr>
        <p:spPr bwMode="auto">
          <a:xfrm>
            <a:off x="2098963" y="5839691"/>
            <a:ext cx="1219200" cy="327025"/>
          </a:xfrm>
          <a:prstGeom prst="rect">
            <a:avLst/>
          </a:prstGeom>
          <a:noFill/>
          <a:ln w="9525">
            <a:noFill/>
            <a:miter lim="800000"/>
            <a:headEnd/>
            <a:tailEnd/>
          </a:ln>
        </p:spPr>
        <p:txBody>
          <a:bodyPr>
            <a:spAutoFit/>
          </a:bodyPr>
          <a:lstStyle/>
          <a:p>
            <a:r>
              <a:rPr lang="en-US" sz="900">
                <a:solidFill>
                  <a:srgbClr val="000000"/>
                </a:solidFill>
                <a:latin typeface="Calibri" pitchFamily="34" charset="0"/>
              </a:rPr>
              <a:t>Accounting for the Data Center</a:t>
            </a:r>
          </a:p>
        </p:txBody>
      </p:sp>
      <p:sp>
        <p:nvSpPr>
          <p:cNvPr id="71" name="TextBox 70"/>
          <p:cNvSpPr txBox="1"/>
          <p:nvPr/>
        </p:nvSpPr>
        <p:spPr>
          <a:xfrm>
            <a:off x="3622963" y="5839691"/>
            <a:ext cx="10668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Project Management</a:t>
            </a:r>
          </a:p>
        </p:txBody>
      </p:sp>
      <p:sp>
        <p:nvSpPr>
          <p:cNvPr id="96297" name="Down Arrow 71"/>
          <p:cNvSpPr>
            <a:spLocks noChangeArrowheads="1"/>
          </p:cNvSpPr>
          <p:nvPr/>
        </p:nvSpPr>
        <p:spPr bwMode="auto">
          <a:xfrm>
            <a:off x="2784763" y="6449291"/>
            <a:ext cx="484188" cy="977900"/>
          </a:xfrm>
          <a:prstGeom prst="downArrow">
            <a:avLst>
              <a:gd name="adj1" fmla="val 50000"/>
              <a:gd name="adj2" fmla="val 50024"/>
            </a:avLst>
          </a:prstGeom>
          <a:noFill/>
          <a:ln w="9525" algn="ctr">
            <a:noFill/>
            <a:round/>
            <a:headEnd/>
            <a:tailEnd/>
          </a:ln>
        </p:spPr>
        <p:txBody>
          <a:bodyPr anchor="ctr"/>
          <a:lstStyle/>
          <a:p>
            <a:pPr algn="ctr">
              <a:lnSpc>
                <a:spcPct val="85000"/>
              </a:lnSpc>
            </a:pPr>
            <a:endParaRPr lang="en-US" sz="4800" b="1">
              <a:solidFill>
                <a:srgbClr val="000099"/>
              </a:solidFill>
            </a:endParaRPr>
          </a:p>
        </p:txBody>
      </p:sp>
      <p:sp>
        <p:nvSpPr>
          <p:cNvPr id="73" name="TextBox 72"/>
          <p:cNvSpPr txBox="1"/>
          <p:nvPr/>
        </p:nvSpPr>
        <p:spPr>
          <a:xfrm>
            <a:off x="734290" y="6319116"/>
            <a:ext cx="4343400" cy="366713"/>
          </a:xfrm>
          <a:prstGeom prst="rect">
            <a:avLst/>
          </a:prstGeom>
          <a:noFill/>
        </p:spPr>
        <p:txBody>
          <a:bodyPr>
            <a:spAutoFit/>
          </a:bodyPr>
          <a:lstStyle/>
          <a:p>
            <a:pPr fontAlgn="auto">
              <a:spcBef>
                <a:spcPts val="0"/>
              </a:spcBef>
              <a:spcAft>
                <a:spcPts val="0"/>
              </a:spcAft>
              <a:defRPr/>
            </a:pPr>
            <a:r>
              <a:rPr lang="en-US" sz="1050" dirty="0">
                <a:solidFill>
                  <a:prstClr val="black"/>
                </a:solidFill>
                <a:latin typeface="Calibri"/>
                <a:cs typeface="+mn-cs"/>
              </a:rPr>
              <a:t>Successful Completion of all six certificates leads to 7</a:t>
            </a:r>
            <a:r>
              <a:rPr lang="en-US" sz="1050" baseline="30000" dirty="0">
                <a:solidFill>
                  <a:prstClr val="black"/>
                </a:solidFill>
                <a:latin typeface="Calibri"/>
                <a:cs typeface="+mn-cs"/>
              </a:rPr>
              <a:t>th</a:t>
            </a:r>
            <a:r>
              <a:rPr lang="en-US" sz="1050" dirty="0">
                <a:solidFill>
                  <a:prstClr val="black"/>
                </a:solidFill>
                <a:latin typeface="Calibri"/>
                <a:cs typeface="+mn-cs"/>
              </a:rPr>
              <a:t> Certificate as a Certified Data Center Professional</a:t>
            </a:r>
          </a:p>
        </p:txBody>
      </p:sp>
      <p:sp>
        <p:nvSpPr>
          <p:cNvPr id="75" name="Rectangle 74"/>
          <p:cNvSpPr/>
          <p:nvPr/>
        </p:nvSpPr>
        <p:spPr>
          <a:xfrm>
            <a:off x="5223163" y="1267691"/>
            <a:ext cx="3200400" cy="533400"/>
          </a:xfrm>
          <a:prstGeom prst="rect">
            <a:avLst/>
          </a:prstGeom>
          <a:blipFill>
            <a:blip r:embed="rId2" cstate="print"/>
            <a:tile tx="0" ty="0" sx="100000" sy="100000" flip="none" algn="tl"/>
          </a:blip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6300" name="TextBox 73"/>
          <p:cNvSpPr txBox="1">
            <a:spLocks noChangeArrowheads="1"/>
          </p:cNvSpPr>
          <p:nvPr/>
        </p:nvSpPr>
        <p:spPr bwMode="auto">
          <a:xfrm>
            <a:off x="5223163" y="1343891"/>
            <a:ext cx="2971800" cy="354013"/>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Advanced Facilities Management</a:t>
            </a:r>
          </a:p>
          <a:p>
            <a:r>
              <a:rPr lang="en-US" sz="1000">
                <a:solidFill>
                  <a:srgbClr val="000000"/>
                </a:solidFill>
                <a:latin typeface="Calibri" pitchFamily="34" charset="0"/>
              </a:rPr>
              <a:t> 12 weeks/non-credit</a:t>
            </a:r>
          </a:p>
        </p:txBody>
      </p:sp>
      <p:sp>
        <p:nvSpPr>
          <p:cNvPr id="76" name="Rectangle 75"/>
          <p:cNvSpPr/>
          <p:nvPr/>
        </p:nvSpPr>
        <p:spPr>
          <a:xfrm>
            <a:off x="5223163" y="2258291"/>
            <a:ext cx="3200400" cy="533400"/>
          </a:xfrm>
          <a:prstGeom prst="rect">
            <a:avLst/>
          </a:prstGeom>
          <a:blipFill dpi="0" rotWithShape="1">
            <a:blip r:embed="rId3" cstate="print">
              <a:alphaModFix amt="47000"/>
            </a:blip>
            <a:srcRect/>
            <a:tile tx="0" ty="0" sx="100000" sy="100000" flip="none" algn="tl"/>
          </a:blip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6302" name="TextBox 76"/>
          <p:cNvSpPr txBox="1">
            <a:spLocks noChangeArrowheads="1"/>
          </p:cNvSpPr>
          <p:nvPr/>
        </p:nvSpPr>
        <p:spPr bwMode="auto">
          <a:xfrm>
            <a:off x="5375563" y="2334491"/>
            <a:ext cx="2971800" cy="354013"/>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The Greening of the Data Center</a:t>
            </a:r>
          </a:p>
          <a:p>
            <a:r>
              <a:rPr lang="en-US" sz="1000">
                <a:solidFill>
                  <a:srgbClr val="000000"/>
                </a:solidFill>
                <a:latin typeface="Calibri" pitchFamily="34" charset="0"/>
              </a:rPr>
              <a:t>10 weeks/non-credit</a:t>
            </a:r>
          </a:p>
        </p:txBody>
      </p:sp>
    </p:spTree>
    <p:extLst>
      <p:ext uri="{BB962C8B-B14F-4D97-AF65-F5344CB8AC3E}">
        <p14:creationId xmlns:p14="http://schemas.microsoft.com/office/powerpoint/2010/main" val="2555727585"/>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extBox 5"/>
          <p:cNvSpPr txBox="1">
            <a:spLocks noChangeArrowheads="1"/>
          </p:cNvSpPr>
          <p:nvPr/>
        </p:nvSpPr>
        <p:spPr bwMode="auto">
          <a:xfrm>
            <a:off x="316850" y="633846"/>
            <a:ext cx="4589463" cy="354013"/>
          </a:xfrm>
          <a:prstGeom prst="rect">
            <a:avLst/>
          </a:prstGeom>
          <a:noFill/>
          <a:ln w="9525">
            <a:noFill/>
            <a:miter lim="800000"/>
            <a:headEnd/>
            <a:tailEnd/>
          </a:ln>
        </p:spPr>
        <p:txBody>
          <a:bodyPr>
            <a:spAutoFit/>
          </a:bodyPr>
          <a:lstStyle/>
          <a:p>
            <a:r>
              <a:rPr lang="en-US" sz="2000" dirty="0" smtClean="0">
                <a:solidFill>
                  <a:srgbClr val="000000"/>
                </a:solidFill>
                <a:latin typeface="Calibri" pitchFamily="34" charset="0"/>
              </a:rPr>
              <a:t>Enterprise </a:t>
            </a:r>
            <a:r>
              <a:rPr lang="en-US" sz="2000" dirty="0">
                <a:solidFill>
                  <a:srgbClr val="000000"/>
                </a:solidFill>
                <a:latin typeface="Calibri" pitchFamily="34" charset="0"/>
              </a:rPr>
              <a:t>UNIX Systems Education</a:t>
            </a:r>
          </a:p>
        </p:txBody>
      </p:sp>
      <p:sp>
        <p:nvSpPr>
          <p:cNvPr id="97282" name="Right Arrow 11"/>
          <p:cNvSpPr>
            <a:spLocks noChangeArrowheads="1"/>
          </p:cNvSpPr>
          <p:nvPr/>
        </p:nvSpPr>
        <p:spPr bwMode="auto">
          <a:xfrm>
            <a:off x="2195945" y="4696691"/>
            <a:ext cx="977900" cy="484188"/>
          </a:xfrm>
          <a:prstGeom prst="rightArrow">
            <a:avLst>
              <a:gd name="adj1" fmla="val 50000"/>
              <a:gd name="adj2" fmla="val 50024"/>
            </a:avLst>
          </a:prstGeom>
          <a:noFill/>
          <a:ln w="9525" algn="ctr">
            <a:noFill/>
            <a:round/>
            <a:headEnd/>
            <a:tailEnd/>
          </a:ln>
        </p:spPr>
        <p:txBody>
          <a:bodyPr anchor="ctr"/>
          <a:lstStyle/>
          <a:p>
            <a:pPr algn="ctr">
              <a:lnSpc>
                <a:spcPct val="85000"/>
              </a:lnSpc>
            </a:pPr>
            <a:endParaRPr lang="en-US" sz="4800" b="1">
              <a:solidFill>
                <a:srgbClr val="000099"/>
              </a:solidFill>
            </a:endParaRPr>
          </a:p>
        </p:txBody>
      </p:sp>
      <p:sp>
        <p:nvSpPr>
          <p:cNvPr id="97283" name="Down Arrow 12"/>
          <p:cNvSpPr>
            <a:spLocks noChangeArrowheads="1"/>
          </p:cNvSpPr>
          <p:nvPr/>
        </p:nvSpPr>
        <p:spPr bwMode="auto">
          <a:xfrm>
            <a:off x="4253345" y="4468091"/>
            <a:ext cx="484188" cy="977900"/>
          </a:xfrm>
          <a:prstGeom prst="downArrow">
            <a:avLst>
              <a:gd name="adj1" fmla="val 50000"/>
              <a:gd name="adj2" fmla="val 50024"/>
            </a:avLst>
          </a:prstGeom>
          <a:noFill/>
          <a:ln w="9525" algn="ctr">
            <a:noFill/>
            <a:round/>
            <a:headEnd/>
            <a:tailEnd/>
          </a:ln>
        </p:spPr>
        <p:txBody>
          <a:bodyPr anchor="ctr"/>
          <a:lstStyle/>
          <a:p>
            <a:pPr algn="ctr">
              <a:lnSpc>
                <a:spcPct val="85000"/>
              </a:lnSpc>
            </a:pPr>
            <a:endParaRPr lang="en-US" sz="4800" b="1">
              <a:solidFill>
                <a:srgbClr val="000099"/>
              </a:solidFill>
            </a:endParaRPr>
          </a:p>
        </p:txBody>
      </p:sp>
      <p:sp>
        <p:nvSpPr>
          <p:cNvPr id="97284" name="Down Arrow 13"/>
          <p:cNvSpPr>
            <a:spLocks noChangeArrowheads="1"/>
          </p:cNvSpPr>
          <p:nvPr/>
        </p:nvSpPr>
        <p:spPr bwMode="auto">
          <a:xfrm>
            <a:off x="4481945" y="4468091"/>
            <a:ext cx="484188" cy="1739900"/>
          </a:xfrm>
          <a:prstGeom prst="downArrow">
            <a:avLst>
              <a:gd name="adj1" fmla="val 50000"/>
              <a:gd name="adj2" fmla="val 50025"/>
            </a:avLst>
          </a:prstGeom>
          <a:noFill/>
          <a:ln w="9525" algn="ctr">
            <a:noFill/>
            <a:round/>
            <a:headEnd/>
            <a:tailEnd/>
          </a:ln>
        </p:spPr>
        <p:txBody>
          <a:bodyPr anchor="ctr"/>
          <a:lstStyle/>
          <a:p>
            <a:pPr algn="ctr">
              <a:lnSpc>
                <a:spcPct val="85000"/>
              </a:lnSpc>
            </a:pPr>
            <a:endParaRPr lang="en-US" sz="4800" b="1">
              <a:solidFill>
                <a:srgbClr val="000099"/>
              </a:solidFill>
            </a:endParaRPr>
          </a:p>
        </p:txBody>
      </p:sp>
      <p:sp>
        <p:nvSpPr>
          <p:cNvPr id="15" name="Rectangle 14"/>
          <p:cNvSpPr/>
          <p:nvPr/>
        </p:nvSpPr>
        <p:spPr>
          <a:xfrm>
            <a:off x="2272145" y="1420091"/>
            <a:ext cx="4419600" cy="2362200"/>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6" name="Rectangle 15"/>
          <p:cNvSpPr/>
          <p:nvPr/>
        </p:nvSpPr>
        <p:spPr>
          <a:xfrm>
            <a:off x="2272145" y="1953491"/>
            <a:ext cx="4413250" cy="609600"/>
          </a:xfrm>
          <a:prstGeom prst="rect">
            <a:avLst/>
          </a:prstGeom>
          <a:solidFill>
            <a:srgbClr val="CCFF33">
              <a:alpha val="25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900" dirty="0">
              <a:solidFill>
                <a:prstClr val="black"/>
              </a:solidFill>
            </a:endParaRPr>
          </a:p>
        </p:txBody>
      </p:sp>
      <p:sp>
        <p:nvSpPr>
          <p:cNvPr id="97287" name="TextBox 61"/>
          <p:cNvSpPr txBox="1">
            <a:spLocks noChangeArrowheads="1"/>
          </p:cNvSpPr>
          <p:nvPr/>
        </p:nvSpPr>
        <p:spPr bwMode="auto">
          <a:xfrm>
            <a:off x="3110345" y="1496291"/>
            <a:ext cx="3048000" cy="327025"/>
          </a:xfrm>
          <a:prstGeom prst="rect">
            <a:avLst/>
          </a:prstGeom>
          <a:noFill/>
          <a:ln w="9525">
            <a:noFill/>
            <a:miter lim="800000"/>
            <a:headEnd/>
            <a:tailEnd/>
          </a:ln>
        </p:spPr>
        <p:txBody>
          <a:bodyPr>
            <a:spAutoFit/>
          </a:bodyPr>
          <a:lstStyle/>
          <a:p>
            <a:r>
              <a:rPr lang="en-US">
                <a:solidFill>
                  <a:srgbClr val="4F6228"/>
                </a:solidFill>
                <a:latin typeface="Calibri" pitchFamily="34" charset="0"/>
              </a:rPr>
              <a:t>AIX on Power Certificate</a:t>
            </a:r>
          </a:p>
        </p:txBody>
      </p:sp>
      <p:sp>
        <p:nvSpPr>
          <p:cNvPr id="19" name="TextBox 18"/>
          <p:cNvSpPr txBox="1"/>
          <p:nvPr/>
        </p:nvSpPr>
        <p:spPr>
          <a:xfrm>
            <a:off x="3110345" y="2105891"/>
            <a:ext cx="2667000" cy="647700"/>
          </a:xfrm>
          <a:prstGeom prst="rect">
            <a:avLst/>
          </a:prstGeom>
          <a:noFill/>
        </p:spPr>
        <p:txBody>
          <a:bodyPr>
            <a:spAutoFit/>
          </a:bodyPr>
          <a:lstStyle/>
          <a:p>
            <a:pPr fontAlgn="auto">
              <a:spcBef>
                <a:spcPts val="0"/>
              </a:spcBef>
              <a:spcAft>
                <a:spcPts val="0"/>
              </a:spcAft>
              <a:defRPr/>
            </a:pPr>
            <a:r>
              <a:rPr lang="en-US" sz="1100" dirty="0">
                <a:solidFill>
                  <a:prstClr val="black"/>
                </a:solidFill>
                <a:latin typeface="Calibri"/>
                <a:cs typeface="+mn-cs"/>
              </a:rPr>
              <a:t>Introduction to AIX on Power</a:t>
            </a:r>
          </a:p>
          <a:p>
            <a:pPr fontAlgn="auto">
              <a:spcBef>
                <a:spcPts val="0"/>
              </a:spcBef>
              <a:spcAft>
                <a:spcPts val="0"/>
              </a:spcAft>
              <a:defRPr/>
            </a:pPr>
            <a:endParaRPr lang="en-US" sz="1050" dirty="0">
              <a:solidFill>
                <a:prstClr val="black"/>
              </a:solidFill>
              <a:latin typeface="Calibri"/>
              <a:cs typeface="+mn-cs"/>
            </a:endParaRPr>
          </a:p>
          <a:p>
            <a:pPr fontAlgn="auto">
              <a:spcBef>
                <a:spcPts val="0"/>
              </a:spcBef>
              <a:spcAft>
                <a:spcPts val="0"/>
              </a:spcAft>
              <a:defRPr/>
            </a:pPr>
            <a:endParaRPr lang="en-US" sz="1050" dirty="0">
              <a:solidFill>
                <a:prstClr val="black"/>
              </a:solidFill>
              <a:latin typeface="Calibri"/>
              <a:cs typeface="+mn-cs"/>
            </a:endParaRPr>
          </a:p>
          <a:p>
            <a:pPr fontAlgn="auto">
              <a:spcBef>
                <a:spcPts val="0"/>
              </a:spcBef>
              <a:spcAft>
                <a:spcPts val="0"/>
              </a:spcAft>
              <a:defRPr/>
            </a:pPr>
            <a:endParaRPr lang="en-US" sz="1050" dirty="0">
              <a:solidFill>
                <a:prstClr val="black"/>
              </a:solidFill>
              <a:latin typeface="Calibri"/>
              <a:cs typeface="+mn-cs"/>
            </a:endParaRPr>
          </a:p>
        </p:txBody>
      </p:sp>
      <p:sp>
        <p:nvSpPr>
          <p:cNvPr id="20" name="Rectangle 19"/>
          <p:cNvSpPr/>
          <p:nvPr/>
        </p:nvSpPr>
        <p:spPr>
          <a:xfrm>
            <a:off x="2272145" y="2791691"/>
            <a:ext cx="4419600" cy="685800"/>
          </a:xfrm>
          <a:prstGeom prst="rect">
            <a:avLst/>
          </a:prstGeom>
          <a:solidFill>
            <a:srgbClr val="7030A0">
              <a:alpha val="25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solidFill>
                  <a:srgbClr val="000099"/>
                </a:solidFill>
              </a:rPr>
              <a:t>Fundamentals of AIX Administration</a:t>
            </a:r>
          </a:p>
        </p:txBody>
      </p:sp>
      <p:sp>
        <p:nvSpPr>
          <p:cNvPr id="97290" name="TextBox 20"/>
          <p:cNvSpPr txBox="1">
            <a:spLocks noChangeArrowheads="1"/>
          </p:cNvSpPr>
          <p:nvPr/>
        </p:nvSpPr>
        <p:spPr bwMode="auto">
          <a:xfrm>
            <a:off x="1891145" y="3934691"/>
            <a:ext cx="4970463" cy="354013"/>
          </a:xfrm>
          <a:prstGeom prst="rect">
            <a:avLst/>
          </a:prstGeom>
          <a:noFill/>
          <a:ln w="9525">
            <a:noFill/>
            <a:miter lim="800000"/>
            <a:headEnd/>
            <a:tailEnd/>
          </a:ln>
        </p:spPr>
        <p:txBody>
          <a:bodyPr>
            <a:spAutoFit/>
          </a:bodyPr>
          <a:lstStyle/>
          <a:p>
            <a:r>
              <a:rPr lang="en-US" sz="2000">
                <a:solidFill>
                  <a:srgbClr val="000000"/>
                </a:solidFill>
                <a:latin typeface="Calibri" pitchFamily="34" charset="0"/>
              </a:rPr>
              <a:t>Emerging Technologies</a:t>
            </a:r>
          </a:p>
        </p:txBody>
      </p:sp>
      <p:sp>
        <p:nvSpPr>
          <p:cNvPr id="22" name="Rectangle 21"/>
          <p:cNvSpPr/>
          <p:nvPr/>
        </p:nvSpPr>
        <p:spPr>
          <a:xfrm>
            <a:off x="1357745" y="4315691"/>
            <a:ext cx="6172200" cy="2362200"/>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3" name="Rectangle 22"/>
          <p:cNvSpPr/>
          <p:nvPr/>
        </p:nvSpPr>
        <p:spPr>
          <a:xfrm>
            <a:off x="1510145" y="4669704"/>
            <a:ext cx="2743200" cy="484187"/>
          </a:xfrm>
          <a:prstGeom prst="rect">
            <a:avLst/>
          </a:prstGeom>
          <a:solidFill>
            <a:srgbClr val="00B0F0">
              <a:alpha val="25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7293" name="TextBox 24"/>
          <p:cNvSpPr txBox="1">
            <a:spLocks noChangeArrowheads="1"/>
          </p:cNvSpPr>
          <p:nvPr/>
        </p:nvSpPr>
        <p:spPr bwMode="auto">
          <a:xfrm>
            <a:off x="2272145" y="4315691"/>
            <a:ext cx="1828800" cy="354013"/>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High Availability Storage Networking</a:t>
            </a:r>
          </a:p>
        </p:txBody>
      </p:sp>
      <p:sp>
        <p:nvSpPr>
          <p:cNvPr id="26" name="TextBox 25"/>
          <p:cNvSpPr txBox="1"/>
          <p:nvPr/>
        </p:nvSpPr>
        <p:spPr>
          <a:xfrm>
            <a:off x="1738745" y="4772891"/>
            <a:ext cx="1066800" cy="3048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HAS Networking I</a:t>
            </a:r>
          </a:p>
        </p:txBody>
      </p:sp>
      <p:sp>
        <p:nvSpPr>
          <p:cNvPr id="27" name="TextBox 26"/>
          <p:cNvSpPr txBox="1"/>
          <p:nvPr/>
        </p:nvSpPr>
        <p:spPr>
          <a:xfrm>
            <a:off x="3110345" y="4772891"/>
            <a:ext cx="914400" cy="304800"/>
          </a:xfrm>
          <a:prstGeom prst="rect">
            <a:avLst/>
          </a:prstGeom>
          <a:noFill/>
          <a:ln>
            <a:solidFill>
              <a:schemeClr val="accent1">
                <a:shade val="50000"/>
              </a:schemeClr>
            </a:solidFill>
          </a:ln>
        </p:spPr>
        <p:txBody>
          <a:bodyPr>
            <a:normAutofit fontScale="92500" lnSpcReduction="20000"/>
          </a:bodyPr>
          <a:lstStyle/>
          <a:p>
            <a:pPr fontAlgn="auto">
              <a:spcBef>
                <a:spcPts val="0"/>
              </a:spcBef>
              <a:spcAft>
                <a:spcPts val="0"/>
              </a:spcAft>
              <a:defRPr/>
            </a:pPr>
            <a:r>
              <a:rPr lang="en-US" sz="900" dirty="0">
                <a:solidFill>
                  <a:prstClr val="black"/>
                </a:solidFill>
                <a:latin typeface="Calibri"/>
                <a:cs typeface="+mn-cs"/>
              </a:rPr>
              <a:t>HAS Networking II</a:t>
            </a:r>
          </a:p>
        </p:txBody>
      </p:sp>
      <p:sp>
        <p:nvSpPr>
          <p:cNvPr id="97296" name="TextBox 27"/>
          <p:cNvSpPr txBox="1">
            <a:spLocks noChangeArrowheads="1"/>
          </p:cNvSpPr>
          <p:nvPr/>
        </p:nvSpPr>
        <p:spPr bwMode="auto">
          <a:xfrm>
            <a:off x="5015345" y="4391891"/>
            <a:ext cx="1676400" cy="223838"/>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Dynamic Infrastructure</a:t>
            </a:r>
          </a:p>
        </p:txBody>
      </p:sp>
      <p:sp>
        <p:nvSpPr>
          <p:cNvPr id="29" name="Rectangle 28"/>
          <p:cNvSpPr/>
          <p:nvPr/>
        </p:nvSpPr>
        <p:spPr>
          <a:xfrm>
            <a:off x="4558145" y="4620491"/>
            <a:ext cx="2743200" cy="533400"/>
          </a:xfrm>
          <a:prstGeom prst="rect">
            <a:avLst/>
          </a:prstGeom>
          <a:solidFill>
            <a:srgbClr val="FF9999">
              <a:alpha val="25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30" name="TextBox 29"/>
          <p:cNvSpPr txBox="1"/>
          <p:nvPr/>
        </p:nvSpPr>
        <p:spPr>
          <a:xfrm>
            <a:off x="4710545" y="4696691"/>
            <a:ext cx="1219200" cy="381000"/>
          </a:xfrm>
          <a:prstGeom prst="rect">
            <a:avLst/>
          </a:prstGeom>
          <a:noFill/>
          <a:ln>
            <a:solidFill>
              <a:schemeClr val="accent1">
                <a:shade val="50000"/>
              </a:schemeClr>
            </a:solidFill>
          </a:ln>
        </p:spPr>
        <p:txBody>
          <a:bodyPr>
            <a:normAutofit fontScale="92500"/>
          </a:bodyPr>
          <a:lstStyle/>
          <a:p>
            <a:pPr fontAlgn="auto">
              <a:spcBef>
                <a:spcPts val="0"/>
              </a:spcBef>
              <a:spcAft>
                <a:spcPts val="0"/>
              </a:spcAft>
              <a:defRPr/>
            </a:pPr>
            <a:r>
              <a:rPr lang="en-US" sz="900" dirty="0">
                <a:solidFill>
                  <a:prstClr val="black"/>
                </a:solidFill>
                <a:latin typeface="Calibri"/>
                <a:cs typeface="+mn-cs"/>
              </a:rPr>
              <a:t>Dynamic Infrastructure- in theory and practice</a:t>
            </a:r>
          </a:p>
        </p:txBody>
      </p:sp>
      <p:sp>
        <p:nvSpPr>
          <p:cNvPr id="31" name="TextBox 30"/>
          <p:cNvSpPr txBox="1"/>
          <p:nvPr/>
        </p:nvSpPr>
        <p:spPr>
          <a:xfrm>
            <a:off x="6005945" y="4696691"/>
            <a:ext cx="1219200" cy="3810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Virtualization</a:t>
            </a:r>
          </a:p>
        </p:txBody>
      </p:sp>
      <p:sp>
        <p:nvSpPr>
          <p:cNvPr id="33" name="Rectangle 32"/>
          <p:cNvSpPr/>
          <p:nvPr/>
        </p:nvSpPr>
        <p:spPr>
          <a:xfrm>
            <a:off x="1433945" y="5534891"/>
            <a:ext cx="6096000" cy="838200"/>
          </a:xfrm>
          <a:prstGeom prst="rect">
            <a:avLst/>
          </a:prstGeom>
          <a:solidFill>
            <a:srgbClr val="99FFCC"/>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900" dirty="0">
              <a:solidFill>
                <a:srgbClr val="000099"/>
              </a:solidFill>
            </a:endParaRPr>
          </a:p>
        </p:txBody>
      </p:sp>
      <p:sp>
        <p:nvSpPr>
          <p:cNvPr id="41" name="TextBox 40"/>
          <p:cNvSpPr txBox="1"/>
          <p:nvPr/>
        </p:nvSpPr>
        <p:spPr>
          <a:xfrm>
            <a:off x="1510145" y="5687291"/>
            <a:ext cx="1371600" cy="5207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Introduction to Data Analysis and Computational Statistics</a:t>
            </a:r>
          </a:p>
        </p:txBody>
      </p:sp>
      <p:sp>
        <p:nvSpPr>
          <p:cNvPr id="42" name="TextBox 41"/>
          <p:cNvSpPr txBox="1"/>
          <p:nvPr/>
        </p:nvSpPr>
        <p:spPr>
          <a:xfrm>
            <a:off x="2881745" y="5687291"/>
            <a:ext cx="1600200" cy="5207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Data Management</a:t>
            </a:r>
          </a:p>
        </p:txBody>
      </p:sp>
      <p:sp>
        <p:nvSpPr>
          <p:cNvPr id="97303" name="TextBox 42"/>
          <p:cNvSpPr txBox="1">
            <a:spLocks noChangeArrowheads="1"/>
          </p:cNvSpPr>
          <p:nvPr/>
        </p:nvSpPr>
        <p:spPr bwMode="auto">
          <a:xfrm>
            <a:off x="3415145" y="5230091"/>
            <a:ext cx="2743200" cy="246063"/>
          </a:xfrm>
          <a:prstGeom prst="rect">
            <a:avLst/>
          </a:prstGeom>
          <a:noFill/>
          <a:ln w="9525">
            <a:noFill/>
            <a:miter lim="800000"/>
            <a:headEnd/>
            <a:tailEnd/>
          </a:ln>
        </p:spPr>
        <p:txBody>
          <a:bodyPr>
            <a:spAutoFit/>
          </a:bodyPr>
          <a:lstStyle/>
          <a:p>
            <a:r>
              <a:rPr lang="en-US" sz="1000">
                <a:solidFill>
                  <a:srgbClr val="000000"/>
                </a:solidFill>
                <a:latin typeface="Calibri" pitchFamily="34" charset="0"/>
              </a:rPr>
              <a:t>Graduate Certificate in Business Analytics</a:t>
            </a:r>
          </a:p>
        </p:txBody>
      </p:sp>
      <p:sp>
        <p:nvSpPr>
          <p:cNvPr id="32" name="TextBox 31"/>
          <p:cNvSpPr txBox="1"/>
          <p:nvPr/>
        </p:nvSpPr>
        <p:spPr>
          <a:xfrm>
            <a:off x="4558145" y="5687291"/>
            <a:ext cx="1371600" cy="5207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Decision Support Systems</a:t>
            </a:r>
          </a:p>
        </p:txBody>
      </p:sp>
      <p:sp>
        <p:nvSpPr>
          <p:cNvPr id="35" name="TextBox 34"/>
          <p:cNvSpPr txBox="1"/>
          <p:nvPr/>
        </p:nvSpPr>
        <p:spPr>
          <a:xfrm>
            <a:off x="5994833" y="5687291"/>
            <a:ext cx="1524000" cy="520700"/>
          </a:xfrm>
          <a:prstGeom prst="rect">
            <a:avLst/>
          </a:prstGeom>
          <a:noFill/>
          <a:ln>
            <a:solidFill>
              <a:schemeClr val="accent1">
                <a:shade val="50000"/>
              </a:schemeClr>
            </a:solidFill>
          </a:ln>
        </p:spPr>
        <p:txBody>
          <a:bodyPr>
            <a:normAutofit/>
          </a:bodyPr>
          <a:lstStyle/>
          <a:p>
            <a:pPr fontAlgn="auto">
              <a:spcBef>
                <a:spcPts val="0"/>
              </a:spcBef>
              <a:spcAft>
                <a:spcPts val="0"/>
              </a:spcAft>
              <a:defRPr/>
            </a:pPr>
            <a:r>
              <a:rPr lang="en-US" sz="900" dirty="0">
                <a:solidFill>
                  <a:prstClr val="black"/>
                </a:solidFill>
                <a:latin typeface="Calibri"/>
                <a:cs typeface="+mn-cs"/>
              </a:rPr>
              <a:t>Data Mining and Predictive Analytics</a:t>
            </a:r>
          </a:p>
        </p:txBody>
      </p:sp>
    </p:spTree>
    <p:extLst>
      <p:ext uri="{BB962C8B-B14F-4D97-AF65-F5344CB8AC3E}">
        <p14:creationId xmlns:p14="http://schemas.microsoft.com/office/powerpoint/2010/main" val="562576169"/>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533400" y="1828800"/>
            <a:ext cx="8229600" cy="4525963"/>
          </a:xfrm>
        </p:spPr>
        <p:txBody>
          <a:bodyPr/>
          <a:lstStyle/>
          <a:p>
            <a:pPr eaLnBrk="1" hangingPunct="1">
              <a:buFont typeface="WingDings" pitchFamily="2" charset="2"/>
              <a:buChar char="Ø"/>
            </a:pPr>
            <a:r>
              <a:rPr lang="en-US" sz="1800" smtClean="0">
                <a:cs typeface="Times New Roman" pitchFamily="18" charset="0"/>
              </a:rPr>
              <a:t>Started with Decision Support Systems and Database Management </a:t>
            </a:r>
          </a:p>
          <a:p>
            <a:pPr eaLnBrk="1" hangingPunct="1">
              <a:buFont typeface="WingDings" pitchFamily="2" charset="2"/>
              <a:buChar char="Ø"/>
            </a:pPr>
            <a:endParaRPr lang="en-US" sz="700" smtClean="0">
              <a:cs typeface="Times New Roman" pitchFamily="18" charset="0"/>
            </a:endParaRPr>
          </a:p>
          <a:p>
            <a:pPr eaLnBrk="1" hangingPunct="1">
              <a:buFont typeface="WingDings" pitchFamily="2" charset="2"/>
              <a:buChar char="Ø"/>
            </a:pPr>
            <a:r>
              <a:rPr lang="en-US" sz="1800" smtClean="0">
                <a:cs typeface="Times New Roman" pitchFamily="18" charset="0"/>
              </a:rPr>
              <a:t>Over the last  10 years we added</a:t>
            </a:r>
          </a:p>
          <a:p>
            <a:pPr lvl="1" eaLnBrk="1" hangingPunct="1">
              <a:buFont typeface="WingDings" pitchFamily="2" charset="2"/>
              <a:buChar char="§"/>
            </a:pPr>
            <a:r>
              <a:rPr lang="en-US" sz="1600" smtClean="0">
                <a:cs typeface="Times New Roman" pitchFamily="18" charset="0"/>
              </a:rPr>
              <a:t>Business Intelligence  (DW, OLAP, BPM,  intro to Data Mining)</a:t>
            </a:r>
          </a:p>
          <a:p>
            <a:pPr lvl="1" eaLnBrk="1" hangingPunct="1">
              <a:buFont typeface="WingDings" pitchFamily="2" charset="2"/>
              <a:buChar char="§"/>
            </a:pPr>
            <a:r>
              <a:rPr lang="en-US" sz="1600" smtClean="0">
                <a:cs typeface="Times New Roman" pitchFamily="18" charset="0"/>
              </a:rPr>
              <a:t>Data &amp; Information Quality</a:t>
            </a:r>
          </a:p>
          <a:p>
            <a:pPr lvl="1" eaLnBrk="1" hangingPunct="1">
              <a:buFont typeface="WingDings" pitchFamily="2" charset="2"/>
              <a:buChar char="§"/>
            </a:pPr>
            <a:r>
              <a:rPr lang="en-US" sz="1600" smtClean="0">
                <a:cs typeface="Times New Roman" pitchFamily="18" charset="0"/>
              </a:rPr>
              <a:t>Data Mining and Predictive Analytics</a:t>
            </a:r>
          </a:p>
          <a:p>
            <a:pPr lvl="1" eaLnBrk="1" hangingPunct="1">
              <a:buFont typeface="WingDings" pitchFamily="2" charset="2"/>
              <a:buChar char="§"/>
            </a:pPr>
            <a:r>
              <a:rPr lang="en-US" sz="1600" smtClean="0">
                <a:cs typeface="Times New Roman" pitchFamily="18" charset="0"/>
              </a:rPr>
              <a:t>Computational Statistics</a:t>
            </a:r>
          </a:p>
          <a:p>
            <a:pPr lvl="1" eaLnBrk="1" hangingPunct="1">
              <a:buFont typeface="WingDings" pitchFamily="2" charset="2"/>
              <a:buNone/>
            </a:pPr>
            <a:r>
              <a:rPr lang="en-US" sz="1600" smtClean="0">
                <a:cs typeface="Times New Roman" pitchFamily="18" charset="0"/>
              </a:rPr>
              <a:t>(all  MSIS electives)</a:t>
            </a:r>
          </a:p>
          <a:p>
            <a:pPr lvl="1" eaLnBrk="1" hangingPunct="1">
              <a:buFont typeface="WingDings" pitchFamily="2" charset="2"/>
              <a:buNone/>
            </a:pPr>
            <a:endParaRPr lang="en-US" sz="1600" smtClean="0">
              <a:cs typeface="Times New Roman" pitchFamily="18" charset="0"/>
            </a:endParaRPr>
          </a:p>
          <a:p>
            <a:pPr eaLnBrk="1" hangingPunct="1">
              <a:buFont typeface="WingDings" pitchFamily="2" charset="2"/>
              <a:buChar char="Ø"/>
            </a:pPr>
            <a:r>
              <a:rPr lang="en-US" sz="1800" smtClean="0">
                <a:cs typeface="Times New Roman" pitchFamily="18" charset="0"/>
              </a:rPr>
              <a:t>Recently launched  an Advanced Certificate in Business Analytics  </a:t>
            </a:r>
          </a:p>
          <a:p>
            <a:pPr lvl="1" eaLnBrk="1" hangingPunct="1">
              <a:buFont typeface="WingDings" pitchFamily="2" charset="2"/>
              <a:buChar char="§"/>
            </a:pPr>
            <a:r>
              <a:rPr lang="en-US" sz="1800" smtClean="0">
                <a:cs typeface="Times New Roman" pitchFamily="18" charset="0"/>
              </a:rPr>
              <a:t>Started with funding from IBM</a:t>
            </a:r>
          </a:p>
          <a:p>
            <a:pPr lvl="1" eaLnBrk="1" hangingPunct="1">
              <a:buFont typeface="WingDings" pitchFamily="2" charset="2"/>
              <a:buChar char="§"/>
            </a:pPr>
            <a:r>
              <a:rPr lang="en-US" sz="1800" smtClean="0">
                <a:cs typeface="Times New Roman" pitchFamily="18" charset="0"/>
              </a:rPr>
              <a:t>Intensive use of technology, hands-on approach</a:t>
            </a:r>
          </a:p>
          <a:p>
            <a:pPr lvl="1" eaLnBrk="1" hangingPunct="1">
              <a:buFont typeface="WingDings" pitchFamily="2" charset="2"/>
              <a:buChar char="§"/>
            </a:pPr>
            <a:r>
              <a:rPr lang="en-US" sz="1800" smtClean="0">
                <a:cs typeface="Times New Roman" pitchFamily="18" charset="0"/>
              </a:rPr>
              <a:t>Close Collaboration with IBM, but  very balanced  (commercial software,  open source)</a:t>
            </a:r>
          </a:p>
          <a:p>
            <a:pPr lvl="1" eaLnBrk="1" hangingPunct="1">
              <a:buFont typeface="WingDings" pitchFamily="2" charset="2"/>
              <a:buChar char="§"/>
            </a:pPr>
            <a:r>
              <a:rPr lang="en-US" sz="1800" smtClean="0">
                <a:cs typeface="Times New Roman" pitchFamily="18" charset="0"/>
              </a:rPr>
              <a:t>Virtual Computing  Lab</a:t>
            </a:r>
          </a:p>
          <a:p>
            <a:pPr lvl="1" eaLnBrk="1" hangingPunct="1">
              <a:buFont typeface="WingDings" pitchFamily="2" charset="2"/>
              <a:buChar char="§"/>
            </a:pPr>
            <a:endParaRPr lang="en-US" sz="1800" smtClean="0">
              <a:cs typeface="Times New Roman" pitchFamily="18" charset="0"/>
            </a:endParaRPr>
          </a:p>
        </p:txBody>
      </p:sp>
      <p:sp>
        <p:nvSpPr>
          <p:cNvPr id="107522" name="Slide Number Placeholder 1"/>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4F33A2E5-C122-493C-B621-F066E2F3D916}" type="slidenum">
              <a:rPr lang="en-US" sz="1200">
                <a:solidFill>
                  <a:srgbClr val="898989"/>
                </a:solidFill>
                <a:latin typeface="Times New Roman" pitchFamily="18" charset="0"/>
                <a:cs typeface="Times New Roman" pitchFamily="18" charset="0"/>
              </a:rPr>
              <a:pPr algn="r"/>
              <a:t>15</a:t>
            </a:fld>
            <a:endParaRPr lang="en-US" sz="1200">
              <a:solidFill>
                <a:srgbClr val="898989"/>
              </a:solidFill>
              <a:latin typeface="Times New Roman" pitchFamily="18" charset="0"/>
              <a:cs typeface="Times New Roman" pitchFamily="18" charset="0"/>
            </a:endParaRPr>
          </a:p>
        </p:txBody>
      </p:sp>
      <p:sp>
        <p:nvSpPr>
          <p:cNvPr id="107523" name="Rectangle 2"/>
          <p:cNvSpPr>
            <a:spLocks noGrp="1" noChangeArrowheads="1"/>
          </p:cNvSpPr>
          <p:nvPr>
            <p:ph type="title" idx="4294967295"/>
          </p:nvPr>
        </p:nvSpPr>
        <p:spPr>
          <a:xfrm>
            <a:off x="457200" y="1066800"/>
            <a:ext cx="8229600" cy="639763"/>
          </a:xfrm>
        </p:spPr>
        <p:txBody>
          <a:bodyPr lIns="90488" tIns="44450" rIns="90488" bIns="44450"/>
          <a:lstStyle/>
          <a:p>
            <a:pPr eaLnBrk="1" hangingPunct="1"/>
            <a:r>
              <a:rPr lang="en-US" sz="3200" smtClean="0">
                <a:cs typeface="Times New Roman" pitchFamily="18" charset="0"/>
              </a:rPr>
              <a:t>Advanced Certificate in Business Analytics</a:t>
            </a:r>
          </a:p>
        </p:txBody>
      </p:sp>
    </p:spTree>
    <p:extLst>
      <p:ext uri="{BB962C8B-B14F-4D97-AF65-F5344CB8AC3E}">
        <p14:creationId xmlns:p14="http://schemas.microsoft.com/office/powerpoint/2010/main" val="20829122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2" end="1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569" name="Group 2"/>
          <p:cNvGrpSpPr>
            <a:grpSpLocks/>
          </p:cNvGrpSpPr>
          <p:nvPr/>
        </p:nvGrpSpPr>
        <p:grpSpPr bwMode="auto">
          <a:xfrm>
            <a:off x="1022350" y="1249363"/>
            <a:ext cx="7135813" cy="5318125"/>
            <a:chOff x="1022533" y="1249302"/>
            <a:chExt cx="7135161" cy="5317485"/>
          </a:xfrm>
        </p:grpSpPr>
        <p:grpSp>
          <p:nvGrpSpPr>
            <p:cNvPr id="109571" name="Group 1"/>
            <p:cNvGrpSpPr>
              <a:grpSpLocks/>
            </p:cNvGrpSpPr>
            <p:nvPr/>
          </p:nvGrpSpPr>
          <p:grpSpPr bwMode="auto">
            <a:xfrm>
              <a:off x="1022533" y="1249302"/>
              <a:ext cx="7135161" cy="5317485"/>
              <a:chOff x="1295400" y="1249302"/>
              <a:chExt cx="7135161" cy="5317485"/>
            </a:xfrm>
          </p:grpSpPr>
          <p:pic>
            <p:nvPicPr>
              <p:cNvPr id="109575" name="Picture 5"/>
              <p:cNvPicPr>
                <a:picLocks noChangeAspect="1" noChangeArrowheads="1"/>
              </p:cNvPicPr>
              <p:nvPr/>
            </p:nvPicPr>
            <p:blipFill>
              <a:blip r:embed="rId2"/>
              <a:srcRect/>
              <a:stretch>
                <a:fillRect/>
              </a:stretch>
            </p:blipFill>
            <p:spPr bwMode="auto">
              <a:xfrm>
                <a:off x="1295400" y="1249302"/>
                <a:ext cx="7135161" cy="5317485"/>
              </a:xfrm>
              <a:prstGeom prst="rect">
                <a:avLst/>
              </a:prstGeom>
              <a:noFill/>
              <a:ln w="9525">
                <a:noFill/>
                <a:miter lim="800000"/>
                <a:headEnd/>
                <a:tailEnd/>
              </a:ln>
            </p:spPr>
          </p:pic>
          <p:sp>
            <p:nvSpPr>
              <p:cNvPr id="5" name="TextBox 4"/>
              <p:cNvSpPr txBox="1"/>
              <p:nvPr/>
            </p:nvSpPr>
            <p:spPr>
              <a:xfrm>
                <a:off x="5123329" y="6138504"/>
                <a:ext cx="3182471" cy="307777"/>
              </a:xfrm>
              <a:prstGeom prst="rect">
                <a:avLst/>
              </a:prstGeom>
              <a:solidFill>
                <a:srgbClr val="C00000"/>
              </a:solidFill>
              <a:effectLst>
                <a:glow rad="63500">
                  <a:srgbClr val="C00000">
                    <a:alpha val="40000"/>
                  </a:srgbClr>
                </a:glow>
                <a:softEdge rad="698500"/>
              </a:effectLst>
              <a:scene3d>
                <a:camera prst="orthographicFront"/>
                <a:lightRig rig="threePt" dir="t"/>
              </a:scene3d>
              <a:sp3d prstMaterial="softEdge">
                <a:bevelT/>
              </a:sp3d>
            </p:spPr>
            <p:txBody>
              <a:bodyPr>
                <a:spAutoFit/>
              </a:bodyPr>
              <a:lstStyle/>
              <a:p>
                <a:pPr>
                  <a:defRPr/>
                </a:pPr>
                <a:r>
                  <a:rPr lang="en-US" sz="1400" b="1" dirty="0">
                    <a:solidFill>
                      <a:schemeClr val="bg1"/>
                    </a:solidFill>
                    <a:effectLst>
                      <a:outerShdw blurRad="38100" dist="38100" dir="2700000" algn="tl">
                        <a:srgbClr val="000000">
                          <a:alpha val="43137"/>
                        </a:srgbClr>
                      </a:outerShdw>
                    </a:effectLst>
                    <a:cs typeface="+mn-cs"/>
                  </a:rPr>
                  <a:t>Virtual Computing LAB @ Marist</a:t>
                </a:r>
              </a:p>
            </p:txBody>
          </p:sp>
        </p:grpSp>
        <p:pic>
          <p:nvPicPr>
            <p:cNvPr id="109572" name="Picture 2"/>
            <p:cNvPicPr>
              <a:picLocks noChangeAspect="1" noChangeArrowheads="1"/>
            </p:cNvPicPr>
            <p:nvPr/>
          </p:nvPicPr>
          <p:blipFill>
            <a:blip r:embed="rId3"/>
            <a:srcRect/>
            <a:stretch>
              <a:fillRect/>
            </a:stretch>
          </p:blipFill>
          <p:spPr bwMode="auto">
            <a:xfrm>
              <a:off x="3476625" y="3690301"/>
              <a:ext cx="619125" cy="435486"/>
            </a:xfrm>
            <a:prstGeom prst="rect">
              <a:avLst/>
            </a:prstGeom>
            <a:noFill/>
            <a:ln w="9525">
              <a:noFill/>
              <a:miter lim="800000"/>
              <a:headEnd/>
              <a:tailEnd/>
            </a:ln>
          </p:spPr>
        </p:pic>
        <p:pic>
          <p:nvPicPr>
            <p:cNvPr id="109573" name="Picture 3"/>
            <p:cNvPicPr>
              <a:picLocks noChangeAspect="1" noChangeArrowheads="1"/>
            </p:cNvPicPr>
            <p:nvPr/>
          </p:nvPicPr>
          <p:blipFill>
            <a:blip r:embed="rId4"/>
            <a:srcRect/>
            <a:stretch>
              <a:fillRect/>
            </a:stretch>
          </p:blipFill>
          <p:spPr bwMode="auto">
            <a:xfrm>
              <a:off x="4229515" y="3690301"/>
              <a:ext cx="778345" cy="298044"/>
            </a:xfrm>
            <a:prstGeom prst="rect">
              <a:avLst/>
            </a:prstGeom>
            <a:noFill/>
            <a:ln w="9525">
              <a:noFill/>
              <a:miter lim="800000"/>
              <a:headEnd/>
              <a:tailEnd/>
            </a:ln>
          </p:spPr>
        </p:pic>
        <p:pic>
          <p:nvPicPr>
            <p:cNvPr id="109574" name="Picture 5" descr="http://www.norsys.com/netlib3/images/NorsysSoftwareCorpTransparent.gif"/>
            <p:cNvPicPr>
              <a:picLocks noChangeAspect="1" noChangeArrowheads="1"/>
            </p:cNvPicPr>
            <p:nvPr/>
          </p:nvPicPr>
          <p:blipFill>
            <a:blip r:embed="rId5"/>
            <a:srcRect/>
            <a:stretch>
              <a:fillRect/>
            </a:stretch>
          </p:blipFill>
          <p:spPr bwMode="auto">
            <a:xfrm>
              <a:off x="4179355" y="3662229"/>
              <a:ext cx="408679" cy="177094"/>
            </a:xfrm>
            <a:prstGeom prst="rect">
              <a:avLst/>
            </a:prstGeom>
            <a:noFill/>
            <a:ln w="9525">
              <a:noFill/>
              <a:miter lim="800000"/>
              <a:headEnd/>
              <a:tailEnd/>
            </a:ln>
          </p:spPr>
        </p:pic>
      </p:grpSp>
      <p:sp>
        <p:nvSpPr>
          <p:cNvPr id="10" name="Slide Number Placeholder 1"/>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67E4B90C-D163-4CC8-9D72-EAF4A10053F1}" type="slidenum">
              <a:rPr lang="en-US" sz="1200">
                <a:solidFill>
                  <a:prstClr val="black">
                    <a:tint val="75000"/>
                  </a:prstClr>
                </a:solidFill>
                <a:latin typeface="+mn-lt"/>
                <a:cs typeface="+mn-cs"/>
              </a:rPr>
              <a:pPr algn="r" fontAlgn="auto">
                <a:spcBef>
                  <a:spcPts val="0"/>
                </a:spcBef>
                <a:spcAft>
                  <a:spcPts val="0"/>
                </a:spcAft>
                <a:defRPr/>
              </a:pPr>
              <a:t>16</a:t>
            </a:fld>
            <a:endParaRPr lang="en-US" sz="1200" dirty="0">
              <a:solidFill>
                <a:prstClr val="black">
                  <a:tint val="75000"/>
                </a:prstClr>
              </a:solidFill>
              <a:latin typeface="+mn-lt"/>
              <a:cs typeface="+mn-cs"/>
            </a:endParaRPr>
          </a:p>
        </p:txBody>
      </p:sp>
    </p:spTree>
    <p:extLst>
      <p:ext uri="{BB962C8B-B14F-4D97-AF65-F5344CB8AC3E}">
        <p14:creationId xmlns:p14="http://schemas.microsoft.com/office/powerpoint/2010/main" val="3676373834"/>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a:xfrm>
            <a:off x="152400" y="1076180"/>
            <a:ext cx="8229600" cy="1265238"/>
          </a:xfrm>
        </p:spPr>
        <p:txBody>
          <a:bodyPr anchor="t"/>
          <a:lstStyle/>
          <a:p>
            <a:r>
              <a:rPr lang="en-US" sz="2800" b="0" dirty="0" smtClean="0">
                <a:latin typeface="Times New Roman" pitchFamily="18" charset="0"/>
                <a:ea typeface="ＭＳ Ｐゴシック" pitchFamily="34" charset="-128"/>
                <a:cs typeface="Times New Roman" pitchFamily="18" charset="0"/>
              </a:rPr>
              <a:t>NY State Center of Excellence</a:t>
            </a:r>
            <a:br>
              <a:rPr lang="en-US" sz="2800" b="0" dirty="0" smtClean="0">
                <a:latin typeface="Times New Roman" pitchFamily="18" charset="0"/>
                <a:ea typeface="ＭＳ Ｐゴシック" pitchFamily="34" charset="-128"/>
                <a:cs typeface="Times New Roman" pitchFamily="18" charset="0"/>
              </a:rPr>
            </a:br>
            <a:r>
              <a:rPr lang="en-US" sz="2800" b="0" dirty="0" smtClean="0">
                <a:latin typeface="Times New Roman" pitchFamily="18" charset="0"/>
                <a:ea typeface="ＭＳ Ｐゴシック" pitchFamily="34" charset="-128"/>
                <a:cs typeface="Times New Roman" pitchFamily="18" charset="0"/>
              </a:rPr>
              <a:t>for Cloud Computing and Analytics</a:t>
            </a:r>
          </a:p>
        </p:txBody>
      </p:sp>
      <p:sp>
        <p:nvSpPr>
          <p:cNvPr id="3" name="Text Placeholder 2"/>
          <p:cNvSpPr>
            <a:spLocks noGrp="1"/>
          </p:cNvSpPr>
          <p:nvPr>
            <p:ph type="body" sz="half" idx="1"/>
          </p:nvPr>
        </p:nvSpPr>
        <p:spPr>
          <a:xfrm>
            <a:off x="228600" y="1918855"/>
            <a:ext cx="4038600" cy="4525963"/>
          </a:xfrm>
        </p:spPr>
        <p:txBody>
          <a:bodyPr/>
          <a:lstStyle/>
          <a:p>
            <a:pPr>
              <a:defRPr/>
            </a:pPr>
            <a:r>
              <a:rPr lang="en-US" sz="2000" dirty="0" smtClean="0"/>
              <a:t>$3M grant</a:t>
            </a:r>
          </a:p>
          <a:p>
            <a:pPr>
              <a:defRPr/>
            </a:pPr>
            <a:r>
              <a:rPr lang="en-US" sz="2000" dirty="0" smtClean="0"/>
              <a:t>Awarded Dec. 2012</a:t>
            </a:r>
          </a:p>
          <a:p>
            <a:pPr>
              <a:defRPr/>
            </a:pPr>
            <a:r>
              <a:rPr lang="en-US" sz="2000" dirty="0" smtClean="0"/>
              <a:t>Cloud Computing</a:t>
            </a:r>
          </a:p>
          <a:p>
            <a:pPr>
              <a:defRPr/>
            </a:pPr>
            <a:r>
              <a:rPr lang="en-US" sz="2000" dirty="0" smtClean="0"/>
              <a:t>Analytics</a:t>
            </a:r>
          </a:p>
          <a:p>
            <a:pPr>
              <a:defRPr/>
            </a:pPr>
            <a:r>
              <a:rPr lang="en-US" sz="2000" dirty="0" smtClean="0"/>
              <a:t>Incubation Center</a:t>
            </a:r>
          </a:p>
          <a:p>
            <a:pPr>
              <a:defRPr/>
            </a:pPr>
            <a:r>
              <a:rPr lang="en-US" sz="2000" dirty="0" smtClean="0"/>
              <a:t>Workforce Development Center</a:t>
            </a:r>
          </a:p>
          <a:p>
            <a:pPr marL="0" indent="0">
              <a:buFontTx/>
              <a:buNone/>
              <a:defRPr/>
            </a:pPr>
            <a:endParaRPr lang="en-US" dirty="0"/>
          </a:p>
        </p:txBody>
      </p:sp>
      <p:pic>
        <p:nvPicPr>
          <p:cNvPr id="93187" name="Content Placeholder 6"/>
          <p:cNvPicPr>
            <a:picLocks noGrp="1"/>
          </p:cNvPicPr>
          <p:nvPr>
            <p:ph sz="half" idx="2"/>
          </p:nvPr>
        </p:nvPicPr>
        <p:blipFill>
          <a:blip r:embed="rId2"/>
          <a:srcRect/>
          <a:stretch>
            <a:fillRect/>
          </a:stretch>
        </p:blipFill>
        <p:spPr>
          <a:xfrm>
            <a:off x="4856018" y="1849582"/>
            <a:ext cx="4191000" cy="4853782"/>
          </a:xfrm>
        </p:spPr>
      </p:pic>
    </p:spTree>
    <p:extLst>
      <p:ext uri="{BB962C8B-B14F-4D97-AF65-F5344CB8AC3E}">
        <p14:creationId xmlns:p14="http://schemas.microsoft.com/office/powerpoint/2010/main" val="16762606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Text Box 20"/>
          <p:cNvSpPr txBox="1">
            <a:spLocks noChangeArrowheads="1"/>
          </p:cNvSpPr>
          <p:nvPr/>
        </p:nvSpPr>
        <p:spPr bwMode="auto">
          <a:xfrm>
            <a:off x="228600" y="4480502"/>
            <a:ext cx="2751138" cy="1735138"/>
          </a:xfrm>
          <a:prstGeom prst="rect">
            <a:avLst/>
          </a:prstGeom>
          <a:noFill/>
          <a:ln w="9525">
            <a:noFill/>
            <a:miter lim="800000"/>
            <a:headEnd/>
            <a:tailEnd/>
          </a:ln>
        </p:spPr>
        <p:txBody>
          <a:bodyPr wrap="none">
            <a:spAutoFit/>
          </a:bodyPr>
          <a:lstStyle/>
          <a:p>
            <a:r>
              <a:rPr lang="en-US" sz="1200">
                <a:solidFill>
                  <a:srgbClr val="0000FF"/>
                </a:solidFill>
                <a:ea typeface="ＭＳ Ｐゴシック" pitchFamily="34" charset="-128"/>
              </a:rPr>
              <a:t>Applications</a:t>
            </a:r>
          </a:p>
          <a:p>
            <a:pPr>
              <a:buFontTx/>
              <a:buChar char="•"/>
            </a:pPr>
            <a:r>
              <a:rPr lang="en-US" sz="1200">
                <a:solidFill>
                  <a:srgbClr val="0000FF"/>
                </a:solidFill>
                <a:ea typeface="ＭＳ Ｐゴシック" pitchFamily="34" charset="-128"/>
              </a:rPr>
              <a:t>CAD </a:t>
            </a:r>
          </a:p>
          <a:p>
            <a:pPr>
              <a:buFontTx/>
              <a:buChar char="•"/>
            </a:pPr>
            <a:r>
              <a:rPr lang="en-US" sz="1200">
                <a:solidFill>
                  <a:srgbClr val="0000FF"/>
                </a:solidFill>
                <a:ea typeface="ＭＳ Ｐゴシック" pitchFamily="34" charset="-128"/>
              </a:rPr>
              <a:t>ERP</a:t>
            </a:r>
          </a:p>
          <a:p>
            <a:pPr>
              <a:buFontTx/>
              <a:buChar char="•"/>
            </a:pPr>
            <a:r>
              <a:rPr lang="en-US" sz="1200">
                <a:solidFill>
                  <a:srgbClr val="0000FF"/>
                </a:solidFill>
                <a:ea typeface="ＭＳ Ｐゴシック" pitchFamily="34" charset="-128"/>
              </a:rPr>
              <a:t>Sakai</a:t>
            </a:r>
          </a:p>
          <a:p>
            <a:pPr>
              <a:buFontTx/>
              <a:buChar char="•"/>
            </a:pPr>
            <a:r>
              <a:rPr lang="en-US" sz="1200">
                <a:solidFill>
                  <a:srgbClr val="0000FF"/>
                </a:solidFill>
                <a:ea typeface="ＭＳ Ｐゴシック" pitchFamily="34" charset="-128"/>
              </a:rPr>
              <a:t>MySQL</a:t>
            </a:r>
          </a:p>
          <a:p>
            <a:pPr>
              <a:buFontTx/>
              <a:buChar char="•"/>
            </a:pPr>
            <a:r>
              <a:rPr lang="en-US" sz="1200">
                <a:solidFill>
                  <a:srgbClr val="0000FF"/>
                </a:solidFill>
                <a:ea typeface="ＭＳ Ｐゴシック" pitchFamily="34" charset="-128"/>
              </a:rPr>
              <a:t>LifeRay </a:t>
            </a:r>
          </a:p>
          <a:p>
            <a:pPr>
              <a:buFontTx/>
              <a:buChar char="•"/>
            </a:pPr>
            <a:r>
              <a:rPr lang="en-US" sz="1200">
                <a:solidFill>
                  <a:srgbClr val="0000FF"/>
                </a:solidFill>
                <a:ea typeface="ＭＳ Ｐゴシック" pitchFamily="34" charset="-128"/>
              </a:rPr>
              <a:t>LAMP (Linux, Apache, MySQL, PHP)</a:t>
            </a:r>
          </a:p>
          <a:p>
            <a:pPr>
              <a:buFontTx/>
              <a:buChar char="•"/>
            </a:pPr>
            <a:r>
              <a:rPr lang="en-US" sz="1200">
                <a:solidFill>
                  <a:srgbClr val="0000FF"/>
                </a:solidFill>
                <a:ea typeface="ＭＳ Ｐゴシック" pitchFamily="34" charset="-128"/>
              </a:rPr>
              <a:t>Etc </a:t>
            </a:r>
          </a:p>
          <a:p>
            <a:r>
              <a:rPr lang="en-US" sz="1200">
                <a:solidFill>
                  <a:srgbClr val="0000FF"/>
                </a:solidFill>
                <a:ea typeface="ＭＳ Ｐゴシック" pitchFamily="34" charset="-128"/>
              </a:rPr>
              <a:t>.</a:t>
            </a:r>
          </a:p>
        </p:txBody>
      </p:sp>
      <p:sp>
        <p:nvSpPr>
          <p:cNvPr id="229379" name="Rectangle 4"/>
          <p:cNvSpPr>
            <a:spLocks noGrp="1" noChangeArrowheads="1"/>
          </p:cNvSpPr>
          <p:nvPr>
            <p:ph type="title" idx="4294967295"/>
          </p:nvPr>
        </p:nvSpPr>
        <p:spPr>
          <a:xfrm>
            <a:off x="-114300" y="590910"/>
            <a:ext cx="8686800" cy="441325"/>
          </a:xfrm>
        </p:spPr>
        <p:txBody>
          <a:bodyPr anchor="t">
            <a:noAutofit/>
          </a:bodyPr>
          <a:lstStyle/>
          <a:p>
            <a:pPr eaLnBrk="1" hangingPunct="1"/>
            <a:r>
              <a:rPr lang="en-US" sz="3200" dirty="0" smtClean="0"/>
              <a:t>Physical View of Marist CCAC</a:t>
            </a:r>
            <a:endParaRPr lang="en-US" sz="3200" dirty="0" smtClean="0"/>
          </a:p>
        </p:txBody>
      </p:sp>
      <p:sp>
        <p:nvSpPr>
          <p:cNvPr id="229380" name="Text Box 44"/>
          <p:cNvSpPr txBox="1">
            <a:spLocks noChangeArrowheads="1"/>
          </p:cNvSpPr>
          <p:nvPr/>
        </p:nvSpPr>
        <p:spPr bwMode="auto">
          <a:xfrm>
            <a:off x="-353291" y="1066943"/>
            <a:ext cx="4343400" cy="366713"/>
          </a:xfrm>
          <a:prstGeom prst="rect">
            <a:avLst/>
          </a:prstGeom>
          <a:noFill/>
          <a:ln w="9525">
            <a:noFill/>
            <a:miter lim="800000"/>
            <a:headEnd/>
            <a:tailEnd/>
          </a:ln>
        </p:spPr>
        <p:txBody>
          <a:bodyPr>
            <a:spAutoFit/>
          </a:bodyPr>
          <a:lstStyle/>
          <a:p>
            <a:pPr algn="ctr">
              <a:lnSpc>
                <a:spcPct val="90000"/>
              </a:lnSpc>
            </a:pPr>
            <a:r>
              <a:rPr lang="en-US" sz="2000" b="1" dirty="0" err="1">
                <a:solidFill>
                  <a:srgbClr val="FF0000"/>
                </a:solidFill>
                <a:ea typeface="ＭＳ Ｐゴシック" pitchFamily="34" charset="-128"/>
              </a:rPr>
              <a:t>Dev</a:t>
            </a:r>
            <a:r>
              <a:rPr lang="en-US" sz="2000" b="1" dirty="0">
                <a:solidFill>
                  <a:srgbClr val="FF0000"/>
                </a:solidFill>
                <a:ea typeface="ＭＳ Ｐゴシック" pitchFamily="34" charset="-128"/>
              </a:rPr>
              <a:t>/Test Cloud –  Hancock </a:t>
            </a:r>
            <a:r>
              <a:rPr lang="en-US" b="1" dirty="0">
                <a:solidFill>
                  <a:srgbClr val="FF0000"/>
                </a:solidFill>
                <a:ea typeface="ＭＳ Ｐゴシック" pitchFamily="34" charset="-128"/>
              </a:rPr>
              <a:t>(ECRL)</a:t>
            </a:r>
          </a:p>
        </p:txBody>
      </p:sp>
      <p:sp>
        <p:nvSpPr>
          <p:cNvPr id="229381" name="Text Box 46"/>
          <p:cNvSpPr txBox="1">
            <a:spLocks noChangeArrowheads="1"/>
          </p:cNvSpPr>
          <p:nvPr/>
        </p:nvSpPr>
        <p:spPr bwMode="auto">
          <a:xfrm>
            <a:off x="5131981" y="1118971"/>
            <a:ext cx="3288144" cy="369332"/>
          </a:xfrm>
          <a:prstGeom prst="rect">
            <a:avLst/>
          </a:prstGeom>
          <a:noFill/>
          <a:ln w="9525">
            <a:noFill/>
            <a:miter lim="800000"/>
            <a:headEnd/>
            <a:tailEnd/>
          </a:ln>
        </p:spPr>
        <p:txBody>
          <a:bodyPr wrap="none">
            <a:spAutoFit/>
          </a:bodyPr>
          <a:lstStyle/>
          <a:p>
            <a:pPr>
              <a:lnSpc>
                <a:spcPct val="90000"/>
              </a:lnSpc>
            </a:pPr>
            <a:r>
              <a:rPr lang="en-US" sz="2000" b="1" dirty="0">
                <a:solidFill>
                  <a:srgbClr val="FF0000"/>
                </a:solidFill>
                <a:ea typeface="ＭＳ Ｐゴシック" pitchFamily="34" charset="-128"/>
              </a:rPr>
              <a:t>Production Cloud - </a:t>
            </a:r>
            <a:r>
              <a:rPr lang="en-US" sz="2000" b="1" dirty="0" smtClean="0">
                <a:solidFill>
                  <a:srgbClr val="FF0000"/>
                </a:solidFill>
                <a:ea typeface="ＭＳ Ｐゴシック" pitchFamily="34" charset="-128"/>
              </a:rPr>
              <a:t>Donnelly</a:t>
            </a:r>
            <a:r>
              <a:rPr lang="en-US" sz="2000" b="1" dirty="0" smtClean="0">
                <a:ea typeface="ＭＳ Ｐゴシック" pitchFamily="34" charset="-128"/>
              </a:rPr>
              <a:t>  </a:t>
            </a:r>
            <a:endParaRPr lang="en-US" sz="2000" b="1" dirty="0">
              <a:ea typeface="ＭＳ Ｐゴシック" pitchFamily="34" charset="-128"/>
            </a:endParaRPr>
          </a:p>
        </p:txBody>
      </p:sp>
      <p:pic>
        <p:nvPicPr>
          <p:cNvPr id="229382" name="Picture 65"/>
          <p:cNvPicPr>
            <a:picLocks noChangeAspect="1" noChangeArrowheads="1"/>
          </p:cNvPicPr>
          <p:nvPr/>
        </p:nvPicPr>
        <p:blipFill>
          <a:blip r:embed="rId3"/>
          <a:srcRect/>
          <a:stretch>
            <a:fillRect/>
          </a:stretch>
        </p:blipFill>
        <p:spPr bwMode="auto">
          <a:xfrm>
            <a:off x="8229600" y="4197927"/>
            <a:ext cx="466725" cy="854075"/>
          </a:xfrm>
          <a:prstGeom prst="rect">
            <a:avLst/>
          </a:prstGeom>
          <a:noFill/>
          <a:ln w="9525">
            <a:noFill/>
            <a:miter lim="800000"/>
            <a:headEnd/>
            <a:tailEnd/>
          </a:ln>
        </p:spPr>
      </p:pic>
      <p:pic>
        <p:nvPicPr>
          <p:cNvPr id="229383" name="Picture 65"/>
          <p:cNvPicPr>
            <a:picLocks noChangeAspect="1" noChangeArrowheads="1"/>
          </p:cNvPicPr>
          <p:nvPr/>
        </p:nvPicPr>
        <p:blipFill>
          <a:blip r:embed="rId3"/>
          <a:srcRect/>
          <a:stretch>
            <a:fillRect/>
          </a:stretch>
        </p:blipFill>
        <p:spPr bwMode="auto">
          <a:xfrm>
            <a:off x="2438400" y="4274127"/>
            <a:ext cx="457200" cy="771525"/>
          </a:xfrm>
          <a:prstGeom prst="rect">
            <a:avLst/>
          </a:prstGeom>
          <a:noFill/>
          <a:ln w="9525">
            <a:noFill/>
            <a:miter lim="800000"/>
            <a:headEnd/>
            <a:tailEnd/>
          </a:ln>
        </p:spPr>
      </p:pic>
      <p:sp>
        <p:nvSpPr>
          <p:cNvPr id="229384" name="Text Box 80"/>
          <p:cNvSpPr txBox="1">
            <a:spLocks noChangeArrowheads="1"/>
          </p:cNvSpPr>
          <p:nvPr/>
        </p:nvSpPr>
        <p:spPr bwMode="auto">
          <a:xfrm>
            <a:off x="2286000" y="4959927"/>
            <a:ext cx="835025" cy="476250"/>
          </a:xfrm>
          <a:prstGeom prst="rect">
            <a:avLst/>
          </a:prstGeom>
          <a:noFill/>
          <a:ln w="9525">
            <a:noFill/>
            <a:miter lim="800000"/>
            <a:headEnd/>
            <a:tailEnd/>
          </a:ln>
        </p:spPr>
        <p:txBody>
          <a:bodyPr wrap="none">
            <a:spAutoFit/>
          </a:bodyPr>
          <a:lstStyle/>
          <a:p>
            <a:pPr>
              <a:lnSpc>
                <a:spcPct val="90000"/>
              </a:lnSpc>
            </a:pPr>
            <a:r>
              <a:rPr lang="en-US" sz="1400">
                <a:ea typeface="ＭＳ Ｐゴシック" pitchFamily="34" charset="-128"/>
              </a:rPr>
              <a:t>¼ Rack</a:t>
            </a:r>
          </a:p>
          <a:p>
            <a:pPr>
              <a:lnSpc>
                <a:spcPct val="90000"/>
              </a:lnSpc>
            </a:pPr>
            <a:r>
              <a:rPr lang="en-US" sz="1400">
                <a:ea typeface="ＭＳ Ｐゴシック" pitchFamily="34" charset="-128"/>
              </a:rPr>
              <a:t>Netezza</a:t>
            </a:r>
          </a:p>
        </p:txBody>
      </p:sp>
      <p:sp>
        <p:nvSpPr>
          <p:cNvPr id="229385" name="Text Box 80"/>
          <p:cNvSpPr txBox="1">
            <a:spLocks noChangeArrowheads="1"/>
          </p:cNvSpPr>
          <p:nvPr/>
        </p:nvSpPr>
        <p:spPr bwMode="auto">
          <a:xfrm>
            <a:off x="8001000" y="5036127"/>
            <a:ext cx="884238" cy="476250"/>
          </a:xfrm>
          <a:prstGeom prst="rect">
            <a:avLst/>
          </a:prstGeom>
          <a:noFill/>
          <a:ln w="9525">
            <a:noFill/>
            <a:miter lim="800000"/>
            <a:headEnd/>
            <a:tailEnd/>
          </a:ln>
        </p:spPr>
        <p:txBody>
          <a:bodyPr wrap="none">
            <a:spAutoFit/>
          </a:bodyPr>
          <a:lstStyle/>
          <a:p>
            <a:pPr>
              <a:lnSpc>
                <a:spcPct val="90000"/>
              </a:lnSpc>
            </a:pPr>
            <a:r>
              <a:rPr lang="en-US" sz="1400">
                <a:ea typeface="ＭＳ Ｐゴシック" pitchFamily="34" charset="-128"/>
              </a:rPr>
              <a:t>1/2 Rack</a:t>
            </a:r>
          </a:p>
          <a:p>
            <a:pPr>
              <a:lnSpc>
                <a:spcPct val="90000"/>
              </a:lnSpc>
            </a:pPr>
            <a:r>
              <a:rPr lang="en-US" sz="1400">
                <a:ea typeface="ＭＳ Ｐゴシック" pitchFamily="34" charset="-128"/>
              </a:rPr>
              <a:t>Netezza</a:t>
            </a:r>
          </a:p>
        </p:txBody>
      </p:sp>
      <p:sp>
        <p:nvSpPr>
          <p:cNvPr id="229386" name="TextBox 44"/>
          <p:cNvSpPr txBox="1">
            <a:spLocks noChangeArrowheads="1"/>
          </p:cNvSpPr>
          <p:nvPr/>
        </p:nvSpPr>
        <p:spPr bwMode="auto">
          <a:xfrm>
            <a:off x="7924800" y="3816927"/>
            <a:ext cx="1012825" cy="422275"/>
          </a:xfrm>
          <a:prstGeom prst="rect">
            <a:avLst/>
          </a:prstGeom>
          <a:noFill/>
          <a:ln w="9525">
            <a:noFill/>
            <a:miter lim="800000"/>
            <a:headEnd/>
            <a:tailEnd/>
          </a:ln>
        </p:spPr>
        <p:txBody>
          <a:bodyPr wrap="none">
            <a:spAutoFit/>
          </a:bodyPr>
          <a:lstStyle/>
          <a:p>
            <a:pPr algn="ctr">
              <a:lnSpc>
                <a:spcPct val="90000"/>
              </a:lnSpc>
            </a:pPr>
            <a:r>
              <a:rPr lang="en-US" sz="1200">
                <a:solidFill>
                  <a:srgbClr val="0000FF"/>
                </a:solidFill>
                <a:ea typeface="ＭＳ Ｐゴシック" pitchFamily="34" charset="-128"/>
              </a:rPr>
              <a:t>PureData</a:t>
            </a:r>
          </a:p>
          <a:p>
            <a:pPr algn="ctr">
              <a:lnSpc>
                <a:spcPct val="90000"/>
              </a:lnSpc>
            </a:pPr>
            <a:r>
              <a:rPr lang="en-US" sz="1200">
                <a:solidFill>
                  <a:srgbClr val="0000FF"/>
                </a:solidFill>
                <a:ea typeface="ＭＳ Ｐゴシック" pitchFamily="34" charset="-128"/>
              </a:rPr>
              <a:t>for Analytics</a:t>
            </a:r>
          </a:p>
        </p:txBody>
      </p:sp>
      <p:sp>
        <p:nvSpPr>
          <p:cNvPr id="229387" name="Rectangle 5"/>
          <p:cNvSpPr>
            <a:spLocks noChangeArrowheads="1"/>
          </p:cNvSpPr>
          <p:nvPr/>
        </p:nvSpPr>
        <p:spPr bwMode="auto">
          <a:xfrm>
            <a:off x="2590800" y="5950527"/>
            <a:ext cx="806450" cy="384175"/>
          </a:xfrm>
          <a:prstGeom prst="rect">
            <a:avLst/>
          </a:prstGeom>
          <a:noFill/>
          <a:ln w="9525">
            <a:noFill/>
            <a:miter lim="800000"/>
            <a:headEnd/>
            <a:tailEnd/>
          </a:ln>
        </p:spPr>
        <p:txBody>
          <a:bodyPr/>
          <a:lstStyle/>
          <a:p>
            <a:pPr>
              <a:lnSpc>
                <a:spcPct val="90000"/>
              </a:lnSpc>
            </a:pPr>
            <a:endParaRPr lang="en-US" sz="2400">
              <a:solidFill>
                <a:srgbClr val="0000FF"/>
              </a:solidFill>
              <a:ea typeface="ＭＳ Ｐゴシック" pitchFamily="34" charset="-128"/>
            </a:endParaRPr>
          </a:p>
        </p:txBody>
      </p:sp>
      <p:pic>
        <p:nvPicPr>
          <p:cNvPr id="229388" name="Picture 33" descr="preintegrated box"/>
          <p:cNvPicPr>
            <a:picLocks noChangeAspect="1" noChangeArrowheads="1"/>
          </p:cNvPicPr>
          <p:nvPr/>
        </p:nvPicPr>
        <p:blipFill>
          <a:blip r:embed="rId4"/>
          <a:srcRect/>
          <a:stretch>
            <a:fillRect/>
          </a:stretch>
        </p:blipFill>
        <p:spPr bwMode="auto">
          <a:xfrm>
            <a:off x="1295400" y="3512127"/>
            <a:ext cx="760413" cy="2133600"/>
          </a:xfrm>
          <a:prstGeom prst="rect">
            <a:avLst/>
          </a:prstGeom>
          <a:noFill/>
          <a:ln w="9525">
            <a:noFill/>
            <a:miter lim="800000"/>
            <a:headEnd/>
            <a:tailEnd/>
          </a:ln>
        </p:spPr>
      </p:pic>
      <p:sp>
        <p:nvSpPr>
          <p:cNvPr id="229389" name="Text Box 80"/>
          <p:cNvSpPr txBox="1">
            <a:spLocks noChangeArrowheads="1"/>
          </p:cNvSpPr>
          <p:nvPr/>
        </p:nvSpPr>
        <p:spPr bwMode="auto">
          <a:xfrm>
            <a:off x="762000" y="6156902"/>
            <a:ext cx="1692275" cy="860425"/>
          </a:xfrm>
          <a:prstGeom prst="rect">
            <a:avLst/>
          </a:prstGeom>
          <a:noFill/>
          <a:ln w="9525">
            <a:noFill/>
            <a:miter lim="800000"/>
            <a:headEnd/>
            <a:tailEnd/>
          </a:ln>
        </p:spPr>
        <p:txBody>
          <a:bodyPr wrap="none">
            <a:spAutoFit/>
          </a:bodyPr>
          <a:lstStyle/>
          <a:p>
            <a:pPr>
              <a:lnSpc>
                <a:spcPct val="90000"/>
              </a:lnSpc>
            </a:pPr>
            <a:r>
              <a:rPr lang="en-US" sz="1400" b="1">
                <a:ea typeface="ＭＳ Ｐゴシック" pitchFamily="34" charset="-128"/>
              </a:rPr>
              <a:t>PureFlex – IaaS</a:t>
            </a:r>
            <a:r>
              <a:rPr lang="en-US" sz="1400">
                <a:ea typeface="ＭＳ Ｐゴシック" pitchFamily="34" charset="-128"/>
              </a:rPr>
              <a:t> </a:t>
            </a:r>
          </a:p>
          <a:p>
            <a:pPr>
              <a:lnSpc>
                <a:spcPct val="90000"/>
              </a:lnSpc>
              <a:buFontTx/>
              <a:buChar char="-"/>
            </a:pPr>
            <a:r>
              <a:rPr lang="en-US" sz="1400">
                <a:ea typeface="ＭＳ Ｐゴシック" pitchFamily="34" charset="-128"/>
              </a:rPr>
              <a:t>Power/Intel Nodes</a:t>
            </a:r>
          </a:p>
          <a:p>
            <a:pPr>
              <a:lnSpc>
                <a:spcPct val="90000"/>
              </a:lnSpc>
              <a:buFontTx/>
              <a:buChar char="-"/>
            </a:pPr>
            <a:r>
              <a:rPr lang="en-US" sz="1400">
                <a:ea typeface="ＭＳ Ｐゴシック" pitchFamily="34" charset="-128"/>
              </a:rPr>
              <a:t>Disk storage</a:t>
            </a:r>
          </a:p>
          <a:p>
            <a:pPr>
              <a:lnSpc>
                <a:spcPct val="90000"/>
              </a:lnSpc>
              <a:buFontTx/>
              <a:buChar char="-"/>
            </a:pPr>
            <a:endParaRPr lang="en-US" sz="1400">
              <a:ea typeface="ＭＳ Ｐゴシック" pitchFamily="34" charset="-128"/>
            </a:endParaRPr>
          </a:p>
        </p:txBody>
      </p:sp>
      <p:pic>
        <p:nvPicPr>
          <p:cNvPr id="229390" name="Picture 33" descr="preintegrated box"/>
          <p:cNvPicPr>
            <a:picLocks noChangeAspect="1" noChangeArrowheads="1"/>
          </p:cNvPicPr>
          <p:nvPr/>
        </p:nvPicPr>
        <p:blipFill>
          <a:blip r:embed="rId4"/>
          <a:srcRect/>
          <a:stretch>
            <a:fillRect/>
          </a:stretch>
        </p:blipFill>
        <p:spPr bwMode="auto">
          <a:xfrm>
            <a:off x="7086600" y="3435927"/>
            <a:ext cx="762000" cy="2057400"/>
          </a:xfrm>
          <a:prstGeom prst="rect">
            <a:avLst/>
          </a:prstGeom>
          <a:noFill/>
          <a:ln w="9525">
            <a:noFill/>
            <a:miter lim="800000"/>
            <a:headEnd/>
            <a:tailEnd/>
          </a:ln>
        </p:spPr>
      </p:pic>
      <p:sp>
        <p:nvSpPr>
          <p:cNvPr id="229391" name="Text Box 80"/>
          <p:cNvSpPr txBox="1">
            <a:spLocks noChangeArrowheads="1"/>
          </p:cNvSpPr>
          <p:nvPr/>
        </p:nvSpPr>
        <p:spPr bwMode="auto">
          <a:xfrm>
            <a:off x="6248400" y="6179127"/>
            <a:ext cx="1692275" cy="668338"/>
          </a:xfrm>
          <a:prstGeom prst="rect">
            <a:avLst/>
          </a:prstGeom>
          <a:noFill/>
          <a:ln w="9525">
            <a:noFill/>
            <a:miter lim="800000"/>
            <a:headEnd/>
            <a:tailEnd/>
          </a:ln>
        </p:spPr>
        <p:txBody>
          <a:bodyPr wrap="none">
            <a:spAutoFit/>
          </a:bodyPr>
          <a:lstStyle/>
          <a:p>
            <a:pPr>
              <a:lnSpc>
                <a:spcPct val="90000"/>
              </a:lnSpc>
            </a:pPr>
            <a:r>
              <a:rPr lang="en-US" sz="1400" b="1">
                <a:ea typeface="ＭＳ Ｐゴシック" pitchFamily="34" charset="-128"/>
              </a:rPr>
              <a:t>PureFlex - IaaS</a:t>
            </a:r>
          </a:p>
          <a:p>
            <a:pPr>
              <a:lnSpc>
                <a:spcPct val="90000"/>
              </a:lnSpc>
            </a:pPr>
            <a:r>
              <a:rPr lang="en-US" sz="1400">
                <a:ea typeface="ＭＳ Ｐゴシック" pitchFamily="34" charset="-128"/>
              </a:rPr>
              <a:t>-Power/Intel Nodes</a:t>
            </a:r>
          </a:p>
          <a:p>
            <a:pPr>
              <a:lnSpc>
                <a:spcPct val="90000"/>
              </a:lnSpc>
              <a:buFontTx/>
              <a:buChar char="-"/>
            </a:pPr>
            <a:r>
              <a:rPr lang="en-US" sz="1400">
                <a:ea typeface="ＭＳ Ｐゴシック" pitchFamily="34" charset="-128"/>
              </a:rPr>
              <a:t>Disk Storage</a:t>
            </a:r>
          </a:p>
        </p:txBody>
      </p:sp>
      <p:sp>
        <p:nvSpPr>
          <p:cNvPr id="229392" name="TextBox 44"/>
          <p:cNvSpPr txBox="1">
            <a:spLocks noChangeArrowheads="1"/>
          </p:cNvSpPr>
          <p:nvPr/>
        </p:nvSpPr>
        <p:spPr bwMode="auto">
          <a:xfrm>
            <a:off x="2133600" y="3850265"/>
            <a:ext cx="1012825" cy="422275"/>
          </a:xfrm>
          <a:prstGeom prst="rect">
            <a:avLst/>
          </a:prstGeom>
          <a:noFill/>
          <a:ln w="9525">
            <a:noFill/>
            <a:miter lim="800000"/>
            <a:headEnd/>
            <a:tailEnd/>
          </a:ln>
        </p:spPr>
        <p:txBody>
          <a:bodyPr wrap="none">
            <a:spAutoFit/>
          </a:bodyPr>
          <a:lstStyle/>
          <a:p>
            <a:pPr algn="ctr">
              <a:lnSpc>
                <a:spcPct val="90000"/>
              </a:lnSpc>
            </a:pPr>
            <a:r>
              <a:rPr lang="en-US" sz="1200">
                <a:solidFill>
                  <a:srgbClr val="0000FF"/>
                </a:solidFill>
                <a:ea typeface="ＭＳ Ｐゴシック" pitchFamily="34" charset="-128"/>
              </a:rPr>
              <a:t>PureData</a:t>
            </a:r>
          </a:p>
          <a:p>
            <a:pPr algn="ctr">
              <a:lnSpc>
                <a:spcPct val="90000"/>
              </a:lnSpc>
            </a:pPr>
            <a:r>
              <a:rPr lang="en-US" sz="1200">
                <a:solidFill>
                  <a:srgbClr val="0000FF"/>
                </a:solidFill>
                <a:ea typeface="ＭＳ Ｐゴシック" pitchFamily="34" charset="-128"/>
              </a:rPr>
              <a:t>for Analytics</a:t>
            </a:r>
          </a:p>
        </p:txBody>
      </p:sp>
      <p:sp>
        <p:nvSpPr>
          <p:cNvPr id="229393" name="Rectangle 5"/>
          <p:cNvSpPr>
            <a:spLocks noChangeArrowheads="1"/>
          </p:cNvSpPr>
          <p:nvPr/>
        </p:nvSpPr>
        <p:spPr bwMode="auto">
          <a:xfrm>
            <a:off x="6096000" y="4045527"/>
            <a:ext cx="1371600" cy="384175"/>
          </a:xfrm>
          <a:prstGeom prst="rect">
            <a:avLst/>
          </a:prstGeom>
          <a:noFill/>
          <a:ln w="9525">
            <a:noFill/>
            <a:miter lim="800000"/>
            <a:headEnd/>
            <a:tailEnd/>
          </a:ln>
        </p:spPr>
        <p:txBody>
          <a:bodyPr/>
          <a:lstStyle/>
          <a:p>
            <a:pPr>
              <a:lnSpc>
                <a:spcPct val="90000"/>
              </a:lnSpc>
            </a:pPr>
            <a:r>
              <a:rPr lang="en-US" sz="1400" b="1">
                <a:solidFill>
                  <a:srgbClr val="FF0000"/>
                </a:solidFill>
                <a:ea typeface="ＭＳ Ｐゴシック" pitchFamily="34" charset="-128"/>
              </a:rPr>
              <a:t>Cloud </a:t>
            </a:r>
          </a:p>
          <a:p>
            <a:pPr>
              <a:lnSpc>
                <a:spcPct val="90000"/>
              </a:lnSpc>
            </a:pPr>
            <a:r>
              <a:rPr lang="en-US" sz="1400" b="1">
                <a:solidFill>
                  <a:srgbClr val="FF0000"/>
                </a:solidFill>
                <a:ea typeface="ＭＳ Ｐゴシック" pitchFamily="34" charset="-128"/>
              </a:rPr>
              <a:t>SaaS</a:t>
            </a:r>
          </a:p>
        </p:txBody>
      </p:sp>
      <p:sp>
        <p:nvSpPr>
          <p:cNvPr id="229394" name="Rectangle 5"/>
          <p:cNvSpPr>
            <a:spLocks noChangeArrowheads="1"/>
          </p:cNvSpPr>
          <p:nvPr/>
        </p:nvSpPr>
        <p:spPr bwMode="auto">
          <a:xfrm>
            <a:off x="8001000" y="3359727"/>
            <a:ext cx="1143000" cy="304800"/>
          </a:xfrm>
          <a:prstGeom prst="rect">
            <a:avLst/>
          </a:prstGeom>
          <a:noFill/>
          <a:ln w="9525">
            <a:noFill/>
            <a:miter lim="800000"/>
            <a:headEnd/>
            <a:tailEnd/>
          </a:ln>
        </p:spPr>
        <p:txBody>
          <a:bodyPr/>
          <a:lstStyle/>
          <a:p>
            <a:pPr>
              <a:lnSpc>
                <a:spcPct val="90000"/>
              </a:lnSpc>
            </a:pPr>
            <a:r>
              <a:rPr lang="en-US" sz="1400" b="1">
                <a:solidFill>
                  <a:srgbClr val="FF0000"/>
                </a:solidFill>
                <a:ea typeface="ＭＳ Ｐゴシック" pitchFamily="34" charset="-128"/>
              </a:rPr>
              <a:t>Analytics PaaS</a:t>
            </a:r>
          </a:p>
        </p:txBody>
      </p:sp>
      <p:pic>
        <p:nvPicPr>
          <p:cNvPr id="229395"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514600" y="1378527"/>
            <a:ext cx="1255713" cy="1676400"/>
          </a:xfrm>
          <a:prstGeom prst="rect">
            <a:avLst/>
          </a:prstGeom>
          <a:noFill/>
          <a:ln w="9525">
            <a:noFill/>
            <a:miter lim="800000"/>
            <a:headEnd/>
            <a:tailEnd/>
          </a:ln>
        </p:spPr>
      </p:pic>
      <p:sp>
        <p:nvSpPr>
          <p:cNvPr id="229396" name="Text Box 23"/>
          <p:cNvSpPr txBox="1">
            <a:spLocks noChangeArrowheads="1"/>
          </p:cNvSpPr>
          <p:nvPr/>
        </p:nvSpPr>
        <p:spPr bwMode="auto">
          <a:xfrm>
            <a:off x="0" y="1607127"/>
            <a:ext cx="2660650" cy="1368425"/>
          </a:xfrm>
          <a:prstGeom prst="rect">
            <a:avLst/>
          </a:prstGeom>
          <a:noFill/>
          <a:ln w="9525">
            <a:noFill/>
            <a:miter lim="800000"/>
            <a:headEnd/>
            <a:tailEnd/>
          </a:ln>
        </p:spPr>
        <p:txBody>
          <a:bodyPr wrap="none">
            <a:spAutoFit/>
          </a:bodyPr>
          <a:lstStyle/>
          <a:p>
            <a:r>
              <a:rPr lang="en-US" sz="1400">
                <a:solidFill>
                  <a:srgbClr val="0000FF"/>
                </a:solidFill>
                <a:ea typeface="ＭＳ Ｐゴシック" pitchFamily="34" charset="-128"/>
              </a:rPr>
              <a:t>zM114 3 IFL’s</a:t>
            </a:r>
          </a:p>
          <a:p>
            <a:r>
              <a:rPr lang="en-US" sz="1400">
                <a:solidFill>
                  <a:srgbClr val="0000FF"/>
                </a:solidFill>
                <a:ea typeface="ＭＳ Ｐゴシック" pitchFamily="34" charset="-128"/>
              </a:rPr>
              <a:t>Supporting Applications </a:t>
            </a:r>
          </a:p>
          <a:p>
            <a:pPr>
              <a:buFontTx/>
              <a:buChar char="•"/>
            </a:pPr>
            <a:r>
              <a:rPr lang="en-US" sz="1400">
                <a:solidFill>
                  <a:srgbClr val="0000FF"/>
                </a:solidFill>
                <a:ea typeface="ＭＳ Ｐゴシック" pitchFamily="34" charset="-128"/>
              </a:rPr>
              <a:t> Advanced Analytics (SPSS)</a:t>
            </a:r>
          </a:p>
          <a:p>
            <a:pPr>
              <a:buFontTx/>
              <a:buChar char="•"/>
            </a:pPr>
            <a:r>
              <a:rPr lang="en-US" sz="1400">
                <a:solidFill>
                  <a:srgbClr val="0000FF"/>
                </a:solidFill>
                <a:ea typeface="ＭＳ Ｐゴシック" pitchFamily="34" charset="-128"/>
              </a:rPr>
              <a:t> ETL (Datastage/QualityStage)</a:t>
            </a:r>
          </a:p>
          <a:p>
            <a:pPr>
              <a:buFontTx/>
              <a:buChar char="•"/>
            </a:pPr>
            <a:r>
              <a:rPr lang="en-US" sz="1400">
                <a:solidFill>
                  <a:srgbClr val="0000FF"/>
                </a:solidFill>
                <a:ea typeface="ＭＳ Ｐゴシック" pitchFamily="34" charset="-128"/>
              </a:rPr>
              <a:t> Cognos BI</a:t>
            </a:r>
          </a:p>
          <a:p>
            <a:r>
              <a:rPr lang="en-US" sz="1400">
                <a:solidFill>
                  <a:srgbClr val="0000FF"/>
                </a:solidFill>
                <a:ea typeface="ＭＳ Ｐゴシック" pitchFamily="34" charset="-128"/>
              </a:rPr>
              <a:t>   </a:t>
            </a:r>
          </a:p>
        </p:txBody>
      </p:sp>
      <p:sp>
        <p:nvSpPr>
          <p:cNvPr id="774200" name="Oval 56"/>
          <p:cNvSpPr>
            <a:spLocks noChangeArrowheads="1"/>
          </p:cNvSpPr>
          <p:nvPr/>
        </p:nvSpPr>
        <p:spPr bwMode="auto">
          <a:xfrm rot="-5400000">
            <a:off x="3543300" y="2559627"/>
            <a:ext cx="2209800" cy="2438400"/>
          </a:xfrm>
          <a:prstGeom prst="ellipse">
            <a:avLst/>
          </a:prstGeom>
          <a:noFill/>
          <a:ln w="57150">
            <a:solidFill>
              <a:schemeClr val="accent2"/>
            </a:solidFill>
            <a:prstDash val="sysDot"/>
            <a:round/>
            <a:headEnd/>
            <a:tailEnd/>
          </a:ln>
        </p:spPr>
        <p:txBody>
          <a:bodyPr rot="10800000" wrap="none" anchor="ctr"/>
          <a:lstStyle/>
          <a:p>
            <a:pPr algn="ctr"/>
            <a:endParaRPr lang="en-US">
              <a:ea typeface="ＭＳ Ｐゴシック" pitchFamily="34" charset="-128"/>
            </a:endParaRPr>
          </a:p>
        </p:txBody>
      </p:sp>
      <p:sp>
        <p:nvSpPr>
          <p:cNvPr id="229398" name="Text Box 21"/>
          <p:cNvSpPr txBox="1">
            <a:spLocks noChangeArrowheads="1"/>
          </p:cNvSpPr>
          <p:nvPr/>
        </p:nvSpPr>
        <p:spPr bwMode="auto">
          <a:xfrm>
            <a:off x="3581400" y="3588327"/>
            <a:ext cx="2212975" cy="517525"/>
          </a:xfrm>
          <a:prstGeom prst="rect">
            <a:avLst/>
          </a:prstGeom>
          <a:noFill/>
          <a:ln w="9525">
            <a:noFill/>
            <a:miter lim="800000"/>
            <a:headEnd/>
            <a:tailEnd/>
          </a:ln>
        </p:spPr>
        <p:txBody>
          <a:bodyPr wrap="none">
            <a:spAutoFit/>
          </a:bodyPr>
          <a:lstStyle/>
          <a:p>
            <a:r>
              <a:rPr lang="en-US" sz="1400">
                <a:solidFill>
                  <a:srgbClr val="0000FF"/>
                </a:solidFill>
                <a:ea typeface="ＭＳ Ｐゴシック" pitchFamily="34" charset="-128"/>
              </a:rPr>
              <a:t>Shared security, identity,</a:t>
            </a:r>
          </a:p>
          <a:p>
            <a:r>
              <a:rPr lang="en-US" sz="1400">
                <a:solidFill>
                  <a:srgbClr val="0000FF"/>
                </a:solidFill>
                <a:ea typeface="ＭＳ Ｐゴシック" pitchFamily="34" charset="-128"/>
              </a:rPr>
              <a:t> and access management</a:t>
            </a:r>
          </a:p>
        </p:txBody>
      </p:sp>
      <p:sp>
        <p:nvSpPr>
          <p:cNvPr id="229399" name="Rectangle 5"/>
          <p:cNvSpPr>
            <a:spLocks noChangeArrowheads="1"/>
          </p:cNvSpPr>
          <p:nvPr/>
        </p:nvSpPr>
        <p:spPr bwMode="auto">
          <a:xfrm>
            <a:off x="304800" y="4099502"/>
            <a:ext cx="1066800" cy="384175"/>
          </a:xfrm>
          <a:prstGeom prst="rect">
            <a:avLst/>
          </a:prstGeom>
          <a:noFill/>
          <a:ln w="9525">
            <a:noFill/>
            <a:miter lim="800000"/>
            <a:headEnd/>
            <a:tailEnd/>
          </a:ln>
        </p:spPr>
        <p:txBody>
          <a:bodyPr/>
          <a:lstStyle/>
          <a:p>
            <a:pPr>
              <a:lnSpc>
                <a:spcPct val="90000"/>
              </a:lnSpc>
            </a:pPr>
            <a:r>
              <a:rPr lang="en-US" sz="1400" b="1">
                <a:solidFill>
                  <a:srgbClr val="FF0000"/>
                </a:solidFill>
                <a:ea typeface="ＭＳ Ｐゴシック" pitchFamily="34" charset="-128"/>
              </a:rPr>
              <a:t>Cloud </a:t>
            </a:r>
          </a:p>
          <a:p>
            <a:pPr>
              <a:lnSpc>
                <a:spcPct val="90000"/>
              </a:lnSpc>
            </a:pPr>
            <a:r>
              <a:rPr lang="en-US" sz="1400" b="1">
                <a:solidFill>
                  <a:srgbClr val="FF0000"/>
                </a:solidFill>
                <a:ea typeface="ＭＳ Ｐゴシック" pitchFamily="34" charset="-128"/>
              </a:rPr>
              <a:t>SaaS</a:t>
            </a:r>
          </a:p>
        </p:txBody>
      </p:sp>
      <p:sp>
        <p:nvSpPr>
          <p:cNvPr id="229400" name="Text Box 20"/>
          <p:cNvSpPr txBox="1">
            <a:spLocks noChangeArrowheads="1"/>
          </p:cNvSpPr>
          <p:nvPr/>
        </p:nvSpPr>
        <p:spPr bwMode="auto">
          <a:xfrm>
            <a:off x="6019800" y="4426527"/>
            <a:ext cx="2438400" cy="1917700"/>
          </a:xfrm>
          <a:prstGeom prst="rect">
            <a:avLst/>
          </a:prstGeom>
          <a:noFill/>
          <a:ln w="9525">
            <a:noFill/>
            <a:miter lim="800000"/>
            <a:headEnd/>
            <a:tailEnd/>
          </a:ln>
        </p:spPr>
        <p:txBody>
          <a:bodyPr>
            <a:spAutoFit/>
          </a:bodyPr>
          <a:lstStyle/>
          <a:p>
            <a:r>
              <a:rPr lang="en-US" sz="1200">
                <a:solidFill>
                  <a:srgbClr val="0000FF"/>
                </a:solidFill>
                <a:ea typeface="ＭＳ Ｐゴシック" pitchFamily="34" charset="-128"/>
              </a:rPr>
              <a:t>Applications</a:t>
            </a:r>
          </a:p>
          <a:p>
            <a:pPr>
              <a:buFontTx/>
              <a:buChar char="•"/>
            </a:pPr>
            <a:r>
              <a:rPr lang="en-US" sz="1200">
                <a:solidFill>
                  <a:srgbClr val="0000FF"/>
                </a:solidFill>
                <a:ea typeface="ＭＳ Ｐゴシック" pitchFamily="34" charset="-128"/>
              </a:rPr>
              <a:t>CAD </a:t>
            </a:r>
          </a:p>
          <a:p>
            <a:pPr>
              <a:buFontTx/>
              <a:buChar char="•"/>
            </a:pPr>
            <a:r>
              <a:rPr lang="en-US" sz="1200">
                <a:solidFill>
                  <a:srgbClr val="0000FF"/>
                </a:solidFill>
                <a:ea typeface="ＭＳ Ｐゴシック" pitchFamily="34" charset="-128"/>
              </a:rPr>
              <a:t>ERP</a:t>
            </a:r>
          </a:p>
          <a:p>
            <a:pPr>
              <a:buFontTx/>
              <a:buChar char="•"/>
            </a:pPr>
            <a:r>
              <a:rPr lang="en-US" sz="1200">
                <a:solidFill>
                  <a:srgbClr val="0000FF"/>
                </a:solidFill>
                <a:ea typeface="ＭＳ Ｐゴシック" pitchFamily="34" charset="-128"/>
              </a:rPr>
              <a:t>Sakai</a:t>
            </a:r>
          </a:p>
          <a:p>
            <a:pPr>
              <a:buFontTx/>
              <a:buChar char="•"/>
            </a:pPr>
            <a:r>
              <a:rPr lang="en-US" sz="1200">
                <a:solidFill>
                  <a:srgbClr val="0000FF"/>
                </a:solidFill>
                <a:ea typeface="ＭＳ Ｐゴシック" pitchFamily="34" charset="-128"/>
              </a:rPr>
              <a:t>MySQL</a:t>
            </a:r>
          </a:p>
          <a:p>
            <a:pPr>
              <a:buFontTx/>
              <a:buChar char="•"/>
            </a:pPr>
            <a:r>
              <a:rPr lang="en-US" sz="1200">
                <a:solidFill>
                  <a:srgbClr val="0000FF"/>
                </a:solidFill>
                <a:ea typeface="ＭＳ Ｐゴシック" pitchFamily="34" charset="-128"/>
              </a:rPr>
              <a:t>LifeRay </a:t>
            </a:r>
          </a:p>
          <a:p>
            <a:pPr>
              <a:buFontTx/>
              <a:buChar char="•"/>
            </a:pPr>
            <a:r>
              <a:rPr lang="en-US" sz="1200">
                <a:solidFill>
                  <a:srgbClr val="0000FF"/>
                </a:solidFill>
                <a:ea typeface="ＭＳ Ｐゴシック" pitchFamily="34" charset="-128"/>
              </a:rPr>
              <a:t>LAMP (Linux, Apache, MySQL, PHP) </a:t>
            </a:r>
          </a:p>
          <a:p>
            <a:pPr>
              <a:buFontTx/>
              <a:buChar char="•"/>
            </a:pPr>
            <a:r>
              <a:rPr lang="en-US" sz="1200">
                <a:solidFill>
                  <a:srgbClr val="0000FF"/>
                </a:solidFill>
                <a:ea typeface="ＭＳ Ｐゴシック" pitchFamily="34" charset="-128"/>
              </a:rPr>
              <a:t>Etc</a:t>
            </a:r>
          </a:p>
          <a:p>
            <a:r>
              <a:rPr lang="en-US" sz="1200">
                <a:solidFill>
                  <a:srgbClr val="0000FF"/>
                </a:solidFill>
                <a:ea typeface="ＭＳ Ｐゴシック" pitchFamily="34" charset="-128"/>
              </a:rPr>
              <a:t>.</a:t>
            </a:r>
          </a:p>
        </p:txBody>
      </p:sp>
      <p:sp>
        <p:nvSpPr>
          <p:cNvPr id="229401" name="Rectangle 5"/>
          <p:cNvSpPr>
            <a:spLocks noChangeArrowheads="1"/>
          </p:cNvSpPr>
          <p:nvPr/>
        </p:nvSpPr>
        <p:spPr bwMode="auto">
          <a:xfrm>
            <a:off x="2286000" y="3435927"/>
            <a:ext cx="1143000" cy="457200"/>
          </a:xfrm>
          <a:prstGeom prst="rect">
            <a:avLst/>
          </a:prstGeom>
          <a:noFill/>
          <a:ln w="9525">
            <a:noFill/>
            <a:miter lim="800000"/>
            <a:headEnd/>
            <a:tailEnd/>
          </a:ln>
        </p:spPr>
        <p:txBody>
          <a:bodyPr/>
          <a:lstStyle/>
          <a:p>
            <a:pPr>
              <a:lnSpc>
                <a:spcPct val="90000"/>
              </a:lnSpc>
            </a:pPr>
            <a:r>
              <a:rPr lang="en-US" sz="1400" b="1">
                <a:solidFill>
                  <a:srgbClr val="FF0000"/>
                </a:solidFill>
                <a:ea typeface="ＭＳ Ｐゴシック" pitchFamily="34" charset="-128"/>
              </a:rPr>
              <a:t>Analytics     PaaS</a:t>
            </a:r>
          </a:p>
          <a:p>
            <a:pPr>
              <a:lnSpc>
                <a:spcPct val="90000"/>
              </a:lnSpc>
            </a:pPr>
            <a:endParaRPr lang="en-US" sz="1400">
              <a:ea typeface="ＭＳ Ｐゴシック" pitchFamily="34" charset="-128"/>
            </a:endParaRPr>
          </a:p>
        </p:txBody>
      </p:sp>
      <p:pic>
        <p:nvPicPr>
          <p:cNvPr id="229402"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888288" y="1226127"/>
            <a:ext cx="1255712" cy="1676400"/>
          </a:xfrm>
          <a:prstGeom prst="rect">
            <a:avLst/>
          </a:prstGeom>
          <a:noFill/>
          <a:ln w="9525">
            <a:noFill/>
            <a:miter lim="800000"/>
            <a:headEnd/>
            <a:tailEnd/>
          </a:ln>
        </p:spPr>
      </p:pic>
      <p:sp>
        <p:nvSpPr>
          <p:cNvPr id="229403" name="Text Box 23"/>
          <p:cNvSpPr txBox="1">
            <a:spLocks noChangeArrowheads="1"/>
          </p:cNvSpPr>
          <p:nvPr/>
        </p:nvSpPr>
        <p:spPr bwMode="auto">
          <a:xfrm>
            <a:off x="5410200" y="1530927"/>
            <a:ext cx="2660650" cy="1368425"/>
          </a:xfrm>
          <a:prstGeom prst="rect">
            <a:avLst/>
          </a:prstGeom>
          <a:noFill/>
          <a:ln w="9525">
            <a:noFill/>
            <a:miter lim="800000"/>
            <a:headEnd/>
            <a:tailEnd/>
          </a:ln>
        </p:spPr>
        <p:txBody>
          <a:bodyPr wrap="none">
            <a:spAutoFit/>
          </a:bodyPr>
          <a:lstStyle/>
          <a:p>
            <a:r>
              <a:rPr lang="en-US" sz="1400">
                <a:solidFill>
                  <a:srgbClr val="0000FF"/>
                </a:solidFill>
                <a:ea typeface="ＭＳ Ｐゴシック" pitchFamily="34" charset="-128"/>
              </a:rPr>
              <a:t>zM114 8 IFL’s</a:t>
            </a:r>
          </a:p>
          <a:p>
            <a:r>
              <a:rPr lang="en-US" sz="1400">
                <a:solidFill>
                  <a:srgbClr val="0000FF"/>
                </a:solidFill>
                <a:ea typeface="ＭＳ Ｐゴシック" pitchFamily="34" charset="-128"/>
              </a:rPr>
              <a:t>Supporting Applications </a:t>
            </a:r>
          </a:p>
          <a:p>
            <a:pPr>
              <a:buFontTx/>
              <a:buChar char="•"/>
            </a:pPr>
            <a:r>
              <a:rPr lang="en-US" sz="1400">
                <a:solidFill>
                  <a:srgbClr val="0000FF"/>
                </a:solidFill>
                <a:ea typeface="ＭＳ Ｐゴシック" pitchFamily="34" charset="-128"/>
              </a:rPr>
              <a:t> Advanced Analytics (SPSS)</a:t>
            </a:r>
          </a:p>
          <a:p>
            <a:pPr>
              <a:buFontTx/>
              <a:buChar char="•"/>
            </a:pPr>
            <a:r>
              <a:rPr lang="en-US" sz="1400">
                <a:solidFill>
                  <a:srgbClr val="0000FF"/>
                </a:solidFill>
                <a:ea typeface="ＭＳ Ｐゴシック" pitchFamily="34" charset="-128"/>
              </a:rPr>
              <a:t> ETL (Datastage/QualityStage)</a:t>
            </a:r>
          </a:p>
          <a:p>
            <a:pPr>
              <a:buFontTx/>
              <a:buChar char="•"/>
            </a:pPr>
            <a:r>
              <a:rPr lang="en-US" sz="1400">
                <a:solidFill>
                  <a:srgbClr val="0000FF"/>
                </a:solidFill>
                <a:ea typeface="ＭＳ Ｐゴシック" pitchFamily="34" charset="-128"/>
              </a:rPr>
              <a:t> Cognos BI</a:t>
            </a:r>
          </a:p>
          <a:p>
            <a:r>
              <a:rPr lang="en-US" sz="1400">
                <a:solidFill>
                  <a:srgbClr val="0000FF"/>
                </a:solidFill>
                <a:ea typeface="ＭＳ Ｐゴシック" pitchFamily="34" charset="-128"/>
              </a:rPr>
              <a:t>   </a:t>
            </a:r>
          </a:p>
        </p:txBody>
      </p:sp>
    </p:spTree>
    <p:extLst>
      <p:ext uri="{BB962C8B-B14F-4D97-AF65-F5344CB8AC3E}">
        <p14:creationId xmlns:p14="http://schemas.microsoft.com/office/powerpoint/2010/main" val="3509212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742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200"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C0C0C0"/>
                  </a:outerShdw>
                </a:effectLst>
                <a:latin typeface="Times New Roman" pitchFamily="18" charset="0"/>
                <a:cs typeface="Times New Roman" pitchFamily="18" charset="0"/>
              </a:rPr>
              <a:t>Marist/IBM Joint Study Update</a:t>
            </a:r>
            <a:br>
              <a:rPr lang="en-US" dirty="0" smtClean="0">
                <a:effectLst>
                  <a:outerShdw blurRad="38100" dist="38100" dir="2700000" algn="tl">
                    <a:srgbClr val="C0C0C0"/>
                  </a:outerShdw>
                </a:effectLst>
                <a:latin typeface="Times New Roman" pitchFamily="18" charset="0"/>
                <a:cs typeface="Times New Roman" pitchFamily="18" charset="0"/>
              </a:rPr>
            </a:br>
            <a:r>
              <a:rPr lang="en-US" dirty="0" smtClean="0">
                <a:effectLst>
                  <a:outerShdw blurRad="38100" dist="38100" dir="2700000" algn="tl">
                    <a:srgbClr val="C0C0C0"/>
                  </a:outerShdw>
                </a:effectLst>
                <a:latin typeface="Times New Roman" pitchFamily="18" charset="0"/>
                <a:cs typeface="Times New Roman" pitchFamily="18" charset="0"/>
              </a:rPr>
              <a:t>Agenda</a:t>
            </a:r>
          </a:p>
        </p:txBody>
      </p:sp>
      <p:sp>
        <p:nvSpPr>
          <p:cNvPr id="82946" name="Content Placeholder 2"/>
          <p:cNvSpPr>
            <a:spLocks noGrp="1"/>
          </p:cNvSpPr>
          <p:nvPr>
            <p:ph idx="1"/>
          </p:nvPr>
        </p:nvSpPr>
        <p:spPr>
          <a:xfrm>
            <a:off x="640612" y="2121828"/>
            <a:ext cx="7886700" cy="4168549"/>
          </a:xfrm>
        </p:spPr>
        <p:txBody>
          <a:bodyPr/>
          <a:lstStyle/>
          <a:p>
            <a:pPr marL="0" indent="0">
              <a:buFont typeface="Arial" charset="0"/>
              <a:buNone/>
            </a:pPr>
            <a:r>
              <a:rPr lang="en-US" sz="2400" dirty="0" smtClean="0"/>
              <a:t>Intro/Joint Study Overview - Howard Baker, IBM</a:t>
            </a:r>
          </a:p>
          <a:p>
            <a:pPr marL="0" indent="0">
              <a:buFont typeface="Arial" charset="0"/>
              <a:buNone/>
            </a:pPr>
            <a:r>
              <a:rPr lang="en-US" sz="2400" dirty="0" smtClean="0"/>
              <a:t>Marist ECRL Projects Overview - Junaid Kapadia, IT Major</a:t>
            </a:r>
          </a:p>
          <a:p>
            <a:pPr marL="0" indent="0">
              <a:buFont typeface="Arial" charset="0"/>
              <a:buNone/>
            </a:pPr>
            <a:r>
              <a:rPr lang="en-US" sz="2400" dirty="0" smtClean="0"/>
              <a:t>Defect Analytics Projects Update - Andrew Evans, CS Major</a:t>
            </a:r>
          </a:p>
          <a:p>
            <a:pPr marL="0" indent="0">
              <a:buFont typeface="Arial" charset="0"/>
              <a:buNone/>
            </a:pPr>
            <a:r>
              <a:rPr lang="en-US" sz="2400" dirty="0" smtClean="0"/>
              <a:t>Digital Archives Project – Rebecca Murphy, CS Major</a:t>
            </a:r>
          </a:p>
          <a:p>
            <a:pPr marL="0" indent="0">
              <a:buFont typeface="Arial" charset="0"/>
              <a:buNone/>
            </a:pPr>
            <a:r>
              <a:rPr lang="en-US" sz="2400" dirty="0" smtClean="0"/>
              <a:t>SDN Overview – Kevin </a:t>
            </a:r>
            <a:r>
              <a:rPr lang="en-US" sz="2400" dirty="0" err="1" smtClean="0"/>
              <a:t>Pietrow</a:t>
            </a:r>
            <a:r>
              <a:rPr lang="en-US" sz="2400" dirty="0" smtClean="0"/>
              <a:t>, CS Major  </a:t>
            </a:r>
          </a:p>
          <a:p>
            <a:pPr marL="0" indent="0">
              <a:buFont typeface="Arial" charset="0"/>
              <a:buNone/>
            </a:pPr>
            <a:r>
              <a:rPr lang="en-US" sz="2400" dirty="0" err="1" smtClean="0"/>
              <a:t>ADVAlanche</a:t>
            </a:r>
            <a:r>
              <a:rPr lang="en-US" sz="2400" dirty="0" smtClean="0"/>
              <a:t> Project -  Zack </a:t>
            </a:r>
            <a:r>
              <a:rPr lang="en-US" sz="2400" dirty="0" err="1" smtClean="0"/>
              <a:t>Meath</a:t>
            </a:r>
            <a:r>
              <a:rPr lang="en-US" sz="2400" dirty="0" smtClean="0"/>
              <a:t>, Mary Miller, CS Majors</a:t>
            </a:r>
          </a:p>
          <a:p>
            <a:pPr marL="0" indent="0">
              <a:buFont typeface="Arial" charset="0"/>
              <a:buNone/>
            </a:pPr>
            <a:r>
              <a:rPr lang="en-US" sz="2400" dirty="0" smtClean="0"/>
              <a:t>AVIOR 2.0 Project – Devin Young, Kevin </a:t>
            </a:r>
            <a:r>
              <a:rPr lang="en-US" sz="2400" dirty="0" err="1" smtClean="0"/>
              <a:t>Pietrow</a:t>
            </a:r>
            <a:r>
              <a:rPr lang="en-US" sz="2400" dirty="0" smtClean="0"/>
              <a:t>, CS Majors </a:t>
            </a:r>
          </a:p>
          <a:p>
            <a:pPr marL="0" indent="0">
              <a:buFont typeface="Arial" charset="0"/>
              <a:buNone/>
            </a:pPr>
            <a:endParaRPr lang="en-US" sz="2400" dirty="0" smtClean="0"/>
          </a:p>
        </p:txBody>
      </p:sp>
    </p:spTree>
    <p:extLst>
      <p:ext uri="{BB962C8B-B14F-4D97-AF65-F5344CB8AC3E}">
        <p14:creationId xmlns:p14="http://schemas.microsoft.com/office/powerpoint/2010/main" val="236039037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2612065" y="961139"/>
            <a:ext cx="7924800" cy="685800"/>
          </a:xfrm>
        </p:spPr>
        <p:txBody>
          <a:bodyPr/>
          <a:lstStyle/>
          <a:p>
            <a:pPr algn="l" eaLnBrk="1" hangingPunct="1">
              <a:defRPr/>
            </a:pPr>
            <a:r>
              <a:rPr lang="en-US" dirty="0" smtClean="0">
                <a:effectLst>
                  <a:outerShdw blurRad="38100" dist="38100" dir="2700000" algn="tl">
                    <a:srgbClr val="C0C0C0"/>
                  </a:outerShdw>
                </a:effectLst>
                <a:latin typeface="Times New Roman" panose="02020603050405020304" pitchFamily="18" charset="0"/>
                <a:cs typeface="Times New Roman" panose="02020603050405020304" pitchFamily="18" charset="0"/>
              </a:rPr>
              <a:t>Marist Profile</a:t>
            </a:r>
          </a:p>
        </p:txBody>
      </p:sp>
      <p:sp>
        <p:nvSpPr>
          <p:cNvPr id="83970" name="Rectangle 3"/>
          <p:cNvSpPr>
            <a:spLocks noGrp="1" noChangeArrowheads="1"/>
          </p:cNvSpPr>
          <p:nvPr>
            <p:ph type="body" idx="1"/>
          </p:nvPr>
        </p:nvSpPr>
        <p:spPr>
          <a:xfrm>
            <a:off x="63500" y="1213884"/>
            <a:ext cx="8839200" cy="5486400"/>
          </a:xfrm>
        </p:spPr>
        <p:txBody>
          <a:bodyPr/>
          <a:lstStyle/>
          <a:p>
            <a:pPr eaLnBrk="1" hangingPunct="1">
              <a:lnSpc>
                <a:spcPct val="80000"/>
              </a:lnSpc>
              <a:buFont typeface="WingDings" pitchFamily="2" charset="2"/>
              <a:buNone/>
            </a:pPr>
            <a:r>
              <a:rPr lang="en-US" sz="1900" b="1" dirty="0" smtClean="0"/>
              <a:t>	</a:t>
            </a:r>
          </a:p>
          <a:p>
            <a:pPr eaLnBrk="1" hangingPunct="1">
              <a:lnSpc>
                <a:spcPct val="80000"/>
              </a:lnSpc>
              <a:buFont typeface="WingDings" pitchFamily="2" charset="2"/>
              <a:buNone/>
            </a:pPr>
            <a:r>
              <a:rPr lang="en-US" sz="2000" b="1" dirty="0" smtClean="0">
                <a:cs typeface="Times New Roman" pitchFamily="18" charset="0"/>
              </a:rPr>
              <a:t>MISSION:  </a:t>
            </a:r>
            <a:r>
              <a:rPr lang="en-US" sz="2000" i="1" dirty="0" smtClean="0">
                <a:cs typeface="Times New Roman" pitchFamily="18" charset="0"/>
              </a:rPr>
              <a:t>“Marist is dedicated to helping students develop the intellect and character required for enlightened, ethical and productive lives in the global community of the 21</a:t>
            </a:r>
            <a:r>
              <a:rPr lang="en-US" sz="2000" i="1" baseline="30000" dirty="0" smtClean="0">
                <a:cs typeface="Times New Roman" pitchFamily="18" charset="0"/>
              </a:rPr>
              <a:t>st</a:t>
            </a:r>
            <a:r>
              <a:rPr lang="en-US" sz="2000" i="1" dirty="0" smtClean="0">
                <a:cs typeface="Times New Roman" pitchFamily="18" charset="0"/>
              </a:rPr>
              <a:t> century” </a:t>
            </a:r>
            <a:r>
              <a:rPr lang="en-US" sz="1400" i="1" dirty="0" smtClean="0">
                <a:cs typeface="Times New Roman" pitchFamily="18" charset="0"/>
              </a:rPr>
              <a:t>(Marist Strategic Plan )</a:t>
            </a:r>
          </a:p>
          <a:p>
            <a:pPr eaLnBrk="1" hangingPunct="1">
              <a:lnSpc>
                <a:spcPct val="80000"/>
              </a:lnSpc>
              <a:buFont typeface="WingDings" pitchFamily="2" charset="2"/>
              <a:buChar char="Ø"/>
            </a:pPr>
            <a:endParaRPr lang="en-US" sz="2000" dirty="0" smtClean="0">
              <a:cs typeface="Times New Roman" pitchFamily="18" charset="0"/>
            </a:endParaRPr>
          </a:p>
          <a:p>
            <a:pPr eaLnBrk="1" hangingPunct="1">
              <a:lnSpc>
                <a:spcPct val="80000"/>
              </a:lnSpc>
              <a:buFont typeface="WingDings" pitchFamily="2" charset="2"/>
              <a:buChar char="Ø"/>
            </a:pPr>
            <a:r>
              <a:rPr lang="en-US" sz="2000" dirty="0" smtClean="0">
                <a:cs typeface="Times New Roman" pitchFamily="18" charset="0"/>
              </a:rPr>
              <a:t>Official State Charter Granted In 1946</a:t>
            </a:r>
          </a:p>
          <a:p>
            <a:pPr eaLnBrk="1" hangingPunct="1">
              <a:lnSpc>
                <a:spcPct val="80000"/>
              </a:lnSpc>
              <a:buFont typeface="WingDings" pitchFamily="2" charset="2"/>
              <a:buChar char="Ø"/>
            </a:pPr>
            <a:r>
              <a:rPr lang="en-US" sz="2000" dirty="0" smtClean="0">
                <a:cs typeface="Times New Roman" pitchFamily="18" charset="0"/>
              </a:rPr>
              <a:t>Liberal Arts College Emphasizing Teaching &amp; Learning</a:t>
            </a:r>
          </a:p>
          <a:p>
            <a:pPr eaLnBrk="1" hangingPunct="1">
              <a:lnSpc>
                <a:spcPct val="80000"/>
              </a:lnSpc>
              <a:buFont typeface="WingDings" pitchFamily="2" charset="2"/>
              <a:buChar char="Ø"/>
            </a:pPr>
            <a:r>
              <a:rPr lang="en-US" sz="2000" dirty="0" smtClean="0">
                <a:cs typeface="Times New Roman" pitchFamily="18" charset="0"/>
              </a:rPr>
              <a:t>180 Acres of Riverfront Campus </a:t>
            </a:r>
          </a:p>
          <a:p>
            <a:pPr eaLnBrk="1" hangingPunct="1">
              <a:lnSpc>
                <a:spcPct val="80000"/>
              </a:lnSpc>
              <a:buFont typeface="WingDings" pitchFamily="2" charset="2"/>
              <a:buChar char="Ø"/>
            </a:pPr>
            <a:r>
              <a:rPr lang="en-US" sz="2000" dirty="0" smtClean="0"/>
              <a:t>60 Acre Leadership Institute</a:t>
            </a:r>
            <a:endParaRPr lang="en-US" sz="2000" dirty="0" smtClean="0">
              <a:cs typeface="Times New Roman" pitchFamily="18" charset="0"/>
            </a:endParaRPr>
          </a:p>
          <a:p>
            <a:pPr eaLnBrk="1" hangingPunct="1">
              <a:lnSpc>
                <a:spcPct val="80000"/>
              </a:lnSpc>
              <a:buFont typeface="WingDings" pitchFamily="2" charset="2"/>
              <a:buChar char="Ø"/>
            </a:pPr>
            <a:r>
              <a:rPr lang="en-US" sz="2000" dirty="0" smtClean="0">
                <a:cs typeface="Times New Roman" pitchFamily="18" charset="0"/>
              </a:rPr>
              <a:t>4,200 Full-time Undergraduate Students</a:t>
            </a:r>
          </a:p>
          <a:p>
            <a:pPr eaLnBrk="1" hangingPunct="1">
              <a:lnSpc>
                <a:spcPct val="80000"/>
              </a:lnSpc>
              <a:buFont typeface="WingDings" pitchFamily="2" charset="2"/>
              <a:buChar char="Ø"/>
            </a:pPr>
            <a:r>
              <a:rPr lang="en-US" sz="2000" dirty="0" smtClean="0"/>
              <a:t>1,000</a:t>
            </a:r>
            <a:r>
              <a:rPr lang="en-US" sz="2000" dirty="0" smtClean="0">
                <a:cs typeface="Times New Roman" pitchFamily="18" charset="0"/>
              </a:rPr>
              <a:t> Full-time and Part-time Graduate Students</a:t>
            </a:r>
          </a:p>
          <a:p>
            <a:pPr eaLnBrk="1" hangingPunct="1">
              <a:lnSpc>
                <a:spcPct val="80000"/>
              </a:lnSpc>
              <a:buFont typeface="WingDings" pitchFamily="2" charset="2"/>
              <a:buChar char="Ø"/>
            </a:pPr>
            <a:r>
              <a:rPr lang="en-US" sz="2000" dirty="0" smtClean="0"/>
              <a:t>1,000</a:t>
            </a:r>
            <a:r>
              <a:rPr lang="en-US" sz="2000" dirty="0" smtClean="0">
                <a:cs typeface="Times New Roman" pitchFamily="18" charset="0"/>
              </a:rPr>
              <a:t> Adult Continuing Education Students</a:t>
            </a:r>
          </a:p>
          <a:p>
            <a:pPr eaLnBrk="1" hangingPunct="1">
              <a:lnSpc>
                <a:spcPct val="80000"/>
              </a:lnSpc>
              <a:buFont typeface="WingDings" pitchFamily="2" charset="2"/>
              <a:buChar char="Ø"/>
            </a:pPr>
            <a:r>
              <a:rPr lang="en-US" sz="2000" dirty="0" smtClean="0"/>
              <a:t>4</a:t>
            </a:r>
            <a:r>
              <a:rPr lang="en-US" sz="2000" dirty="0" smtClean="0">
                <a:cs typeface="Times New Roman" pitchFamily="18" charset="0"/>
              </a:rPr>
              <a:t>3 Bachelor Degree Programs</a:t>
            </a:r>
          </a:p>
          <a:p>
            <a:pPr eaLnBrk="1" hangingPunct="1">
              <a:lnSpc>
                <a:spcPct val="80000"/>
              </a:lnSpc>
              <a:buFont typeface="WingDings" pitchFamily="2" charset="2"/>
              <a:buChar char="Ø"/>
            </a:pPr>
            <a:r>
              <a:rPr lang="en-US" sz="2000" dirty="0" smtClean="0">
                <a:cs typeface="Times New Roman" pitchFamily="18" charset="0"/>
              </a:rPr>
              <a:t>12 Graduate Degree Programs </a:t>
            </a:r>
          </a:p>
          <a:p>
            <a:pPr eaLnBrk="1" hangingPunct="1">
              <a:lnSpc>
                <a:spcPct val="80000"/>
              </a:lnSpc>
              <a:buFont typeface="WingDings" pitchFamily="2" charset="2"/>
              <a:buChar char="Ø"/>
            </a:pPr>
            <a:r>
              <a:rPr lang="en-US" sz="2000" dirty="0" smtClean="0">
                <a:cs typeface="Times New Roman" pitchFamily="18" charset="0"/>
              </a:rPr>
              <a:t>Fully Online MBA, MPA , MS/IS, &amp; MA in Communication</a:t>
            </a:r>
            <a:endParaRPr lang="en-US" sz="2000" dirty="0" smtClean="0">
              <a:latin typeface="Garamond" pitchFamily="18" charset="0"/>
            </a:endParaRPr>
          </a:p>
        </p:txBody>
      </p:sp>
      <p:sp>
        <p:nvSpPr>
          <p:cNvPr id="83971" name="AutoShape 2" descr="data:image/jpeg;base64,/9j/4AAQSkZJRgABAQAAAQABAAD/2wCEAAkGBhQQEBQUExQWFRUVGBgXFxgYGBUWGhYWFRcVFxgYGRgXHCYfFxkkGRUYHy8gJCcpLC4sFx4xNTAqNSYsLCkBCQoKDgwOGg8PGi0kHyQqMjI2LDYyKSwwLywtLC0wLDQpMDY0Ki0wLDQsLDQsNCwsLCwqLCwsLCwsLCwsLCwsLP/AABEIAOEA4QMBIgACEQEDEQH/xAAbAAABBQEBAAAAAAAAAAAAAAAAAgQFBgcDAf/EAEwQAAIBAgQDBAQHDgUDAwUAAAECAwARBAUSIQYxQQcTUXEiYYGRFBcycqGisRYjMzRCUlNic5OywdHSFSSCkrODw+E1Q8JjZNPw8f/EABsBAAIDAQEBAAAAAAAAAAAAAAAFAgMEBgEH/8QAPBEAAQQBAgQDBgMHAgcBAAAAAQACAxEEITEFEkFRE2FxFCKBkaHwMrHRBhUjNFLB4WTSJCVCQ3Ky8TP/2gAMAwEAAhEDEQA/ANezvORh1XkXdlVASQCWdVO4B5Ak+yqcO1+Hw+q9P+0D8Pgf26fxCs04G4YXMMQ0TuyARl7qATcFRbfzrbjQxva50nRYsmWRjmtj6q+fG/F4fVej434fD6r1m/FOTLg8XLArFghWxNrm6q3TbrVg4L4Cjx+GkmeR0KMygKFINlVuo9dbHYuO1nObpY25WQ55YKtWj434fD6r0fG/D4fVeqLwfwTJmLNZhHGhAZyNW530qvU2357VbfiywAbuzjj3nLTrgBv4aOdQfBjMPKSbU2TZLxzACk9+N+Lw+q9Hxvw+H1Xql8ZcBSZdZ9XeRMdOq2kq3MBhvzsbEeHSpLgns7jx+GMzyuh1sllCkWULvuOe9enHxgzxLNLwT5JfyULVi+N+Hw+q9HxvxeH1XrNOJMifBYmSF99O6ty1Id1b3fSDVqz/ALN0w8EEiSuzTSRR2YIAO9BN77crdTUjjY4rU67KLcnIN6DRWH434vD6r0fG/D4fVeqti+AETHfBzKQkkbPC50DUyWLBgOQtqtyO1O/i7g1WWeSS+g+gIzojlL6JXuR6AVLt6z0qHg43cqfjZO1BT3xvw+H1XrjiO1mNhZTp5G+hzyN/GoKTs+h0ponZ3YbgaD6RwzzqBb5NyoAvzBqOxPBwjwJmcyJKqFmDBNAYTd33V76g5HpeVHs2M4VZ1R7Rkt100V0+N+Hw+q9Hxvw+H1XqC+LuAyRqJ5DcPrsENmWJJQNhsTrtYgkjcU3fgfCjQrYoxvI5VQ+ncCbu/kgA3tvc2FeeDjeaPGyfJWQ9r0Xh9V69+N+Hw+q9V/D9n2HZrPNJEToCo/dCRWczCzAbEkRagBYkNVcz7LIIY4GiaUtMmshwgCrqZLejvq1KfZU242O40LUXZOQ0WaW48OZ18Li7ywAuNNr7q0cbgkEbH07W35VLVT+AMSEwCk+Ef/BBUrlue9/iXjHyUjDeZLW/lSWZ7I5PDvUk18E4ia57OfyCm6KBRUkIooooQiiiihCKKKKEIooooQqV2gfh8D+3T+IVTexv8ef9i38SVce0H8Pgf26fxCqD2W5vHh8eO8ZVEiNGCSAAxKkXPS+m3tFMMYEwyAdv1S/J0mjJ7pv2kf8AqmI80/40q8dkn/p+I/aP/wAaU3417NZ8VimngeMiTTcOSpBChdiAbggXqw8J8PDLcJ3Msqd5K562GtwFVFvu3IVbNMx2O1oOun0VMML25DnEaaqn9lfFkOHWTDzMI9b60dtlJIClSenIEX250/x/ZDDMS+GxFgxJAIEi777MpBt76TkXZ3hEkfDYthJiLCRdLul42uNlvuQym/mKij2WY6GU9xIgF/RdZGjNuhIAuD5XqZezxC5j+UnvsV4GP8MNezmA7bhJ41w+ZYfDiLESLLhzpUMqqbFbFQxKhgdufXxqy9l+IMeUyuBco8zAHkSqKf5VOZrlDz5f8DkmRsQ8S3ZvyihUl9PMi45+NqieEcvOGy3GQswYxviFJHIkRjx5VS6UPh5TV306+aubEWTcwuq69PJNuNctTNcuTFwC8iIXA6lbffIz+spBPmD40744y1sTgMJCvOSWBQfC8b3PsFz7KqXZRxWIJvg0jDu5j6FyLLLa1vJht5geNX7jbM1wqYWVtkTEx6vUpSVSfYDf2UPD4pGxjoSQhhZLGZD1FFRGMw2BylUjGEfESEXLCPvD4XZm2W9j6IpMnD+EzXDNJDhzh505ao+79IC4VlHouh5f0qbz58c4STL5IGQruGsb+DK42II6eqmZmx0GHabGYuCHTvZYg4t0F2YXY9AKra40HB3vepv5UploBIr3fQV87UFxlkcE2VJisPCkTDQ7aFCnSfRdTbnpY/VNOuzbhWBsCss8UcjSuxXWqtZR6IAv46SfbXHsyzIYzCYnCSEE+mRy+RPe9h6nJP8AqFe8eZ0MtjwGHiI+9Mkh6XSEBRf5xLe41cefXHB1v6UqQGaTkaV9VWs04TtnYwyi0ckiuANgIiNbAW5AWZfZV4xHDmCnzAQdxGBBF3rKqhdbSNZQ2nmFAvb9cVOnAQvOmO1D0YGUHpoYh9V/Uur/AHGsx4XZ8yzKeaPFfB5SS6WAYsl7abEgEBQu29AkdK27rlb9V6Y2xGqvmd9FcMxx8WHkMZyl2iBt3iQxuCPzgFBNvpqg8fR4HvEbBmxNxJGFdQpFiGCuBpvuLCtBSbOI5CujDToDs5Pdkr0JAPom3Sx9tQ/bKkXcwE6RPrt0uY9J1X6lQ2m1GO7lkaO/Y38wvMhvNG41t3FfIrjkeKIwsajqkZ98MX9KnuC1/wA1P6oo/peT+lVvJPwEf7OL/ijqz8FfjGJP6kA+meuG53P4y+zsXLqgA3hza6gK41ynxKoCWYAAXJPgKjszz1YhtuapWe4+TEgR3/CukYH7RgD9F6Z5PEY4nCNurjpX6rNDhvkBe7Ro+9Fo8EwdQw5MAR5EXFdKTGtgAOQFvdSqZBYkUUUUIRRRRQhFFFFCFSuPvw+Atz+ER289Yqo5LPjJWZZXnQabqTGVGrUlwT3R/I1+0CtL4i4YjxyqJCRpNwRsQfPpUL8WMP6af94/91VvYXEUaW/Ey247XAsDrrU1pXbQqOlxLrGGE+LYjvLoNQLadWgX7r0b2A9vXp7MzaRbFYssZGUEox0AlwrH738kAIdXW59j9uzKL9NP+8f+6qNneRDDYhY3lnCsbBu8k5nlf0qpkb4bC/egr25zXEN5Ovl/tVpEhLMfhGL/AAepGZWBUnVZPwVywtvb88bGmsE2JWM95isSzahdlEg0qRGRoTuT3h3cHcW00wh4YUc5Zj/1JP7q7YzhKKSIhJp1fp99ex9uqlsPE8WU1z0fOx/ha3SyR/8AaBHw/wBqk3xDqWJmxZNiAFZjayzMLOYLtq0Ri1tjJ1tVezTNMes0gifFGO/onQxuCAdz3e/hf1VyyzhJjEvey4hXBIIMkm9ibH5W9xanf3Hr+nn/AHsn91Z5uLQMcWEnQ/fVXQTFvv8AhNNjrX6KMGZ5j/8Acfuj/wDjpTZxmZ5tij5xsftSpH7j1/Tz/vJP7q9+45f08/7yT+6qf3zj/wBTvv4rV7X/AKdn0/RRq5zmYFg2KA8BGw/+FD5xmZ5tij5xsftSpL7jl/Tz/vJP7qPuOX9PP+8k/urz984/9Tvv4o9r/wBOz6fooxM2zIcjiR5REfYlD5rmR5nEnziJ+2OpP7jl/Tz/ALyT+6vPuPX9PP8AvJP7q9/fOP8A1O+/ij2v/Ts+n6KP/wAZzO1tWKt4d21vdopC5pmQNwcSD4iIj/t1Jfcev6ef95J/dXn3ID9PP+8k/uo/fGP/AFO+/ivfav8ATs+n6Jl/jeafn4v92/8AZSHzXMjzOJPnET9sdP8A7kR+nn/eSf3V7FwqFIPfTG3QyPb+Kvf3vj9HO+/ivfar3gZ9P0Ujg2dlBkvrKx6tQsb91HzFhanuFxJi16di9rn5t7faffXCOALyFr7n1mwFz7APdSiK5+bKc6d0sZIv5qoRgt5XAenTdIdiTc7muuR4fvcfAvSMPKfMDQv0uT7K5Gn3DuITDyTSvuWVEUDoq6ifeSPdWjhrmDJa6Q0Bqq8sOMJawalXuuU+MRBdmAqp43iqRtk9EVXMykknZIQxLzNoB/NXm7exQT52rpXcYY54jgHMT8AlLeHODS+U0AtLy7MVxEYkj3QkhT+cAbXHquDTqm+BwixRpGosqKFA8AosB7qcU7F1qlhq9EUUUV6vEUUUUIRRRUHxFn/wZb8vA9PbXhNC16NVOXqndoeQd/AWA9Jd6XgeMzIoYKpB8KeNxIrqVZDvSscXxLpzqPmCtRwptwLVM4czHvoRq+WnoP5jr7RY1LCouDJDFimkjde7cekpuDcbqRtY+HPrUqK4niLImTnwSC06ivyTvHc4sHONV4WsN9hS6zXtEzlmm7lGISMDWAdjIfS3tzsLe29XbhjMfhGFjfrazfOXY1fl8JkxsSPKcdH9O2lj5hZ4sxsszoh0+ypW1Fq9r2kq12vLV5SqKEWk2rwilV5QvbSSKSaWaZ5qJDBJ3O0mltHzrbVbG3mcG3Vnfp8UF1AlODSTVW4IOL++DE6yu2nvDcg9QCelWo1qy8f2aZ0QcHV1GoKhjzeMwPojyKQaSaWaQaoC1BN8Xi0iXVIwRfEmw3ryGdZFDIwZTyIIIPtFMeJctingIlbQq+mG/NIBHt5naoXs8jcQPqvpLXW/lvamzMSJ2E7IDjzNcBVaG+x791lOQ9uSIq0I366d1ajUlwJl/eyyYph6IvFF5KfvjDzYW/0VGSLcEcri23P2VLYHiD4PCkUSBVRQo9lX8KmggkMkp1Gy9zY5ZWBkfxV4rwmqLNxRO35VvKmGWzTY/E93rYwxm8xBI1nmIgR06tbpt1ro4eKMnf4cTST8kokwHRM55HALSQb17XiiwtXtNkuRRRRQhFR2d5QuJiKsOlPy4HM0hsUg/KHvFRLgNyvQCdlizK+WYko9+5Y/7T4+VWuNwQCNwamuLsohxcRGpdXTlVQ4fy6eANHLYoPkEMrG3hYG9cnxvFid/HjcL6ixr5+qb4Mzx/DcDXRTIrni8SsUbO3yUUsfIC9dBVS7Qc4UQiBWGqVgGsR6KA738Lmw99c/gYpy8hkI2J18h1PyWzJmEMZefsqsDFQS4PEtLIoxEj94F3vcG9uXUEipnsvzL8JAT+uv2N/KrPl3D+HWFAY42sou1gb7b71m+AxAwOY7MCiSFSQbgoTa9x6iD7K7OKaLiuNk40TXWPeANHUaAN0FDQCtd0gcx+LJFK+ux/z81bu0POcRhu77qQIkgYbD09S2v6R5CzDlY7GoeebHjAJiBiCsahRZTZiCwUEtzY3I5077UcSjph9LK28h2IOxCWO1dMVMv+A21C5CAC43IlQkedt6rwmiLCwyI22+TlNtBNcxHbeuqlOS+eUcxoNsa+QXHK8yx+Pw7aJlTu9iwGl5Da+7Dl7LU47PeJ5p5GimcyejqVm5jxBPUb9aOzWZVw2IuwFjc3IFhp571DdmbgYvcgXjNvXy5VPKgjdDnR+G0CMgtpoBF6nXf/HkoRSPDoX8xt13qn+a8aNPijEk3weBSQXHym07E3sSBfkBSsh4sdMb3HfHEQsdKuw9IG1735kX23qEyyUZdjis6FlBKtte6nk4B5+Ptq8QcTYN5I0hUSMx3KoV7sW+USwH0V5xCCLGj8OHHL4zHo4VV78xPLfN6u1GgC9gkfI7nfJyuDttflV1XwVUx+f4xsd3XejUkhVQo0pfcAkc29pNSmEfMYYsS0rboupS9nHo7nTblty6eqoHEzL/AIwzXGnv+dxbn41onEsyjBzksLGN7bje6m1vGocSkbA7HhbCyntZfui7uzXr1VmM0yeI8vPuk9fJVfgLOZZpJ2mkLWUHfkLX5AbAeVc8Pn+IzHEmOFzDELm6gaivQk8wT4CmPZ/Fr+Ex3ALx6R7Qw/nTLhbNfgGKYTAqCND7bqQdjbqPKtk+DGcjLdCwGRrW8raGgoWQNr7ab+qqjnd4UQe4hpJs359SrSiYvByszu+IgCM2+7XHIeN/o3qMfF4zEYebEGVoRHcqijSCBud+Z26mprMONYtD9xeVgjNsDpWw21XtfyHhVNGYnEwztiJ21Kt4476VYnwUbG1ZMDHnkHjTRNaQWgnl94i/6KoX1ca02WjIljZ7jHkjXS9Nv6vLtqrHwti/h8JTEgSGJgQSOdxte3XnvTPi7PpIJlgiPdIFUkqNzq8D0AHh1vSezzHRp3is6qzMukE2LeXjT/OI4MbPJBLaKWK2h7j0lIB3vbqeVDmR4/FJPEjJiaLqtG3XvBuxFnoNN+isa50uG3ldTzpfU1ehPp3XXJRMsq2mOIgdD6RIOlx0vzqwms74KlePGGNTdDqDW5G3Jv8Az660U0p43j+Bk8lg6DUCr9R3/PdM+Fy+JDeu/e/keyY4pnkdYIfwsnXmI06uf5Dqa0fh3IkwkKxoOQ3PMkncknqSd71UeHsRFhGdyrPJIbsxI5Dko8APDzqwjjOPqrUz4bNiY8X4xzHff5LLmxZM7/w6DZWKiq5Nxzh0Us5KgcyamsBjO9jV9LKG3AcaWt0JHTyO9O4siOX/APM2lckMkX4xSc0UUVeqlSuOUxAQmO5HPbmPIiqnkvE4lPdy+jIPHk3/AJrXpYgwsRcVn3GXZ6JLyRCzDfal+dw+PLbroe604+S6E6bdl6KUKquTZ7JFIIMQDe+lW8T0Bq1CuBy8STFfySD/ACugimbK3malCo6ThnDOxZoUJY3JsNyevnUiKUKzMlfH+BxHoaQ9jX/iFqFxeb4PBDuHZUBW+jSxGlrjkARY77VBnN8oH5C+yJv6VP8AFeBSTCTFlBKxuVJG4IBIsfOsoyOMNiYQRcF1uK7Dg2Bj5eLJOXSBzbunAWavt+dpFnTPikazlaQdtNleYc0ygn5Cr5xsPsFT2AyrAzp96SJ1vf0bGxIA5c1JAHurnxFwtBNh3tGquqkoyixBUEgesG1qy7Ic0fDYhJENtwCPzlJ3B8RRi4LOJ475cWWRr29HOsbaait/sKEspxpA2VjSD1Apadm2GwGDUd7EqiS67IWB02O9ht0NRsedZSrBlCgg3BEb3BHXlVzaNZFAZQwNtiLjesIzGMLNIo2AdwPIMbVX+z+JHxMPZK+QObuQ7Q3fSvKtypZzzjkFrW0fJaTmXE+WYkDvSHtyJje48ja9JyzPMsj9CKw1+jujb6vRsSRy3qXyTJoWw0RMSElFudI32qC404RUKs2Hjs6sNSoOa+NvEH7ay47sCWT2QulaLIHvjlvpYoVqrXidrfGppNdjan/uUwv6CP3CovOM6y+JRDJpcRnZFXXoI6X5Kelr1241zVoMDdSQ0hWO/UagS3kdKke2qj2dYGOWd9YBKqCoPnuaswcN0mG/PyXvLWHQA6k7XetDX817PKGytgia23dSFLYPiLLVcMImjYcm7vl/tNTObx4SfDtiWRZVVSwYbEgdL7H305z/AIcjxULLpUMAdDAAFW6ezxFVWDCTrlMkPdvrMmm1uSlgSfLb6a9i9myRHNE9zHh7WkF9+6b1B0P6KTvEh5mPaCOUkUOo7hPst4my+JPQ9C43BQk+sEjnXCHNcrRy6gAn9Rre61S+R8KQwxKGRWci7Ei+9UfjrDrHjCqKFGhDYCw5GtvD4MLOynwROlFgm+Ya0eorz6lVTvnghbI9rPStrVhw2b5ZG+tLBvmPt5bbUnNM8y/EFSymVyQospBsTbcm2wpfAuXRyYUl0VjqO5ANcuIuGQuIgkhjspcBwo2BBBDW6dfdXgGG3MfE50gc2wHF41oHTYEXXfyU/wCOccPa1lGtK7/RWTAZTFAPvaBb++nRpVJNcq57nnmcbK6ONjWCmigkGmmPx6wrduuyqN2Y+CjqadSk2Ntz0vtvT/hLhZC/fYiRXl6C+yD81AeQ9fM0ywMQZL6c6gPn8FTl5JgZYFn73XDhbhKXESLiMSLBTeOPmE8Cfzn9fTp41pCJYWoRABYcqVXcRRMiaGMFBcrJI6R3M42UUUUVYq1FTcRwi9nDEeG+/r8KjcTxSTsq++qJxBwli4JDLGxv6uvn40zwPF5U6MShQ/nAbe0dKQcR/eDRcRHL5DX+/wBEyxfZTo/fz2VwfEkkmwBPMgAH386QKb4fErIoZGDA9Qb13FcXLI97rkJJ807a1rR7oSxShSBShWcrwphxH+J4j9k/8JrHspxIinjdr2VgTbc2FbBxF+J4j9k/8JrI8hUHEwg7gutfQP2XoYORzba/+q5ri1+NHX3qrtn3aPE0LpArl3UrqYBQoIsTzJJtUDwbwwMTIrNImlSCUDAtt4jmBWj4/h+CdCjxrY9QACPWD0NY5Or4bEMFYh4nIDDY3U2v9FT4I6HKxZcfCuJ/Un3rvTfT020u9VDObJHI2Sf3h5aLd1FrVg+a/h5v2j/xGtl4czQ4nDRynmw9L5w2P01jWa/h5f2j/wARqn9j43RZGRG7cUD6glT4s4PjjcNitFyvj/CRwRozPqVQD6B5gUrg7PGxWJxT6m7sldCk/JA2G3Q2FzbqakslySBsPETEhJRbkqN9q4ZBw8cLicQwAEUlilunUi3SxJpJLLgeFkNjaQ8/1EG/eF1oKP8AZbI2ZHNGXEFvlfbqnPF2THF4VkX5YIdPWy329oJHtrI4J5MPLqUtHIh8iD1BB+ytwfEqGCFlDkXC3AYgcyBzIqJz3hWHFi7rpfo67H2+I860cD42MFhx8htxu19L0OnUFGdgmc+JEfeH381A5D2jK9kxICHlrHyT84fk+fLyq5hgRcbisZz/ACJ8HLofcHdWHJh/I9CKuvZzmjSQvExv3ZGn1KensNbeN8Gxm44zsM+6dx0o9R213H5Uq+H50pl8Cbf73VwNZZ2g/jp+Yn2GtSNZb2g/jp+Yn2Gs/wCyX88f/A/mFo4z/L/Ef3Vm7PfxQ/ParMarPZ7+KH57VZTSvi389N/5H81v4f8AyzPRJNJNKNINLwmISTSdVuVemorF5x6ZjhQyydQNlX5zfyF60wxPldyxiyvHyMjbzPNBTsOfSwi4kIA8Tt9NSvDnGk2Lk0xxK6D5UpOhR83Ylz5C3rqAyns/mxRD4trjmEGyD2fleZrQ8qySPDqAgtXX4ODNCLkefToudy8uKTRjB6qQor2inCVpLxhhYi9VbiThDDyqSQFNJzDj6AMY0ddY6H0ftqKnx7Sm7G/2UlzeLx4/utFu+iYY+C+XU6BRGVcMx4V2ZZGYnbSNkHv3Y+6pYUgGlCuLysh+RIZH7p5HE2JvK1LFKFIBr0GshCkVFcVY9I8JOGdQWjYKCRclhYADmdzWTZXiRFPG55K6k+V9/orWsx4Yw+IfXJGC1gCbkcthTb7hcH+i+sa67hHF8LBxnQvDyX76DtWmv1+iRZuFPkSB4oVtv+ie4jirDRx94ZkItcBWBY+oKDe9ZHKXxU7FVJaRy1hvbUb+4Vp8fAeEH/t38yalcDk8MH4ONV8hvVWBxbD4Y15xmuc53V1AD5X99l7kYeRlECQgAdrKbZLEmCw0aSOq2FyWYLvzPOsfx8geWRhyZ2I8ixIrYc14agxTh5U1MBYG5G3O23maZngXB/ovrGp8H4zi4Lnyyc7nv30FbnbXXdRzMGWYNYyg1u2p/RHDnEuHOGiBmRWVQGVmCkEbda58Q8bQwxN3UiySkWUKdQBP5RI2sPpr2LgvBOLqgYeIYkbesGvJeC8CttSBbmwuxFyeguedYmu4X7RzuEhF3y035HVX1l+Hyjl23sqk4iSaCLB4nUxa72LEn8rVYnwIJ+mtEyfiSHFRhlcBrekhIDKeux5j104fKYmiETIGjAAAO/L+dQk3Z7hWNwGX1BjV2RxDCz4wMgOa4E04AHQuJoixtajFjZGO646cCBYJrUDooDtHzWOVoo0YMyaixBBA1aQFuOZ2v7qlez7KGiiaRxYyWsPUKksBwbhoTcJqI6sb1NWtXmXxWP2JuDjA8o3J3Ot7dBasgwnnIORLV9h8kmSQKLkgDxJA+2sr44xSyYxijBgFRbg3FwN9x51pOaZXHiU0SjUt7+FiOv0mov7iMJ+j+k0cEz8bAkM0nMXURQArp1vy7KfEMabJb4bKre7P6KP7P8WnwcpqUNrOxIvvy2q1GoP7i8KCCEIINxZjzG9TdZOIzQTzumhv3iSQQNPSiVswY5YoxHIBp2XhpBpRpBrAEwC8NdsBju5bUFU+YG/trga5ySAC5IA8TtWiKR8buZhoofG17eV4sK+5ZxPFLYH0G8Dy9hqZBrFMRxLCpsrF28IwW+kbD31Z+Ds1xkzDToji8JCzsR6lXYf7q67BzMiQVIw+u35/2XO5mLBHqx49N1otFJopylKz7OeyxZSSDvVYxHAOLwxvE7geAJt7jtW1UwzHMVjBva/2VVKIy0mSq81NhdfubrIcBjccsqxvGJL8zbSQOrE8gB66s9d8ZjdZNtgfp86bg1wHEJIJJP4DaH5/BdNjMlaz+IbKjc+4ijwaXfdj8lBzb+g9dVPCZ3jswciJhEg5lRa3+o7k+6q5xBmZxOJkc8r2UeCA2A/n5k1p3DGXCDDIoG5Fz6ya6LIxIeD4bHuYHTP7iw3vQ20/P5JKyaTPnLWuIYO2l/8A1RZ4TxVrjHTavWz6ftplkWb4uLHLhsQ5YG/MKbi1wwYC5FXi9MsXk6Syxym4eK+kjwPQ+I/80li4rzsfHkta4Fpo8rbaa0qgOq3PweUtdCSCCNLNEdVI3r29N8RiljUs7BVHMsQB9NRH3b4PVbvh56Xt77Uqiw55wTExzgOwJ/Ja3zRx6PcB6lT96zXtEeZJwpmZo5BqVL2C2NrWGzeZrQ8Ni0kUMjBlPIqQR9FUDtQP36D5jfxU9/ZgFvEWscOh3HYX8DYS/iuuMXA9lNcERs2X6VYoxLgMADpJOxsdqoTYiR8UveuzssgF2JPJ7bX5CtB7Pj/k1+c321njfjn/AFv+5XRcKN5eaCBoT0F7u67pVliseA+X6LaF5V5evFO1Q2K4vwsbaWmW456QWt7VBFcBDjSzmomlx8gSuofIyMW8geuimSaSTTbBZlHOuqJ1ceo8vUR0rhmOeQ4f8LIqk8hzPuG9etx5XP8ADDTzdqN/LdS8Rgbzkiu/RPiaSTUThuLcLIbCZQf1rr/EBUguKQmwZSfUQfsNWSYs0JqRhHqCF7HLG/VrgfiuhpJNM8xzmHD/AIWRVJ5DmT7BvXDA8RQTtpjkBbwN1J8g3OrG4k5j8UMdy96NfNS8eIO5C4X2sWpE0gmuWLxiRLqkYKvidv8A+moxOLsKxt3o9oYD3kVOLFnlbzRsJHcAlTfPFGae4A+ZAUq3Km2U8BJinPeTNIednJ5eocvdTjVevUlKkEEgjcEVowso4z+arH3svMnGGQzlulbss4Bw8IHog1P4fApH8lQKgsh4qElklIDdG6N5+Bqy120GQydvOwrk5oHwu5XhFFFFXqlQXEvEgwiE2LHwFr/TWa4vj8SNdoZR6hpP861vGZTHL8sXpg/CGHP5A91Y8nEZkjleTXa1ohyHQm2gWsvXjaHqko/0g/YaeYDiOLEN3aF9RB5qw28b1d8bwfhUUsVHuqtpgI4C3dqAzfKPqHJR6up9flXP8Q4bi4sXPZvoPNNMbLnnfy0K6rFZFKsQeYJB9hraMvlDRRkciqn6KoPG3DjJI08Yuj7vb8lup8jz86kuCOJkMYgkYKy7ISdmHQX8RTXjn/M8GPKg15dx1F1fyI+WuyXcP/4TJfDJpex79vn/AIV1vXt65l7C52HjVMzniYzYuGHDudKuCzKTZj4bc1A9hv6q47DwZMtxDNgCSegACe5OQyBoLtyaA7qv8YZy2IxLLf0I2KIOm2xbzJ+i1XNuFYTgSmgatFw1tw9rg386ofE2XNBipARsWLqfFWNx/T2VpOHzhDgu+1DSI99+RAtbzvtauv4wXRY2J7J+HpXfSr89/jaQ4TRJNN4+/n26rP8Ag7Omw+IUX9CQhWXpvsD5g1Ldpx+/Q/Mb+Kq/w1gGmxMYA5MGPqA3qe7TD9+hH6jfxU0mbEOORFn4uQ38jV+dfSljjLzgPB2sV/dWDs/P+TX5zfbWet+N/wDW/wC5WgcAH/Jr85vtrPS3+av076/16x8JH/GZ3qfzcr8z+Wg++yu/aDnLRRJEhsZb6iOegWFvaT9HrqC4clEcRJwbTFr+ltYjw5VKdo+XsyxSgXC3VvVqsQfK9x7qb8G8WRwx9zMdIBJVrEix6G3KqMaP/kzTjx855rcASDuexB0007aq2Y3nkSu5RWhNEbeendMeGYMRh59fdOFKtqBBAIAJH01HZOPhOMTvTq1tdiep51f14tikmSKK8uq+phcBRb1j0t6pWOwSfDQuDcE31DkFVhvpVvyhWrEy5Z3zePH4b3R6Oo6Ac34uo+O4Hoqp4GRtZ4b+dodt56bd/h3T3tAy2OJ4mRQupWBA2vpIsfP0vsrnkWUqmHOMJYNFcgbWJGw95Nqe4vIMTjJFbEPGoUWAUjYczYeJqfx2TD4E8Ef5no+sizD3kVifxJsOLBh+JZv3iNuUk2L66H6LUzDdLNJOGUK0B01rTT1VAyycyYgySRtOflEDx/p6qc5vh5JZhJFhnisBsB+UCTq25Hl7qb8PZt8En1MDbdXHUezxBq7YnjLDKhZX1nooDXJ8NxtTTiEuTjZYdBBzAtoH3qrsQDyj5bLJiRwzQESy8puztfre6q/GUkrGAyAgd39e/pe3l9FdMtlw2Iw4gYCObkrkbFum/r8DUv8A4tHipTh54woKqyXO9yoJF/HfYiqpxFlIw02hW1AgMPEXvsfdUMEtnjZhyAxyNHM0jbuD2O+oPzVmSDE92Swh7D7pB3/UbaEK5NLioVSNIlcKoGq7b2HgKB/iDco0H+lj/OpLhfHusMMh3YAXv1Hr8xWo5XiI54w6Ab8x1U9QaUYUWNK5zJGjnBPoddwmmVJkRNa9jjyED4eRWUZfkuOkcd4xUfqIoP1r1q2RYJoYQrSSS+uTRcDwGhV2870/EY8BSqdR48UWrGgJTJPJLo9xKKKKKvVKKS7WF6VURxGJDEVi5mhCh89zfUdv9P8Ad/Sq5LjETdnVfMgfbTduzvFTsWlmkN/1iB7hYAU+wvZBGN3Nz69/tpBk8Lly5OeR9dgNa/JNYc6OBnKxt+ajTxFhiwXvUYsbWHpXv5bU1x3BeGlN9Ggn802+jlUtLwtDh5wVF+63/wBZ+T7ufsFdr0mymnh0objyOBrXomENZjLlYK6KsHgGM7GaUr4Ftqksr4Vgw7BlW7DkSbmpa9F6yS8Sy5W8j5CR2tWMwYGHmawWm2ZZTFiV0yqGA5HqPIjcVBfF7Bf5UmnwvtVnvReoQZ+Tjt5YpCB2tSlxIZTzPaCU0yzJ4sMLRrbxPU+2ozEcEYeRizaySSflsefn0qevReoR5mRG8vZI4E7mzZ9UOxYXNDS0UFBRcFwIGCmQBhYgOw636H1Vy+4HDeD/AO41Yr0Xq4cTzASRK7XzKh7Djn/oCaYPLEji7rdk3FnOrY9N+lQmJ4Bw7Ncak9QO301Zb15eoQ52TC4ujkIJ3139VY/EhkAa9oICjcuyOHCqdIA2Opj4dbnwrOWygTYho8M2teYJGnb28wPGtQx2GEsbxnYOpW/hqFqzmHAYnAThxGWtcXAJVlPluK6bgOS+pn+L/FI0Djofn1+KT8Uga3w28nuA6kbhE/BGJUFtKtbewO/spzwPmkiz90WJRgdjc6SOo8KlzxdNIto8Kwc9SdgfHlvS+FeGjATJJ8s9PC/861ZPEJXYcseeG8x/CBRN99CapUwYjPaGOxC6huTdfkE+zXhaDENqZdLHmV2v59DTfAcHQQtqsWI5av6VPE0kmuWbn5Ij8ISO5e1ldF7Fjl/iFgtRObcNw4khmBDAW1KbbDlfxqsDBQwynvIpn0nmSpBt1tfer2TT/IMLFLN3cqg6x6J8GHT2j7PXTHh2ZIXDHe93KdBqRX+FmzsRgaZmMHMNTpuqpFxVByOtPNDt7qm+HuNoYJARKuhtmBOm48RqtuKtmI7OsM35Nq5YDs/SB9SH2dKbN4SyNwfG4gj0S48Ue9pZI0EFWzDYlZEV0YMrC4I3BBrrXLDwBFCqAAOgAA33Ow9ddabhKT5Iooor1CKKKKEIppmmNEUTMegp3VM44zR1KqiFyNwvIFulz4X39lRcaFr1os0onEykmx531N84/wBNh7KisbnsMOzOC35q+k3uH86MJwjjcYbzSFFP5KeiPaflH31Z8v7OoMNGWIBIF65wcHfPIZJ3VfQJ0eIsiaGQjbqVVsmzn4SXtGyKlhdiLnVe2w5cjUneuGFiVVYqLa3ZvYPRH2E+2ul6Q50Ucc7mR7BNMZznxBz9yul6L1xSYEkAgkcwDy86XesdLQl3ovSL0XrykUl3ry9JvRevaRSVevL0m9eXr2l7SVekk15evL17SlSKCa8Jpti8ckQBdtIJsL+NTa0uNBGgFlOCai86xcsYUxANubgg+F9rVIq4IuDcURyhXRyLhXUkeK3s31Sa043KJW84sXqoTBxjdyHWlA4fixeUqNGfH5Q/rUvhcer2aNwSCCCCDYjcH31ds14Bw842UA1TMd2WvE+qPceokH3jeukl4NGTcRo/NIouLPAqUWFp+T5iMRCkg5kekPBhsw99ParnB2TNhka8jkNY6HsdLDYkMLE3FufgN6sdOY+blHPulEnLzHk2RRRRVigiiiihCKKKKEIrg+CQm5AJrvRQheBbcqh+K8Z3eGc+qpmqpxzrZFVF1bg28bG9q8JoWvRqVUsViVgQa2ChFAJPjbfzN70zw2FxOPuIg0MX5x2dh6vzB9PlU/kPZ+0ribFtrfmByVb9FXp586va4RYoyFAAApLjcKaHGWbVxN10/wApnPxBxb4cWgHXqsjyHLBhzOg6Ou/j6J61K3pvEfvmI/a//GuGLxjaxFCNcz8h0Ufnt4L9tJOIROlzHMYNdPyTbDe1mKHPOn+U6+FLr0ahqtfTfe3jaut6hXyFsHi4y7FmkDBmPUlSfYLjYVL3rPm4ZxXhhN2LV2LkDIaXAdUq9F6hs+zdogFiGp/lHwVB1PmdhUlhpw6Kw5MAfeKzuge2MSEaH+yubI1zywHULtei9c5ZQqknkASfIVC5NnTO7JKLE+km1vRPIedrVKPHe9jntGjd0PlYxzWuOpU7em0uPRXVGYBmFwPGu16jsRw0+M76RL3h0KPMgsftFX4WL7TL4d1oVDKn9nj566qRvTbE5T8KeKI/lsR7QjH+VReVZwwbuptnGwJ6/wDmrHlL2xeGP/1R9KOv86vhgfj5bGvHUKuSVk+M5zOxVYxuU4rLm2BZPA8vZ4U8wOcxzgr8liLFTz9njWxY3LkmWzqDeqDnXZqBIHjG19xXR5XDYp/eGju/6pDi8Qkg0Ore36K6cNY3vsJEx56QrfOT0W+kX9tSlqh+Fso+DQlAzEFiwDblbgXF+ouL7+NTFMIw4NAdusMhaXEt2XgFe0UVNQRRRRQhFFFFCEUUUUIRRRRQhFIeEE7il0UIQBXLFH0G8jXWkSpqUjxoQsdlnfvJI4l1SySnSOigAAu3gov7eVX3hDhFcKmpvTlfd3PMn+QHQdKkcu4djhcuANR61L1njx2Me6TqVe+dz2NZ0Cz3tMh0GKX81lPuIqFxuKESsx3tyA5sSbADxJNhVx7RMF3mFNuYqucH5I2KnWWQWjgC6QfypdI1N5LyHrJ8KX8QwzkyR1trfotuDlCCN9+Veqkso4Ntg3aUAzS+k/q22QepRt53PWqfkzGMyQNzjYkfNJ/kb+8VtWna1ZPxrl5w2MSUD0WOlvJv/wBv7K0ZuKJMYxtG23w+6VOJkGOcPcd9/ivBhPhE0OH6Sv6f7JPSf3gaf9VP+0LhQraaIWK77eqpDs9wPeSzYg8h95j8l9KQ+1rD/RV1xmFEiFSLg1XwzHEeOL/6tfv4KfEZ+ec100WQZXmImjB5MNmHgRV87PcP/lXc/wDuTSH2KRGP+M1Rsz4dkwuMPdi6v08fD21pfCGEMWBw6sLNoBYfrN6TfSTVeJg+z5LnD8NaK3KzPHx2g73qqzxvwIJlMkYsw32qr8MiYTQB1J0TxAm24BcLc+rfnWykXplDlCJJrUWJpjLAyWuYag2EvinfFfLsRRT0V7aiir1SiiiihCKKKKEIooooQiiiihCKKKKEIooooQiiiihCKKKKEIooooQoniX8Aa58MfgRRRQhTVUXtI5J5iiihCkOzX/06P50v/NJVqooqDPwj0Un/iKrmffhU86sEXyR5UUVNRS6KKKEIooooQiiiihCKKKKEIooooQiiiihC//Z"/>
          <p:cNvSpPr>
            <a:spLocks noChangeAspect="1" noChangeArrowheads="1"/>
          </p:cNvSpPr>
          <p:nvPr/>
        </p:nvSpPr>
        <p:spPr bwMode="auto">
          <a:xfrm>
            <a:off x="63500" y="-152400"/>
            <a:ext cx="304800" cy="304800"/>
          </a:xfrm>
          <a:prstGeom prst="rect">
            <a:avLst/>
          </a:prstGeom>
          <a:noFill/>
          <a:ln w="9525">
            <a:noFill/>
            <a:miter lim="800000"/>
            <a:headEnd/>
            <a:tailEnd/>
          </a:ln>
        </p:spPr>
        <p:txBody>
          <a:bodyPr/>
          <a:lstStyle/>
          <a:p>
            <a:endParaRPr lang="en-US"/>
          </a:p>
        </p:txBody>
      </p:sp>
      <p:pic>
        <p:nvPicPr>
          <p:cNvPr id="83972" name="Picture 4" descr="http://t2.gstatic.com/images?q=tbn:ANd9GcRH_eL_pVptaXgCs-R-_MiYTzi-6_P2ZWBjBok59LPgHHmH3b4Lgw">
            <a:hlinkClick r:id="rId2"/>
          </p:cNvPr>
          <p:cNvPicPr>
            <a:picLocks noChangeAspect="1" noChangeArrowheads="1"/>
          </p:cNvPicPr>
          <p:nvPr/>
        </p:nvPicPr>
        <p:blipFill>
          <a:blip r:embed="rId3"/>
          <a:srcRect/>
          <a:stretch>
            <a:fillRect/>
          </a:stretch>
        </p:blipFill>
        <p:spPr bwMode="auto">
          <a:xfrm>
            <a:off x="7010400" y="3819525"/>
            <a:ext cx="1790700" cy="1790700"/>
          </a:xfrm>
          <a:prstGeom prst="rect">
            <a:avLst/>
          </a:prstGeom>
          <a:noFill/>
          <a:ln w="9525">
            <a:noFill/>
            <a:miter lim="800000"/>
            <a:headEnd/>
            <a:tailEnd/>
          </a:ln>
        </p:spPr>
      </p:pic>
    </p:spTree>
    <p:extLst>
      <p:ext uri="{BB962C8B-B14F-4D97-AF65-F5344CB8AC3E}">
        <p14:creationId xmlns:p14="http://schemas.microsoft.com/office/powerpoint/2010/main" val="366856113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MARIST ECRL </a:t>
            </a:r>
            <a:r>
              <a:rPr lang="en-US" dirty="0" err="1" smtClean="0"/>
              <a:t>zEnterprise</a:t>
            </a:r>
            <a:endParaRPr lang="en-US" dirty="0"/>
          </a:p>
        </p:txBody>
      </p:sp>
      <p:sp>
        <p:nvSpPr>
          <p:cNvPr id="3" name="Content Placeholder 2"/>
          <p:cNvSpPr>
            <a:spLocks noGrp="1"/>
          </p:cNvSpPr>
          <p:nvPr>
            <p:ph idx="1"/>
          </p:nvPr>
        </p:nvSpPr>
        <p:spPr>
          <a:xfrm>
            <a:off x="4225824" y="3460828"/>
            <a:ext cx="3558746" cy="1993557"/>
          </a:xfrm>
        </p:spPr>
        <p:txBody>
          <a:bodyPr>
            <a:normAutofit/>
          </a:bodyPr>
          <a:lstStyle/>
          <a:p>
            <a:pPr>
              <a:lnSpc>
                <a:spcPct val="115000"/>
              </a:lnSpc>
            </a:pPr>
            <a:r>
              <a:rPr lang="en-US" sz="2000" dirty="0" smtClean="0"/>
              <a:t>By Junaid Kapadia</a:t>
            </a:r>
            <a:endParaRPr lang="en-US" sz="2000" dirty="0"/>
          </a:p>
        </p:txBody>
      </p:sp>
      <p:sp>
        <p:nvSpPr>
          <p:cNvPr id="4" name="Shape 497"/>
          <p:cNvSpPr>
            <a:spLocks noChangeArrowheads="1"/>
          </p:cNvSpPr>
          <p:nvPr/>
        </p:nvSpPr>
        <p:spPr bwMode="auto">
          <a:xfrm>
            <a:off x="628650" y="2100727"/>
            <a:ext cx="3352800" cy="4391025"/>
          </a:xfrm>
          <a:prstGeom prst="rect">
            <a:avLst/>
          </a:prstGeom>
          <a:blipFill dpi="0" rotWithShape="1">
            <a:blip r:embed="rId2"/>
            <a:srcRect/>
            <a:stretch>
              <a:fillRect/>
            </a:stretch>
          </a:blipFill>
          <a:ln w="9525">
            <a:noFill/>
            <a:miter lim="800000"/>
            <a:headEnd/>
            <a:tailEnd/>
          </a:ln>
        </p:spPr>
        <p:txBody>
          <a:bodyPr/>
          <a:lstStyle>
            <a:defPPr>
              <a:defRPr lang="en-US"/>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a:lstStyle>
          <a:p>
            <a:endParaRPr lang="en-US"/>
          </a:p>
        </p:txBody>
      </p:sp>
      <p:sp>
        <p:nvSpPr>
          <p:cNvPr id="5" name="Shape 498"/>
          <p:cNvSpPr>
            <a:spLocks noChangeArrowheads="1"/>
          </p:cNvSpPr>
          <p:nvPr/>
        </p:nvSpPr>
        <p:spPr bwMode="auto">
          <a:xfrm>
            <a:off x="7180561" y="4843927"/>
            <a:ext cx="1647825" cy="1647825"/>
          </a:xfrm>
          <a:prstGeom prst="rect">
            <a:avLst/>
          </a:prstGeom>
          <a:blipFill dpi="0" rotWithShape="1">
            <a:blip r:embed="rId3"/>
            <a:srcRect/>
            <a:stretch>
              <a:fillRect/>
            </a:stretch>
          </a:blipFill>
          <a:ln w="9525">
            <a:noFill/>
            <a:miter lim="800000"/>
            <a:headEnd/>
            <a:tailEnd/>
          </a:ln>
        </p:spPr>
        <p:txBody>
          <a:bodyPr/>
          <a:lstStyle>
            <a:defPPr>
              <a:defRPr lang="en-US"/>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a:lstStyle>
          <a:p>
            <a:endParaRPr lang="en-US"/>
          </a:p>
        </p:txBody>
      </p:sp>
    </p:spTree>
    <p:extLst>
      <p:ext uri="{BB962C8B-B14F-4D97-AF65-F5344CB8AC3E}">
        <p14:creationId xmlns:p14="http://schemas.microsoft.com/office/powerpoint/2010/main" val="1922813088"/>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84524"/>
            <a:ext cx="7886700" cy="612548"/>
          </a:xfrm>
        </p:spPr>
        <p:txBody>
          <a:bodyPr>
            <a:normAutofit/>
          </a:bodyPr>
          <a:lstStyle/>
          <a:p>
            <a:r>
              <a:rPr lang="en-US" sz="3200" dirty="0" err="1"/>
              <a:t>zEnsemble</a:t>
            </a:r>
            <a:r>
              <a:rPr lang="en-US" sz="3200" dirty="0"/>
              <a:t> Layout</a:t>
            </a:r>
          </a:p>
        </p:txBody>
      </p:sp>
      <p:sp>
        <p:nvSpPr>
          <p:cNvPr id="3" name="Content Placeholder 2"/>
          <p:cNvSpPr>
            <a:spLocks noGrp="1"/>
          </p:cNvSpPr>
          <p:nvPr>
            <p:ph idx="1"/>
          </p:nvPr>
        </p:nvSpPr>
        <p:spPr>
          <a:xfrm>
            <a:off x="628650" y="5827098"/>
            <a:ext cx="7886700" cy="962807"/>
          </a:xfrm>
        </p:spPr>
        <p:txBody>
          <a:bodyPr numCol="2">
            <a:normAutofit lnSpcReduction="10000"/>
          </a:bodyPr>
          <a:lstStyle/>
          <a:p>
            <a:pPr marL="457200" indent="-457200">
              <a:buFont typeface="+mj-lt"/>
              <a:buAutoNum type="arabicPeriod"/>
            </a:pPr>
            <a:r>
              <a:rPr lang="en-US" sz="1400" dirty="0"/>
              <a:t>Management network</a:t>
            </a:r>
          </a:p>
          <a:p>
            <a:pPr marL="457200" indent="-457200">
              <a:buFont typeface="+mj-lt"/>
              <a:buAutoNum type="arabicPeriod"/>
            </a:pPr>
            <a:r>
              <a:rPr lang="en-US" sz="1400" dirty="0" err="1"/>
              <a:t>Intranode</a:t>
            </a:r>
            <a:r>
              <a:rPr lang="en-US" sz="1400" dirty="0"/>
              <a:t> management network</a:t>
            </a:r>
          </a:p>
          <a:p>
            <a:pPr marL="457200" indent="-457200">
              <a:buFont typeface="+mj-lt"/>
              <a:buAutoNum type="arabicPeriod"/>
            </a:pPr>
            <a:r>
              <a:rPr lang="en-US" sz="1400" dirty="0" err="1"/>
              <a:t>Intranode</a:t>
            </a:r>
            <a:r>
              <a:rPr lang="en-US" sz="1400" dirty="0"/>
              <a:t> management network - extension</a:t>
            </a:r>
          </a:p>
          <a:p>
            <a:pPr marL="457200" indent="-457200">
              <a:buFont typeface="+mj-lt"/>
              <a:buAutoNum type="arabicPeriod"/>
            </a:pPr>
            <a:r>
              <a:rPr lang="en-US" sz="1400" dirty="0" err="1" smtClean="0"/>
              <a:t>Intraensemble</a:t>
            </a:r>
            <a:r>
              <a:rPr lang="en-US" sz="1400" dirty="0" smtClean="0"/>
              <a:t> </a:t>
            </a:r>
            <a:r>
              <a:rPr lang="en-US" sz="1400" dirty="0"/>
              <a:t>data network</a:t>
            </a:r>
          </a:p>
          <a:p>
            <a:pPr marL="457200" indent="-457200">
              <a:buFont typeface="+mj-lt"/>
              <a:buAutoNum type="arabicPeriod"/>
            </a:pPr>
            <a:r>
              <a:rPr lang="en-US" sz="1400" dirty="0" smtClean="0"/>
              <a:t>FC-attached </a:t>
            </a:r>
            <a:r>
              <a:rPr lang="en-US" sz="1400" dirty="0"/>
              <a:t>disk </a:t>
            </a:r>
            <a:r>
              <a:rPr lang="en-US" sz="1400" dirty="0" smtClean="0"/>
              <a:t>storage</a:t>
            </a:r>
            <a:endParaRPr lang="en-US" sz="1400" dirty="0"/>
          </a:p>
        </p:txBody>
      </p:sp>
      <p:sp>
        <p:nvSpPr>
          <p:cNvPr id="4" name="Shape 504"/>
          <p:cNvSpPr>
            <a:spLocks noChangeArrowheads="1"/>
          </p:cNvSpPr>
          <p:nvPr/>
        </p:nvSpPr>
        <p:spPr bwMode="auto">
          <a:xfrm>
            <a:off x="1104900" y="1697072"/>
            <a:ext cx="6934199" cy="4060156"/>
          </a:xfrm>
          <a:prstGeom prst="rect">
            <a:avLst/>
          </a:prstGeom>
          <a:blipFill dpi="0" rotWithShape="1">
            <a:blip r:embed="rId2"/>
            <a:srcRect/>
            <a:stretch>
              <a:fillRect/>
            </a:stretch>
          </a:blipFill>
          <a:ln w="9525">
            <a:noFill/>
            <a:miter lim="800000"/>
            <a:headEnd/>
            <a:tailEnd/>
          </a:ln>
        </p:spPr>
        <p:txBody>
          <a:bodyPr/>
          <a:lstStyle/>
          <a:p>
            <a:endParaRPr lang="en-US"/>
          </a:p>
        </p:txBody>
      </p:sp>
    </p:spTree>
    <p:extLst>
      <p:ext uri="{BB962C8B-B14F-4D97-AF65-F5344CB8AC3E}">
        <p14:creationId xmlns:p14="http://schemas.microsoft.com/office/powerpoint/2010/main" val="197241747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zBX</a:t>
            </a:r>
            <a:r>
              <a:rPr lang="en-US" dirty="0"/>
              <a:t> Specifications</a:t>
            </a:r>
          </a:p>
        </p:txBody>
      </p:sp>
      <p:sp>
        <p:nvSpPr>
          <p:cNvPr id="3" name="Content Placeholder 2"/>
          <p:cNvSpPr>
            <a:spLocks noGrp="1"/>
          </p:cNvSpPr>
          <p:nvPr>
            <p:ph idx="1"/>
          </p:nvPr>
        </p:nvSpPr>
        <p:spPr/>
        <p:txBody>
          <a:bodyPr>
            <a:normAutofit fontScale="92500"/>
          </a:bodyPr>
          <a:lstStyle/>
          <a:p>
            <a:r>
              <a:rPr lang="en-US" dirty="0"/>
              <a:t>2 PS701 Power blades</a:t>
            </a:r>
          </a:p>
          <a:p>
            <a:r>
              <a:rPr lang="en-US" dirty="0"/>
              <a:t>64 GB of memory each</a:t>
            </a:r>
          </a:p>
          <a:p>
            <a:r>
              <a:rPr lang="en-US" dirty="0"/>
              <a:t>Eight 3.0 GHz processors; 64 "virtual processors" each blade</a:t>
            </a:r>
          </a:p>
          <a:p>
            <a:r>
              <a:rPr lang="en-US" dirty="0"/>
              <a:t>300GB Internal HDD</a:t>
            </a:r>
          </a:p>
          <a:p>
            <a:r>
              <a:rPr lang="en-US" dirty="0"/>
              <a:t>2 HX5 X blades</a:t>
            </a:r>
          </a:p>
          <a:p>
            <a:r>
              <a:rPr lang="en-US" dirty="0"/>
              <a:t>Eight 8GB memory kits (total 64GB memory) each</a:t>
            </a:r>
          </a:p>
          <a:p>
            <a:r>
              <a:rPr lang="en-US" dirty="0"/>
              <a:t>Two 2.13GHZ Processors with eight cores; total 16 cores (virtual processors) each</a:t>
            </a:r>
          </a:p>
          <a:p>
            <a:r>
              <a:rPr lang="en-US" dirty="0"/>
              <a:t>100GB SSD internal </a:t>
            </a:r>
            <a:r>
              <a:rPr lang="en-US" dirty="0" smtClean="0"/>
              <a:t>disk</a:t>
            </a:r>
            <a:endParaRPr lang="en-US" dirty="0"/>
          </a:p>
        </p:txBody>
      </p:sp>
    </p:spTree>
    <p:extLst>
      <p:ext uri="{BB962C8B-B14F-4D97-AF65-F5344CB8AC3E}">
        <p14:creationId xmlns:p14="http://schemas.microsoft.com/office/powerpoint/2010/main" val="177834376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System z Breakdown</a:t>
            </a:r>
          </a:p>
        </p:txBody>
      </p:sp>
      <p:grpSp>
        <p:nvGrpSpPr>
          <p:cNvPr id="4" name="Group 3"/>
          <p:cNvGrpSpPr/>
          <p:nvPr/>
        </p:nvGrpSpPr>
        <p:grpSpPr>
          <a:xfrm>
            <a:off x="541866" y="2209800"/>
            <a:ext cx="8077200" cy="4179332"/>
            <a:chOff x="541866" y="2209800"/>
            <a:chExt cx="8077200" cy="4179332"/>
          </a:xfrm>
        </p:grpSpPr>
        <p:sp>
          <p:nvSpPr>
            <p:cNvPr id="5" name="Shape 526"/>
            <p:cNvSpPr txBox="1"/>
            <p:nvPr/>
          </p:nvSpPr>
          <p:spPr>
            <a:xfrm>
              <a:off x="541866" y="6019800"/>
              <a:ext cx="8077199" cy="369332"/>
            </a:xfrm>
            <a:prstGeom prst="rect">
              <a:avLst/>
            </a:prstGeom>
            <a:solidFill>
              <a:schemeClr val="accent1"/>
            </a:solidFill>
            <a:ln w="9525" cap="flat">
              <a:solidFill>
                <a:schemeClr val="dk1"/>
              </a:solidFill>
              <a:prstDash val="solid"/>
              <a:round/>
              <a:headEnd type="none" w="med" len="med"/>
              <a:tailEnd type="none" w="med" len="med"/>
            </a:ln>
          </p:spPr>
          <p:txBody>
            <a:bodyPr lIns="91425" tIns="45700" rIns="91425" bIns="45700" anchor="t" anchorCtr="0">
              <a:spAutoFit/>
            </a:bodyPr>
            <a:lstStyle/>
            <a:p>
              <a:pPr algn="ctr">
                <a:buSzPct val="25000"/>
              </a:pPr>
              <a:r>
                <a:rPr lang="en" sz="1800"/>
                <a:t>z114</a:t>
              </a:r>
            </a:p>
          </p:txBody>
        </p:sp>
        <p:sp>
          <p:nvSpPr>
            <p:cNvPr id="6" name="Shape 527"/>
            <p:cNvSpPr txBox="1"/>
            <p:nvPr/>
          </p:nvSpPr>
          <p:spPr>
            <a:xfrm>
              <a:off x="541866" y="5650467"/>
              <a:ext cx="2582333" cy="369332"/>
            </a:xfrm>
            <a:prstGeom prst="rect">
              <a:avLst/>
            </a:prstGeom>
            <a:solidFill>
              <a:srgbClr val="953734"/>
            </a:solidFill>
            <a:ln w="9525" cap="flat">
              <a:solidFill>
                <a:schemeClr val="dk1"/>
              </a:solidFill>
              <a:prstDash val="solid"/>
              <a:round/>
              <a:headEnd type="none" w="med" len="med"/>
              <a:tailEnd type="none" w="med" len="med"/>
            </a:ln>
          </p:spPr>
          <p:txBody>
            <a:bodyPr lIns="91425" tIns="45700" rIns="91425" bIns="45700" anchor="t" anchorCtr="0">
              <a:spAutoFit/>
            </a:bodyPr>
            <a:lstStyle/>
            <a:p>
              <a:pPr algn="ctr">
                <a:buSzPct val="25000"/>
              </a:pPr>
              <a:r>
                <a:rPr lang="en" sz="1800"/>
                <a:t>LP1</a:t>
              </a:r>
            </a:p>
          </p:txBody>
        </p:sp>
        <p:sp>
          <p:nvSpPr>
            <p:cNvPr id="7" name="Shape 528"/>
            <p:cNvSpPr txBox="1"/>
            <p:nvPr/>
          </p:nvSpPr>
          <p:spPr>
            <a:xfrm>
              <a:off x="3124200" y="5650467"/>
              <a:ext cx="2819400" cy="369332"/>
            </a:xfrm>
            <a:prstGeom prst="rect">
              <a:avLst/>
            </a:prstGeom>
            <a:solidFill>
              <a:srgbClr val="92CCD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lgn="ctr">
                <a:buSzPct val="25000"/>
              </a:pPr>
              <a:r>
                <a:rPr lang="en" sz="1800"/>
                <a:t>LP2</a:t>
              </a:r>
            </a:p>
          </p:txBody>
        </p:sp>
        <p:sp>
          <p:nvSpPr>
            <p:cNvPr id="8" name="Shape 529"/>
            <p:cNvSpPr txBox="1"/>
            <p:nvPr/>
          </p:nvSpPr>
          <p:spPr>
            <a:xfrm>
              <a:off x="5943601" y="5650467"/>
              <a:ext cx="2675465" cy="369332"/>
            </a:xfrm>
            <a:prstGeom prst="rect">
              <a:avLst/>
            </a:prstGeom>
            <a:solidFill>
              <a:srgbClr val="E36C09"/>
            </a:solidFill>
            <a:ln w="9525" cap="flat">
              <a:solidFill>
                <a:schemeClr val="dk1"/>
              </a:solidFill>
              <a:prstDash val="solid"/>
              <a:round/>
              <a:headEnd type="none" w="med" len="med"/>
              <a:tailEnd type="none" w="med" len="med"/>
            </a:ln>
          </p:spPr>
          <p:txBody>
            <a:bodyPr lIns="91425" tIns="45700" rIns="91425" bIns="45700" anchor="t" anchorCtr="0">
              <a:spAutoFit/>
            </a:bodyPr>
            <a:lstStyle/>
            <a:p>
              <a:pPr algn="ctr">
                <a:buSzPct val="25000"/>
              </a:pPr>
              <a:r>
                <a:rPr lang="en" sz="1800"/>
                <a:t>LP3</a:t>
              </a:r>
            </a:p>
          </p:txBody>
        </p:sp>
        <p:sp>
          <p:nvSpPr>
            <p:cNvPr id="9" name="Shape 530"/>
            <p:cNvSpPr txBox="1"/>
            <p:nvPr/>
          </p:nvSpPr>
          <p:spPr>
            <a:xfrm>
              <a:off x="613833" y="5281135"/>
              <a:ext cx="2438399" cy="369332"/>
            </a:xfrm>
            <a:prstGeom prst="rect">
              <a:avLst/>
            </a:prstGeom>
            <a:solidFill>
              <a:srgbClr val="D99593"/>
            </a:solidFill>
            <a:ln w="9525" cap="flat">
              <a:solidFill>
                <a:schemeClr val="dk1"/>
              </a:solidFill>
              <a:prstDash val="solid"/>
              <a:round/>
              <a:headEnd type="none" w="med" len="med"/>
              <a:tailEnd type="none" w="med" len="med"/>
            </a:ln>
          </p:spPr>
          <p:txBody>
            <a:bodyPr lIns="91425" tIns="45700" rIns="91425" bIns="45700" anchor="t" anchorCtr="0">
              <a:spAutoFit/>
            </a:bodyPr>
            <a:lstStyle/>
            <a:p>
              <a:pPr algn="ctr">
                <a:buSzPct val="25000"/>
              </a:pPr>
              <a:r>
                <a:rPr lang="en" sz="1800"/>
                <a:t>z/VM</a:t>
              </a:r>
            </a:p>
          </p:txBody>
        </p:sp>
        <p:sp>
          <p:nvSpPr>
            <p:cNvPr id="10" name="Shape 531"/>
            <p:cNvSpPr txBox="1"/>
            <p:nvPr/>
          </p:nvSpPr>
          <p:spPr>
            <a:xfrm>
              <a:off x="3314701" y="5281135"/>
              <a:ext cx="2438399" cy="369332"/>
            </a:xfrm>
            <a:prstGeom prst="rect">
              <a:avLst/>
            </a:prstGeom>
            <a:solidFill>
              <a:srgbClr val="DAE5F1"/>
            </a:solidFill>
            <a:ln w="9525" cap="flat">
              <a:solidFill>
                <a:schemeClr val="dk1"/>
              </a:solidFill>
              <a:prstDash val="solid"/>
              <a:round/>
              <a:headEnd type="none" w="med" len="med"/>
              <a:tailEnd type="none" w="med" len="med"/>
            </a:ln>
          </p:spPr>
          <p:txBody>
            <a:bodyPr lIns="91425" tIns="45700" rIns="91425" bIns="45700" anchor="t" anchorCtr="0">
              <a:spAutoFit/>
            </a:bodyPr>
            <a:lstStyle/>
            <a:p>
              <a:pPr algn="ctr">
                <a:buSzPct val="25000"/>
              </a:pPr>
              <a:r>
                <a:rPr lang="en" sz="1800"/>
                <a:t>z/OS</a:t>
              </a:r>
            </a:p>
          </p:txBody>
        </p:sp>
        <p:sp>
          <p:nvSpPr>
            <p:cNvPr id="11" name="Shape 532"/>
            <p:cNvSpPr txBox="1"/>
            <p:nvPr/>
          </p:nvSpPr>
          <p:spPr>
            <a:xfrm rot="-5400000">
              <a:off x="-767944" y="3591599"/>
              <a:ext cx="3071333" cy="307736"/>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dirty="0"/>
                <a:t>SUSE Linux on z Ron Coleman </a:t>
              </a:r>
            </a:p>
          </p:txBody>
        </p:sp>
        <p:sp>
          <p:nvSpPr>
            <p:cNvPr id="12" name="Shape 533"/>
            <p:cNvSpPr txBox="1"/>
            <p:nvPr/>
          </p:nvSpPr>
          <p:spPr>
            <a:xfrm rot="-5400000">
              <a:off x="-394156" y="3591578"/>
              <a:ext cx="3071333" cy="307777"/>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a:t>SUSE Linux Cognos Server</a:t>
              </a:r>
            </a:p>
          </p:txBody>
        </p:sp>
        <p:sp>
          <p:nvSpPr>
            <p:cNvPr id="13" name="Shape 534"/>
            <p:cNvSpPr txBox="1"/>
            <p:nvPr/>
          </p:nvSpPr>
          <p:spPr>
            <a:xfrm rot="-5400000">
              <a:off x="-86377" y="3591578"/>
              <a:ext cx="3071333" cy="307777"/>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a:t>SUSE Linux Cognos database</a:t>
              </a:r>
            </a:p>
          </p:txBody>
        </p:sp>
        <p:sp>
          <p:nvSpPr>
            <p:cNvPr id="14" name="Shape 535"/>
            <p:cNvSpPr txBox="1"/>
            <p:nvPr/>
          </p:nvSpPr>
          <p:spPr>
            <a:xfrm rot="-5400000">
              <a:off x="291644" y="3591578"/>
              <a:ext cx="3071333" cy="307777"/>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a:t>Extra Redhat Server</a:t>
              </a:r>
            </a:p>
          </p:txBody>
        </p:sp>
        <p:sp>
          <p:nvSpPr>
            <p:cNvPr id="15" name="Shape 536"/>
            <p:cNvSpPr txBox="1"/>
            <p:nvPr/>
          </p:nvSpPr>
          <p:spPr>
            <a:xfrm rot="-5400000">
              <a:off x="599422" y="3591578"/>
              <a:ext cx="3071333" cy="307777"/>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dirty="0"/>
                <a:t>Extra SUSE Server</a:t>
              </a:r>
            </a:p>
          </p:txBody>
        </p:sp>
        <p:sp>
          <p:nvSpPr>
            <p:cNvPr id="16" name="Shape 537"/>
            <p:cNvSpPr txBox="1"/>
            <p:nvPr/>
          </p:nvSpPr>
          <p:spPr>
            <a:xfrm rot="-5400000">
              <a:off x="980422" y="3591578"/>
              <a:ext cx="3071333" cy="307777"/>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a:t>IBMCOP SUSE Server</a:t>
              </a:r>
            </a:p>
          </p:txBody>
        </p:sp>
        <p:sp>
          <p:nvSpPr>
            <p:cNvPr id="17" name="Shape 538"/>
            <p:cNvSpPr txBox="1"/>
            <p:nvPr/>
          </p:nvSpPr>
          <p:spPr>
            <a:xfrm rot="-5400000">
              <a:off x="1358444" y="3591578"/>
              <a:ext cx="3071333" cy="307777"/>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dirty="0"/>
                <a:t>Linux Router</a:t>
              </a:r>
            </a:p>
          </p:txBody>
        </p:sp>
        <p:sp>
          <p:nvSpPr>
            <p:cNvPr id="18" name="Shape 539"/>
            <p:cNvSpPr txBox="1"/>
            <p:nvPr/>
          </p:nvSpPr>
          <p:spPr>
            <a:xfrm>
              <a:off x="3657600" y="4911803"/>
              <a:ext cx="1752600" cy="369332"/>
            </a:xfrm>
            <a:prstGeom prst="rect">
              <a:avLst/>
            </a:prstGeom>
            <a:solidFill>
              <a:schemeClr val="lt1"/>
            </a:solidFill>
            <a:ln w="9525" cap="flat">
              <a:solidFill>
                <a:schemeClr val="dk1"/>
              </a:solidFill>
              <a:prstDash val="solid"/>
              <a:round/>
              <a:headEnd type="none" w="med" len="med"/>
              <a:tailEnd type="none" w="med" len="med"/>
            </a:ln>
          </p:spPr>
          <p:txBody>
            <a:bodyPr lIns="91425" tIns="45700" rIns="91425" bIns="45700" anchor="t" anchorCtr="0">
              <a:spAutoFit/>
            </a:bodyPr>
            <a:lstStyle/>
            <a:p>
              <a:pPr algn="ctr">
                <a:buSzPct val="25000"/>
              </a:pPr>
              <a:r>
                <a:rPr lang="en" sz="1800"/>
                <a:t>DB2</a:t>
              </a:r>
            </a:p>
          </p:txBody>
        </p:sp>
        <p:sp>
          <p:nvSpPr>
            <p:cNvPr id="19" name="Shape 530"/>
            <p:cNvSpPr txBox="1"/>
            <p:nvPr/>
          </p:nvSpPr>
          <p:spPr>
            <a:xfrm>
              <a:off x="6062133" y="5269468"/>
              <a:ext cx="2438399" cy="369332"/>
            </a:xfrm>
            <a:prstGeom prst="rect">
              <a:avLst/>
            </a:prstGeom>
            <a:solidFill>
              <a:schemeClr val="accent2">
                <a:lumMod val="60000"/>
                <a:lumOff val="40000"/>
              </a:schemeClr>
            </a:solidFill>
            <a:ln w="9525" cap="flat">
              <a:solidFill>
                <a:schemeClr val="dk1"/>
              </a:solidFill>
              <a:prstDash val="solid"/>
              <a:round/>
              <a:headEnd type="none" w="med" len="med"/>
              <a:tailEnd type="none" w="med" len="med"/>
            </a:ln>
          </p:spPr>
          <p:txBody>
            <a:bodyPr lIns="91425" tIns="45700" rIns="91425" bIns="45700" anchor="t" anchorCtr="0">
              <a:spAutoFit/>
            </a:bodyPr>
            <a:lstStyle/>
            <a:p>
              <a:pPr algn="ctr">
                <a:buSzPct val="25000"/>
              </a:pPr>
              <a:r>
                <a:rPr lang="en" sz="1800" dirty="0"/>
                <a:t>z/VM</a:t>
              </a:r>
            </a:p>
          </p:txBody>
        </p:sp>
      </p:grpSp>
    </p:spTree>
    <p:extLst>
      <p:ext uri="{BB962C8B-B14F-4D97-AF65-F5344CB8AC3E}">
        <p14:creationId xmlns:p14="http://schemas.microsoft.com/office/powerpoint/2010/main" val="357163352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zBX</a:t>
            </a:r>
            <a:r>
              <a:rPr lang="en-US" dirty="0"/>
              <a:t> Breakdown</a:t>
            </a:r>
          </a:p>
        </p:txBody>
      </p:sp>
      <p:grpSp>
        <p:nvGrpSpPr>
          <p:cNvPr id="4" name="Group 3"/>
          <p:cNvGrpSpPr/>
          <p:nvPr/>
        </p:nvGrpSpPr>
        <p:grpSpPr>
          <a:xfrm rot="16200000">
            <a:off x="4345641" y="1877601"/>
            <a:ext cx="4343400" cy="4648199"/>
            <a:chOff x="152402" y="1600196"/>
            <a:chExt cx="2971798" cy="5198051"/>
          </a:xfrm>
        </p:grpSpPr>
        <p:sp>
          <p:nvSpPr>
            <p:cNvPr id="5" name="Shape 546"/>
            <p:cNvSpPr txBox="1"/>
            <p:nvPr/>
          </p:nvSpPr>
          <p:spPr>
            <a:xfrm rot="5400000" flipH="1">
              <a:off x="-2306870" y="4059472"/>
              <a:ext cx="5195504" cy="276959"/>
            </a:xfrm>
            <a:prstGeom prst="rect">
              <a:avLst/>
            </a:prstGeom>
            <a:solidFill>
              <a:schemeClr val="accent1"/>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zBX</a:t>
              </a:r>
            </a:p>
          </p:txBody>
        </p:sp>
        <p:sp>
          <p:nvSpPr>
            <p:cNvPr id="6" name="Shape 547"/>
            <p:cNvSpPr txBox="1"/>
            <p:nvPr/>
          </p:nvSpPr>
          <p:spPr>
            <a:xfrm rot="5400000">
              <a:off x="-422762" y="2452318"/>
              <a:ext cx="1981203" cy="276959"/>
            </a:xfrm>
            <a:prstGeom prst="rect">
              <a:avLst/>
            </a:prstGeom>
            <a:solidFill>
              <a:srgbClr val="953734"/>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Power VM Hypervisor</a:t>
              </a:r>
            </a:p>
          </p:txBody>
        </p:sp>
        <p:sp>
          <p:nvSpPr>
            <p:cNvPr id="7" name="Shape 548"/>
            <p:cNvSpPr txBox="1"/>
            <p:nvPr/>
          </p:nvSpPr>
          <p:spPr>
            <a:xfrm rot="5400000">
              <a:off x="-1039311" y="5050074"/>
              <a:ext cx="3214302" cy="276959"/>
            </a:xfrm>
            <a:prstGeom prst="rect">
              <a:avLst/>
            </a:prstGeom>
            <a:solidFill>
              <a:srgbClr val="76923C"/>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X Hypervisor</a:t>
              </a:r>
            </a:p>
          </p:txBody>
        </p:sp>
        <p:sp>
          <p:nvSpPr>
            <p:cNvPr id="8" name="Shape 549"/>
            <p:cNvSpPr txBox="1"/>
            <p:nvPr/>
          </p:nvSpPr>
          <p:spPr>
            <a:xfrm rot="5400000">
              <a:off x="338104" y="1975736"/>
              <a:ext cx="1028031" cy="276959"/>
            </a:xfrm>
            <a:prstGeom prst="rect">
              <a:avLst/>
            </a:prstGeom>
            <a:solidFill>
              <a:schemeClr val="accent2"/>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US" sz="1200" dirty="0" err="1" smtClean="0"/>
                <a:t>P.Blade</a:t>
              </a:r>
              <a:r>
                <a:rPr lang="en-US" sz="1200" dirty="0" smtClean="0"/>
                <a:t> 1.1</a:t>
              </a:r>
              <a:endParaRPr lang="en" sz="1200" dirty="0"/>
            </a:p>
          </p:txBody>
        </p:sp>
        <p:sp>
          <p:nvSpPr>
            <p:cNvPr id="9" name="Shape 550"/>
            <p:cNvSpPr txBox="1"/>
            <p:nvPr/>
          </p:nvSpPr>
          <p:spPr>
            <a:xfrm rot="5400000">
              <a:off x="375535" y="2966338"/>
              <a:ext cx="953170" cy="276959"/>
            </a:xfrm>
            <a:prstGeom prst="rect">
              <a:avLst/>
            </a:prstGeom>
            <a:solidFill>
              <a:srgbClr val="D99593"/>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P.blade </a:t>
              </a:r>
              <a:r>
                <a:rPr lang="en" sz="1200" dirty="0" smtClean="0"/>
                <a:t>1.2</a:t>
              </a:r>
              <a:endParaRPr lang="en" sz="1200" dirty="0"/>
            </a:p>
          </p:txBody>
        </p:sp>
        <p:sp>
          <p:nvSpPr>
            <p:cNvPr id="10" name="Shape 552"/>
            <p:cNvSpPr txBox="1"/>
            <p:nvPr/>
          </p:nvSpPr>
          <p:spPr>
            <a:xfrm rot="5400000">
              <a:off x="24688" y="5819694"/>
              <a:ext cx="1659822" cy="276959"/>
            </a:xfrm>
            <a:prstGeom prst="rect">
              <a:avLst/>
            </a:prstGeom>
            <a:solidFill>
              <a:srgbClr val="C2D59B"/>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X.blade 1.05</a:t>
              </a:r>
            </a:p>
          </p:txBody>
        </p:sp>
        <p:sp>
          <p:nvSpPr>
            <p:cNvPr id="11" name="Shape 554"/>
            <p:cNvSpPr txBox="1"/>
            <p:nvPr/>
          </p:nvSpPr>
          <p:spPr>
            <a:xfrm>
              <a:off x="990600" y="2133600"/>
              <a:ext cx="1896162" cy="261570"/>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smtClean="0"/>
                <a:t>NIM</a:t>
              </a:r>
              <a:endParaRPr lang="en" sz="1100" dirty="0"/>
            </a:p>
          </p:txBody>
        </p:sp>
        <p:sp>
          <p:nvSpPr>
            <p:cNvPr id="12" name="Shape 561"/>
            <p:cNvSpPr txBox="1"/>
            <p:nvPr/>
          </p:nvSpPr>
          <p:spPr>
            <a:xfrm>
              <a:off x="990600" y="2895600"/>
              <a:ext cx="1896162" cy="261570"/>
            </a:xfrm>
            <a:prstGeom prst="rect">
              <a:avLst/>
            </a:prstGeom>
            <a:solidFill>
              <a:srgbClr val="D99593"/>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a:t>Matt Johnson AIX</a:t>
              </a:r>
            </a:p>
          </p:txBody>
        </p:sp>
        <p:sp>
          <p:nvSpPr>
            <p:cNvPr id="13" name="Shape 564"/>
            <p:cNvSpPr txBox="1"/>
            <p:nvPr/>
          </p:nvSpPr>
          <p:spPr>
            <a:xfrm>
              <a:off x="990600" y="1861770"/>
              <a:ext cx="1896162" cy="261570"/>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a:t>z/os IEDN OSA server</a:t>
              </a:r>
            </a:p>
          </p:txBody>
        </p:sp>
        <p:sp>
          <p:nvSpPr>
            <p:cNvPr id="14" name="Shape 565"/>
            <p:cNvSpPr txBox="1"/>
            <p:nvPr/>
          </p:nvSpPr>
          <p:spPr>
            <a:xfrm>
              <a:off x="999396" y="1600200"/>
              <a:ext cx="1896204" cy="261570"/>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a:t>z/os IEDN OSA server</a:t>
              </a:r>
            </a:p>
          </p:txBody>
        </p:sp>
        <p:sp>
          <p:nvSpPr>
            <p:cNvPr id="15" name="Shape 561"/>
            <p:cNvSpPr txBox="1"/>
            <p:nvPr/>
          </p:nvSpPr>
          <p:spPr>
            <a:xfrm>
              <a:off x="990600" y="2634030"/>
              <a:ext cx="1896162" cy="261570"/>
            </a:xfrm>
            <a:prstGeom prst="rect">
              <a:avLst/>
            </a:prstGeom>
            <a:solidFill>
              <a:srgbClr val="D99593"/>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smtClean="0"/>
                <a:t>R. Coleman P blade Scaly</a:t>
              </a:r>
              <a:endParaRPr lang="en" sz="1100" dirty="0"/>
            </a:p>
          </p:txBody>
        </p:sp>
        <p:sp>
          <p:nvSpPr>
            <p:cNvPr id="16" name="Shape 560"/>
            <p:cNvSpPr txBox="1"/>
            <p:nvPr/>
          </p:nvSpPr>
          <p:spPr>
            <a:xfrm>
              <a:off x="990600" y="5246221"/>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a:t>Scott Frank – Underwater Acoustics</a:t>
              </a:r>
            </a:p>
          </p:txBody>
        </p:sp>
        <p:sp>
          <p:nvSpPr>
            <p:cNvPr id="17" name="Shape 558"/>
            <p:cNvSpPr txBox="1"/>
            <p:nvPr/>
          </p:nvSpPr>
          <p:spPr>
            <a:xfrm>
              <a:off x="990601" y="3826553"/>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a:t>Windows Deployment Server</a:t>
              </a:r>
            </a:p>
          </p:txBody>
        </p:sp>
        <p:sp>
          <p:nvSpPr>
            <p:cNvPr id="18" name="Shape 558"/>
            <p:cNvSpPr txBox="1"/>
            <p:nvPr/>
          </p:nvSpPr>
          <p:spPr>
            <a:xfrm>
              <a:off x="999662" y="3587992"/>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John’s Hopkins Research</a:t>
              </a:r>
            </a:p>
          </p:txBody>
        </p:sp>
        <p:sp>
          <p:nvSpPr>
            <p:cNvPr id="19" name="Shape 558"/>
            <p:cNvSpPr txBox="1"/>
            <p:nvPr/>
          </p:nvSpPr>
          <p:spPr>
            <a:xfrm>
              <a:off x="993124" y="4056181"/>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Cognos Framework Manager</a:t>
              </a:r>
              <a:endParaRPr lang="en" sz="1000" dirty="0"/>
            </a:p>
          </p:txBody>
        </p:sp>
        <p:sp>
          <p:nvSpPr>
            <p:cNvPr id="20" name="Shape 558"/>
            <p:cNvSpPr txBox="1"/>
            <p:nvPr/>
          </p:nvSpPr>
          <p:spPr>
            <a:xfrm>
              <a:off x="993079" y="4302362"/>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Eiel Lauria - OAAI</a:t>
              </a:r>
              <a:endParaRPr lang="en" sz="1000" dirty="0"/>
            </a:p>
          </p:txBody>
        </p:sp>
        <p:sp>
          <p:nvSpPr>
            <p:cNvPr id="21" name="Shape 558"/>
            <p:cNvSpPr txBox="1"/>
            <p:nvPr/>
          </p:nvSpPr>
          <p:spPr>
            <a:xfrm>
              <a:off x="990600" y="4548543"/>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Tivoli Monitoring</a:t>
              </a:r>
              <a:endParaRPr lang="en" sz="1000" dirty="0"/>
            </a:p>
          </p:txBody>
        </p:sp>
        <p:sp>
          <p:nvSpPr>
            <p:cNvPr id="22" name="Shape 558"/>
            <p:cNvSpPr txBox="1"/>
            <p:nvPr/>
          </p:nvSpPr>
          <p:spPr>
            <a:xfrm>
              <a:off x="990600" y="4783019"/>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zSentinel</a:t>
              </a:r>
              <a:endParaRPr lang="en" sz="1000" dirty="0"/>
            </a:p>
          </p:txBody>
        </p:sp>
        <p:sp>
          <p:nvSpPr>
            <p:cNvPr id="23" name="Shape 551"/>
            <p:cNvSpPr txBox="1"/>
            <p:nvPr/>
          </p:nvSpPr>
          <p:spPr>
            <a:xfrm rot="5400000">
              <a:off x="19620" y="4277897"/>
              <a:ext cx="1669954" cy="276959"/>
            </a:xfrm>
            <a:prstGeom prst="rect">
              <a:avLst/>
            </a:prstGeom>
            <a:solidFill>
              <a:schemeClr val="accent3"/>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X.blade 1.04</a:t>
              </a:r>
            </a:p>
          </p:txBody>
        </p:sp>
        <p:sp>
          <p:nvSpPr>
            <p:cNvPr id="24" name="Shape 558"/>
            <p:cNvSpPr txBox="1"/>
            <p:nvPr/>
          </p:nvSpPr>
          <p:spPr>
            <a:xfrm>
              <a:off x="990600" y="5005171"/>
              <a:ext cx="2124538" cy="246181"/>
            </a:xfrm>
            <a:prstGeom prst="rect">
              <a:avLst/>
            </a:prstGeom>
            <a:solidFill>
              <a:srgbClr val="D6E3BC"/>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1000" dirty="0" smtClean="0"/>
                <a:t>Ron Coleman - Scaly</a:t>
              </a:r>
              <a:endParaRPr lang="en" sz="1000" dirty="0"/>
            </a:p>
          </p:txBody>
        </p:sp>
        <p:sp>
          <p:nvSpPr>
            <p:cNvPr id="25" name="Shape 560"/>
            <p:cNvSpPr txBox="1"/>
            <p:nvPr/>
          </p:nvSpPr>
          <p:spPr>
            <a:xfrm>
              <a:off x="990600" y="5467939"/>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Cognos Express Server</a:t>
              </a:r>
              <a:endParaRPr lang="en" sz="800" dirty="0"/>
            </a:p>
          </p:txBody>
        </p:sp>
        <p:sp>
          <p:nvSpPr>
            <p:cNvPr id="26" name="Shape 560"/>
            <p:cNvSpPr txBox="1"/>
            <p:nvPr/>
          </p:nvSpPr>
          <p:spPr>
            <a:xfrm>
              <a:off x="990600" y="5689657"/>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zBX OpenFlow Controller</a:t>
              </a:r>
              <a:endParaRPr lang="en" sz="800" dirty="0"/>
            </a:p>
          </p:txBody>
        </p:sp>
        <p:sp>
          <p:nvSpPr>
            <p:cNvPr id="27" name="Shape 560"/>
            <p:cNvSpPr txBox="1"/>
            <p:nvPr/>
          </p:nvSpPr>
          <p:spPr>
            <a:xfrm>
              <a:off x="996920" y="5911375"/>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VCL Management Node</a:t>
              </a:r>
              <a:endParaRPr lang="en" sz="800" dirty="0"/>
            </a:p>
          </p:txBody>
        </p:sp>
        <p:sp>
          <p:nvSpPr>
            <p:cNvPr id="28" name="Shape 560"/>
            <p:cNvSpPr txBox="1"/>
            <p:nvPr/>
          </p:nvSpPr>
          <p:spPr>
            <a:xfrm>
              <a:off x="996920" y="6133093"/>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SuSE PXE</a:t>
              </a:r>
              <a:endParaRPr lang="en" sz="800" dirty="0"/>
            </a:p>
          </p:txBody>
        </p:sp>
        <p:sp>
          <p:nvSpPr>
            <p:cNvPr id="29" name="Shape 560"/>
            <p:cNvSpPr txBox="1"/>
            <p:nvPr/>
          </p:nvSpPr>
          <p:spPr>
            <a:xfrm>
              <a:off x="990600" y="6354811"/>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Network File System</a:t>
              </a:r>
              <a:endParaRPr lang="en" sz="800" dirty="0"/>
            </a:p>
          </p:txBody>
        </p:sp>
        <p:sp>
          <p:nvSpPr>
            <p:cNvPr id="30" name="Shape 560"/>
            <p:cNvSpPr txBox="1"/>
            <p:nvPr/>
          </p:nvSpPr>
          <p:spPr>
            <a:xfrm>
              <a:off x="996920" y="6576529"/>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DayTrader</a:t>
              </a:r>
              <a:endParaRPr lang="en" sz="800" dirty="0"/>
            </a:p>
          </p:txBody>
        </p:sp>
      </p:grpSp>
      <p:grpSp>
        <p:nvGrpSpPr>
          <p:cNvPr id="31" name="Group 30"/>
          <p:cNvGrpSpPr/>
          <p:nvPr/>
        </p:nvGrpSpPr>
        <p:grpSpPr>
          <a:xfrm>
            <a:off x="238934" y="2158283"/>
            <a:ext cx="3637195" cy="4249017"/>
            <a:chOff x="152402" y="1600196"/>
            <a:chExt cx="2971798" cy="5198051"/>
          </a:xfrm>
        </p:grpSpPr>
        <p:sp>
          <p:nvSpPr>
            <p:cNvPr id="32" name="Shape 546"/>
            <p:cNvSpPr txBox="1"/>
            <p:nvPr/>
          </p:nvSpPr>
          <p:spPr>
            <a:xfrm rot="5400000" flipH="1">
              <a:off x="-2306870" y="4059472"/>
              <a:ext cx="5195504" cy="276959"/>
            </a:xfrm>
            <a:prstGeom prst="rect">
              <a:avLst/>
            </a:prstGeom>
            <a:solidFill>
              <a:schemeClr val="accent1"/>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zBX</a:t>
              </a:r>
            </a:p>
          </p:txBody>
        </p:sp>
        <p:sp>
          <p:nvSpPr>
            <p:cNvPr id="33" name="Shape 547"/>
            <p:cNvSpPr txBox="1"/>
            <p:nvPr/>
          </p:nvSpPr>
          <p:spPr>
            <a:xfrm rot="5400000">
              <a:off x="-422762" y="2452318"/>
              <a:ext cx="1981203" cy="276959"/>
            </a:xfrm>
            <a:prstGeom prst="rect">
              <a:avLst/>
            </a:prstGeom>
            <a:solidFill>
              <a:srgbClr val="953734"/>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Power VM Hypervisor</a:t>
              </a:r>
            </a:p>
          </p:txBody>
        </p:sp>
        <p:sp>
          <p:nvSpPr>
            <p:cNvPr id="34" name="Shape 548"/>
            <p:cNvSpPr txBox="1"/>
            <p:nvPr/>
          </p:nvSpPr>
          <p:spPr>
            <a:xfrm rot="5400000">
              <a:off x="-1039311" y="5050074"/>
              <a:ext cx="3214302" cy="276959"/>
            </a:xfrm>
            <a:prstGeom prst="rect">
              <a:avLst/>
            </a:prstGeom>
            <a:solidFill>
              <a:srgbClr val="76923C"/>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X Hypervisor</a:t>
              </a:r>
            </a:p>
          </p:txBody>
        </p:sp>
        <p:sp>
          <p:nvSpPr>
            <p:cNvPr id="35" name="Shape 549"/>
            <p:cNvSpPr txBox="1"/>
            <p:nvPr/>
          </p:nvSpPr>
          <p:spPr>
            <a:xfrm rot="5400000">
              <a:off x="338104" y="1975736"/>
              <a:ext cx="1028031" cy="276959"/>
            </a:xfrm>
            <a:prstGeom prst="rect">
              <a:avLst/>
            </a:prstGeom>
            <a:solidFill>
              <a:schemeClr val="accent2"/>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US" sz="1200" dirty="0" err="1" smtClean="0"/>
                <a:t>P.Blade</a:t>
              </a:r>
              <a:r>
                <a:rPr lang="en-US" sz="1200" dirty="0" smtClean="0"/>
                <a:t> 1.1</a:t>
              </a:r>
              <a:endParaRPr lang="en" sz="1200" dirty="0"/>
            </a:p>
          </p:txBody>
        </p:sp>
        <p:sp>
          <p:nvSpPr>
            <p:cNvPr id="36" name="Shape 550"/>
            <p:cNvSpPr txBox="1"/>
            <p:nvPr/>
          </p:nvSpPr>
          <p:spPr>
            <a:xfrm rot="5400000">
              <a:off x="375535" y="2966338"/>
              <a:ext cx="953170" cy="276959"/>
            </a:xfrm>
            <a:prstGeom prst="rect">
              <a:avLst/>
            </a:prstGeom>
            <a:solidFill>
              <a:srgbClr val="D99593"/>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P.blade </a:t>
              </a:r>
              <a:r>
                <a:rPr lang="en" sz="1200" dirty="0" smtClean="0"/>
                <a:t>1.2</a:t>
              </a:r>
              <a:endParaRPr lang="en" sz="1200" dirty="0"/>
            </a:p>
          </p:txBody>
        </p:sp>
        <p:sp>
          <p:nvSpPr>
            <p:cNvPr id="37" name="Shape 552"/>
            <p:cNvSpPr txBox="1"/>
            <p:nvPr/>
          </p:nvSpPr>
          <p:spPr>
            <a:xfrm rot="5400000">
              <a:off x="24688" y="5819694"/>
              <a:ext cx="1659822" cy="276959"/>
            </a:xfrm>
            <a:prstGeom prst="rect">
              <a:avLst/>
            </a:prstGeom>
            <a:solidFill>
              <a:srgbClr val="C2D59B"/>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X.blade 1.05</a:t>
              </a:r>
            </a:p>
          </p:txBody>
        </p:sp>
        <p:sp>
          <p:nvSpPr>
            <p:cNvPr id="38" name="Shape 554"/>
            <p:cNvSpPr txBox="1"/>
            <p:nvPr/>
          </p:nvSpPr>
          <p:spPr>
            <a:xfrm>
              <a:off x="990600" y="2133600"/>
              <a:ext cx="1896162" cy="261570"/>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smtClean="0"/>
                <a:t>NIM</a:t>
              </a:r>
              <a:endParaRPr lang="en" sz="1100" dirty="0"/>
            </a:p>
          </p:txBody>
        </p:sp>
        <p:sp>
          <p:nvSpPr>
            <p:cNvPr id="39" name="Shape 561"/>
            <p:cNvSpPr txBox="1"/>
            <p:nvPr/>
          </p:nvSpPr>
          <p:spPr>
            <a:xfrm>
              <a:off x="990600" y="2895600"/>
              <a:ext cx="1896162" cy="261570"/>
            </a:xfrm>
            <a:prstGeom prst="rect">
              <a:avLst/>
            </a:prstGeom>
            <a:solidFill>
              <a:srgbClr val="D99593"/>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a:t>Matt Johnson AIX</a:t>
              </a:r>
            </a:p>
          </p:txBody>
        </p:sp>
        <p:sp>
          <p:nvSpPr>
            <p:cNvPr id="40" name="Shape 564"/>
            <p:cNvSpPr txBox="1"/>
            <p:nvPr/>
          </p:nvSpPr>
          <p:spPr>
            <a:xfrm>
              <a:off x="990600" y="1861770"/>
              <a:ext cx="1896162" cy="261570"/>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a:t>z/os IEDN OSA server</a:t>
              </a:r>
            </a:p>
          </p:txBody>
        </p:sp>
        <p:sp>
          <p:nvSpPr>
            <p:cNvPr id="41" name="Shape 565"/>
            <p:cNvSpPr txBox="1"/>
            <p:nvPr/>
          </p:nvSpPr>
          <p:spPr>
            <a:xfrm>
              <a:off x="999396" y="1600200"/>
              <a:ext cx="1896204" cy="261570"/>
            </a:xfrm>
            <a:prstGeom prst="rect">
              <a:avLst/>
            </a:prstGeom>
            <a:solidFill>
              <a:srgbClr val="F2DADA"/>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a:t>z/os IEDN OSA server</a:t>
              </a:r>
            </a:p>
          </p:txBody>
        </p:sp>
        <p:sp>
          <p:nvSpPr>
            <p:cNvPr id="42" name="Shape 561"/>
            <p:cNvSpPr txBox="1"/>
            <p:nvPr/>
          </p:nvSpPr>
          <p:spPr>
            <a:xfrm>
              <a:off x="990600" y="2634030"/>
              <a:ext cx="1896162" cy="261570"/>
            </a:xfrm>
            <a:prstGeom prst="rect">
              <a:avLst/>
            </a:prstGeom>
            <a:solidFill>
              <a:srgbClr val="D99593"/>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100" dirty="0" smtClean="0"/>
                <a:t>R. Coleman P blade Scaly</a:t>
              </a:r>
              <a:endParaRPr lang="en" sz="1100" dirty="0"/>
            </a:p>
          </p:txBody>
        </p:sp>
        <p:sp>
          <p:nvSpPr>
            <p:cNvPr id="43" name="Shape 560"/>
            <p:cNvSpPr txBox="1"/>
            <p:nvPr/>
          </p:nvSpPr>
          <p:spPr>
            <a:xfrm>
              <a:off x="990600" y="5246221"/>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a:t>Scott Frank – Underwater Acoustics</a:t>
              </a:r>
            </a:p>
          </p:txBody>
        </p:sp>
        <p:sp>
          <p:nvSpPr>
            <p:cNvPr id="44" name="Shape 558"/>
            <p:cNvSpPr txBox="1"/>
            <p:nvPr/>
          </p:nvSpPr>
          <p:spPr>
            <a:xfrm>
              <a:off x="990601" y="3826553"/>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a:t>Windows Deployment Server</a:t>
              </a:r>
            </a:p>
          </p:txBody>
        </p:sp>
        <p:sp>
          <p:nvSpPr>
            <p:cNvPr id="45" name="Shape 558"/>
            <p:cNvSpPr txBox="1"/>
            <p:nvPr/>
          </p:nvSpPr>
          <p:spPr>
            <a:xfrm>
              <a:off x="999662" y="3587992"/>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John’s Hopkins Research</a:t>
              </a:r>
            </a:p>
          </p:txBody>
        </p:sp>
        <p:sp>
          <p:nvSpPr>
            <p:cNvPr id="46" name="Shape 558"/>
            <p:cNvSpPr txBox="1"/>
            <p:nvPr/>
          </p:nvSpPr>
          <p:spPr>
            <a:xfrm>
              <a:off x="993124" y="4056181"/>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Cognos Framework Manager</a:t>
              </a:r>
              <a:endParaRPr lang="en" sz="1000" dirty="0"/>
            </a:p>
          </p:txBody>
        </p:sp>
        <p:sp>
          <p:nvSpPr>
            <p:cNvPr id="47" name="Shape 558"/>
            <p:cNvSpPr txBox="1"/>
            <p:nvPr/>
          </p:nvSpPr>
          <p:spPr>
            <a:xfrm>
              <a:off x="993079" y="4302362"/>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Eiel Lauria - OAAI</a:t>
              </a:r>
              <a:endParaRPr lang="en" sz="1000" dirty="0"/>
            </a:p>
          </p:txBody>
        </p:sp>
        <p:sp>
          <p:nvSpPr>
            <p:cNvPr id="48" name="Shape 558"/>
            <p:cNvSpPr txBox="1"/>
            <p:nvPr/>
          </p:nvSpPr>
          <p:spPr>
            <a:xfrm>
              <a:off x="990600" y="4548543"/>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Tivoli Monitoring</a:t>
              </a:r>
              <a:endParaRPr lang="en" sz="1000" dirty="0"/>
            </a:p>
          </p:txBody>
        </p:sp>
        <p:sp>
          <p:nvSpPr>
            <p:cNvPr id="49" name="Shape 558"/>
            <p:cNvSpPr txBox="1"/>
            <p:nvPr/>
          </p:nvSpPr>
          <p:spPr>
            <a:xfrm>
              <a:off x="990600" y="4783019"/>
              <a:ext cx="2124538" cy="246181"/>
            </a:xfrm>
            <a:prstGeom prst="rect">
              <a:avLst/>
            </a:prstGeom>
            <a:solidFill>
              <a:srgbClr val="D6E3BC"/>
            </a:solidFill>
            <a:ln w="9525" cap="flat">
              <a:solidFill>
                <a:schemeClr val="dk1"/>
              </a:solidFill>
              <a:prstDash val="solid"/>
              <a:round/>
              <a:headEnd type="none" w="med" len="med"/>
              <a:tailEnd type="none" w="med" len="med"/>
            </a:ln>
          </p:spPr>
          <p:txBody>
            <a:bodyPr lIns="91425" tIns="45700" rIns="91425" bIns="45700" anchor="t" anchorCtr="0">
              <a:spAutoFit/>
            </a:bodyPr>
            <a:lstStyle/>
            <a:p>
              <a:pPr>
                <a:buSzPct val="25000"/>
              </a:pPr>
              <a:r>
                <a:rPr lang="en" sz="1000" dirty="0" smtClean="0"/>
                <a:t>zSentinel</a:t>
              </a:r>
              <a:endParaRPr lang="en" sz="1000" dirty="0"/>
            </a:p>
          </p:txBody>
        </p:sp>
        <p:sp>
          <p:nvSpPr>
            <p:cNvPr id="50" name="Shape 551"/>
            <p:cNvSpPr txBox="1"/>
            <p:nvPr/>
          </p:nvSpPr>
          <p:spPr>
            <a:xfrm rot="5400000">
              <a:off x="19620" y="4277897"/>
              <a:ext cx="1669954" cy="276959"/>
            </a:xfrm>
            <a:prstGeom prst="rect">
              <a:avLst/>
            </a:prstGeom>
            <a:solidFill>
              <a:schemeClr val="accent3"/>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lgn="ctr">
                <a:buSzPct val="25000"/>
              </a:pPr>
              <a:r>
                <a:rPr lang="en" sz="1200" dirty="0"/>
                <a:t>X.blade 1.04</a:t>
              </a:r>
            </a:p>
          </p:txBody>
        </p:sp>
        <p:sp>
          <p:nvSpPr>
            <p:cNvPr id="51" name="Shape 558"/>
            <p:cNvSpPr txBox="1"/>
            <p:nvPr/>
          </p:nvSpPr>
          <p:spPr>
            <a:xfrm>
              <a:off x="990600" y="5005171"/>
              <a:ext cx="2124538" cy="246181"/>
            </a:xfrm>
            <a:prstGeom prst="rect">
              <a:avLst/>
            </a:prstGeom>
            <a:solidFill>
              <a:srgbClr val="D6E3BC"/>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1000" dirty="0" smtClean="0"/>
                <a:t>Ron Coleman - Scaly</a:t>
              </a:r>
              <a:endParaRPr lang="en" sz="1000" dirty="0"/>
            </a:p>
          </p:txBody>
        </p:sp>
        <p:sp>
          <p:nvSpPr>
            <p:cNvPr id="52" name="Shape 560"/>
            <p:cNvSpPr txBox="1"/>
            <p:nvPr/>
          </p:nvSpPr>
          <p:spPr>
            <a:xfrm>
              <a:off x="990600" y="5467939"/>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Cognos Express Server</a:t>
              </a:r>
              <a:endParaRPr lang="en" sz="800" dirty="0"/>
            </a:p>
          </p:txBody>
        </p:sp>
        <p:sp>
          <p:nvSpPr>
            <p:cNvPr id="53" name="Shape 560"/>
            <p:cNvSpPr txBox="1"/>
            <p:nvPr/>
          </p:nvSpPr>
          <p:spPr>
            <a:xfrm>
              <a:off x="990600" y="5689657"/>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zBX OpenFlow Controller</a:t>
              </a:r>
              <a:endParaRPr lang="en" sz="800" dirty="0"/>
            </a:p>
          </p:txBody>
        </p:sp>
        <p:sp>
          <p:nvSpPr>
            <p:cNvPr id="54" name="Shape 560"/>
            <p:cNvSpPr txBox="1"/>
            <p:nvPr/>
          </p:nvSpPr>
          <p:spPr>
            <a:xfrm>
              <a:off x="996920" y="5911375"/>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VCL Management Node</a:t>
              </a:r>
              <a:endParaRPr lang="en" sz="800" dirty="0"/>
            </a:p>
          </p:txBody>
        </p:sp>
        <p:sp>
          <p:nvSpPr>
            <p:cNvPr id="55" name="Shape 560"/>
            <p:cNvSpPr txBox="1"/>
            <p:nvPr/>
          </p:nvSpPr>
          <p:spPr>
            <a:xfrm>
              <a:off x="996920" y="6133093"/>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SuSE PXE</a:t>
              </a:r>
              <a:endParaRPr lang="en" sz="800" dirty="0"/>
            </a:p>
          </p:txBody>
        </p:sp>
        <p:sp>
          <p:nvSpPr>
            <p:cNvPr id="56" name="Shape 560"/>
            <p:cNvSpPr txBox="1"/>
            <p:nvPr/>
          </p:nvSpPr>
          <p:spPr>
            <a:xfrm>
              <a:off x="990600" y="6354811"/>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Network File System</a:t>
              </a:r>
              <a:endParaRPr lang="en" sz="800" dirty="0"/>
            </a:p>
          </p:txBody>
        </p:sp>
        <p:sp>
          <p:nvSpPr>
            <p:cNvPr id="57" name="Shape 560"/>
            <p:cNvSpPr txBox="1"/>
            <p:nvPr/>
          </p:nvSpPr>
          <p:spPr>
            <a:xfrm>
              <a:off x="996920" y="6576529"/>
              <a:ext cx="2118218" cy="221718"/>
            </a:xfrm>
            <a:prstGeom prst="rect">
              <a:avLst/>
            </a:prstGeom>
            <a:solidFill>
              <a:srgbClr val="EAF1DD"/>
            </a:solidFill>
            <a:ln w="9525" cap="flat">
              <a:solidFill>
                <a:schemeClr val="dk1"/>
              </a:solidFill>
              <a:prstDash val="solid"/>
              <a:round/>
              <a:headEnd type="none" w="med" len="med"/>
              <a:tailEnd type="none" w="med" len="med"/>
            </a:ln>
          </p:spPr>
          <p:txBody>
            <a:bodyPr wrap="square" lIns="91425" tIns="45700" rIns="91425" bIns="45700" anchor="t" anchorCtr="0">
              <a:spAutoFit/>
            </a:bodyPr>
            <a:lstStyle/>
            <a:p>
              <a:pPr>
                <a:buSzPct val="25000"/>
              </a:pPr>
              <a:r>
                <a:rPr lang="en" sz="800" dirty="0" smtClean="0"/>
                <a:t>DayTrader</a:t>
              </a:r>
              <a:endParaRPr lang="en" sz="800" dirty="0"/>
            </a:p>
          </p:txBody>
        </p:sp>
      </p:grpSp>
    </p:spTree>
    <p:extLst>
      <p:ext uri="{BB962C8B-B14F-4D97-AF65-F5344CB8AC3E}">
        <p14:creationId xmlns:p14="http://schemas.microsoft.com/office/powerpoint/2010/main" val="344784493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Drupal on </a:t>
            </a:r>
            <a:r>
              <a:rPr lang="en-US" dirty="0" smtClean="0"/>
              <a:t>z114 </a:t>
            </a:r>
            <a:r>
              <a:rPr lang="en-US" dirty="0"/>
              <a:t>– First Time Ever!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351" y="1845355"/>
            <a:ext cx="8773297" cy="4436964"/>
          </a:xfrm>
          <a:prstGeom prst="rect">
            <a:avLst/>
          </a:prstGeom>
        </p:spPr>
      </p:pic>
    </p:spTree>
    <p:extLst>
      <p:ext uri="{BB962C8B-B14F-4D97-AF65-F5344CB8AC3E}">
        <p14:creationId xmlns:p14="http://schemas.microsoft.com/office/powerpoint/2010/main" val="1745674631"/>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a:t>Sakai on </a:t>
            </a:r>
            <a:r>
              <a:rPr lang="fi-FI" dirty="0" smtClean="0"/>
              <a:t>z114 – Mid-East Universities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07303" y="2278904"/>
            <a:ext cx="2057400" cy="1243257"/>
          </a:xfrm>
          <a:prstGeom prst="rect">
            <a:avLst/>
          </a:prstGeom>
        </p:spPr>
      </p:pic>
      <p:sp>
        <p:nvSpPr>
          <p:cNvPr id="5" name="Shape 497"/>
          <p:cNvSpPr>
            <a:spLocks noChangeArrowheads="1"/>
          </p:cNvSpPr>
          <p:nvPr/>
        </p:nvSpPr>
        <p:spPr bwMode="auto">
          <a:xfrm>
            <a:off x="3214437" y="3461205"/>
            <a:ext cx="2715126" cy="3352800"/>
          </a:xfrm>
          <a:prstGeom prst="rect">
            <a:avLst/>
          </a:prstGeom>
          <a:blipFill dpi="0" rotWithShape="1">
            <a:blip r:embed="rId3"/>
            <a:srcRect/>
            <a:stretch>
              <a:fillRect/>
            </a:stretch>
          </a:blipFill>
          <a:ln w="9525">
            <a:noFill/>
            <a:miter lim="800000"/>
            <a:headEnd/>
            <a:tailEnd/>
          </a:ln>
        </p:spPr>
        <p:txBody>
          <a:bodyPr/>
          <a:lstStyle/>
          <a:p>
            <a:endParaRPr lang="en-US"/>
          </a:p>
        </p:txBody>
      </p:sp>
      <p:cxnSp>
        <p:nvCxnSpPr>
          <p:cNvPr id="6" name="Straight Arrow Connector 5"/>
          <p:cNvCxnSpPr/>
          <p:nvPr/>
        </p:nvCxnSpPr>
        <p:spPr>
          <a:xfrm flipH="1">
            <a:off x="5352535" y="2972871"/>
            <a:ext cx="768179" cy="54929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1400" y="1858851"/>
            <a:ext cx="1905000" cy="126682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422" y="2058471"/>
            <a:ext cx="2505075" cy="1828800"/>
          </a:xfrm>
          <a:prstGeom prst="rect">
            <a:avLst/>
          </a:prstGeom>
        </p:spPr>
      </p:pic>
      <p:cxnSp>
        <p:nvCxnSpPr>
          <p:cNvPr id="9" name="Straight Arrow Connector 8"/>
          <p:cNvCxnSpPr/>
          <p:nvPr/>
        </p:nvCxnSpPr>
        <p:spPr>
          <a:xfrm>
            <a:off x="2926691" y="3039762"/>
            <a:ext cx="692809" cy="48239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5" idx="0"/>
          </p:cNvCxnSpPr>
          <p:nvPr/>
        </p:nvCxnSpPr>
        <p:spPr>
          <a:xfrm>
            <a:off x="4497859" y="2972871"/>
            <a:ext cx="74141" cy="48833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2673" y="4635184"/>
            <a:ext cx="2893733" cy="1530062"/>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57931" y="3993110"/>
            <a:ext cx="1601283" cy="1237274"/>
          </a:xfrm>
          <a:prstGeom prst="rect">
            <a:avLst/>
          </a:prstGeom>
        </p:spPr>
      </p:pic>
      <p:pic>
        <p:nvPicPr>
          <p:cNvPr id="13" name="Pictur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57931" y="5315873"/>
            <a:ext cx="1640894" cy="1379691"/>
          </a:xfrm>
          <a:prstGeom prst="rect">
            <a:avLst/>
          </a:prstGeom>
        </p:spPr>
      </p:pic>
    </p:spTree>
    <p:extLst>
      <p:ext uri="{BB962C8B-B14F-4D97-AF65-F5344CB8AC3E}">
        <p14:creationId xmlns:p14="http://schemas.microsoft.com/office/powerpoint/2010/main" val="1405873760"/>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i-FI" dirty="0"/>
              <a:t>Sakai on </a:t>
            </a:r>
            <a:r>
              <a:rPr lang="fi-FI" dirty="0" smtClean="0"/>
              <a:t>z114 – Up &amp; Running</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14848"/>
            <a:ext cx="9144000" cy="3334466"/>
          </a:xfrm>
          <a:prstGeom prst="rect">
            <a:avLst/>
          </a:prstGeom>
        </p:spPr>
      </p:pic>
    </p:spTree>
    <p:extLst>
      <p:ext uri="{BB962C8B-B14F-4D97-AF65-F5344CB8AC3E}">
        <p14:creationId xmlns:p14="http://schemas.microsoft.com/office/powerpoint/2010/main" val="84775807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i-FI" dirty="0" smtClean="0"/>
              <a:t>University of Baghdad E-Health System</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4067" y="1974839"/>
            <a:ext cx="1601283" cy="1237274"/>
          </a:xfrm>
          <a:prstGeom prst="rect">
            <a:avLst/>
          </a:prstGeom>
        </p:spPr>
      </p:pic>
      <p:sp>
        <p:nvSpPr>
          <p:cNvPr id="5" name="TextBox 4"/>
          <p:cNvSpPr txBox="1"/>
          <p:nvPr/>
        </p:nvSpPr>
        <p:spPr>
          <a:xfrm>
            <a:off x="691978" y="2084173"/>
            <a:ext cx="5964195" cy="1754326"/>
          </a:xfrm>
          <a:prstGeom prst="rect">
            <a:avLst/>
          </a:prstGeom>
          <a:noFill/>
        </p:spPr>
        <p:txBody>
          <a:bodyPr wrap="square" rtlCol="0">
            <a:spAutoFit/>
          </a:bodyPr>
          <a:lstStyle/>
          <a:p>
            <a:r>
              <a:rPr lang="en-US" dirty="0" smtClean="0"/>
              <a:t>-Collaborating with the University of Baghdad in developing a national E-Health System on System Z. </a:t>
            </a:r>
          </a:p>
          <a:p>
            <a:endParaRPr lang="en-US" dirty="0" smtClean="0"/>
          </a:p>
          <a:p>
            <a:r>
              <a:rPr lang="en-US" dirty="0" smtClean="0"/>
              <a:t>-Potential to be used on a larger scale nationally through Iraq.</a:t>
            </a:r>
          </a:p>
          <a:p>
            <a:endParaRPr lang="en-US" dirty="0" smtClean="0"/>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7059" y="3337389"/>
            <a:ext cx="1905000" cy="126682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730" y="3337389"/>
            <a:ext cx="2505075" cy="182880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0730" y="5245287"/>
            <a:ext cx="4992645" cy="1325211"/>
          </a:xfrm>
          <a:prstGeom prst="rect">
            <a:avLst/>
          </a:prstGeom>
        </p:spPr>
      </p:pic>
      <p:pic>
        <p:nvPicPr>
          <p:cNvPr id="1026" name="Picture 2" descr="https://encrypted-tbn0.gstatic.com/images?q=tbn:ANd9GcQsrnrWgvDQ1dLcE96BadMJhSHcPaeBD3Yzi33i4sYXONqSTlBWZlT4yMgV"/>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7393" y="3337389"/>
            <a:ext cx="2830727" cy="92432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insource.com/wp-content/uploads/2012/06/mon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99659" y="4639154"/>
            <a:ext cx="2215691" cy="1931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672977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Open Academic Analytics Initiative </a:t>
            </a:r>
            <a:endParaRPr lang="en-US" dirty="0"/>
          </a:p>
        </p:txBody>
      </p:sp>
      <p:sp>
        <p:nvSpPr>
          <p:cNvPr id="3" name="Content Placeholder 2"/>
          <p:cNvSpPr>
            <a:spLocks noGrp="1"/>
          </p:cNvSpPr>
          <p:nvPr>
            <p:ph idx="1"/>
          </p:nvPr>
        </p:nvSpPr>
        <p:spPr/>
        <p:txBody>
          <a:bodyPr/>
          <a:lstStyle/>
          <a:p>
            <a:r>
              <a:rPr lang="en-US" dirty="0" smtClean="0"/>
              <a:t>Multi-Year Grant Program </a:t>
            </a:r>
          </a:p>
          <a:p>
            <a:r>
              <a:rPr lang="en-US" dirty="0" smtClean="0"/>
              <a:t>Aimed at increasing college readiness</a:t>
            </a:r>
          </a:p>
          <a:p>
            <a:r>
              <a:rPr lang="en-US" dirty="0" smtClean="0"/>
              <a:t>Deployment of open-source learning analytics </a:t>
            </a:r>
          </a:p>
          <a:p>
            <a:r>
              <a:rPr lang="en-US" dirty="0" smtClean="0"/>
              <a:t>Early detection and intervention of academic risk students</a:t>
            </a:r>
          </a:p>
          <a:p>
            <a:r>
              <a:rPr lang="en-US" dirty="0" smtClean="0"/>
              <a:t>Recipient of Campus Technology Innovators Award </a:t>
            </a:r>
          </a:p>
          <a:p>
            <a:endParaRPr lang="en-US" dirty="0" smtClean="0"/>
          </a:p>
        </p:txBody>
      </p:sp>
    </p:spTree>
    <p:extLst>
      <p:ext uri="{BB962C8B-B14F-4D97-AF65-F5344CB8AC3E}">
        <p14:creationId xmlns:p14="http://schemas.microsoft.com/office/powerpoint/2010/main" val="93449541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3"/>
          <p:cNvSpPr>
            <a:spLocks noChangeArrowheads="1"/>
          </p:cNvSpPr>
          <p:nvPr/>
        </p:nvSpPr>
        <p:spPr bwMode="auto">
          <a:xfrm>
            <a:off x="363538" y="1808018"/>
            <a:ext cx="8591550" cy="5334000"/>
          </a:xfrm>
          <a:prstGeom prst="rect">
            <a:avLst/>
          </a:prstGeom>
          <a:noFill/>
          <a:ln w="9525">
            <a:noFill/>
            <a:miter lim="800000"/>
            <a:headEnd/>
            <a:tailEnd/>
          </a:ln>
        </p:spPr>
        <p:txBody>
          <a:bodyPr/>
          <a:lstStyle/>
          <a:p>
            <a:pPr marL="342900" indent="-342900">
              <a:buClr>
                <a:srgbClr val="D40139"/>
              </a:buClr>
            </a:pPr>
            <a:endParaRPr lang="en-US" sz="2000" dirty="0">
              <a:latin typeface="Times New Roman" pitchFamily="18" charset="0"/>
              <a:cs typeface="Times New Roman" pitchFamily="18" charset="0"/>
            </a:endParaRPr>
          </a:p>
          <a:p>
            <a:pPr marL="342900" indent="-342900">
              <a:lnSpc>
                <a:spcPct val="150000"/>
              </a:lnSpc>
              <a:buFont typeface="WingDings" pitchFamily="2" charset="2"/>
              <a:buChar char="Ø"/>
            </a:pPr>
            <a:r>
              <a:rPr lang="en-US" sz="1600" i="1" dirty="0">
                <a:latin typeface="Times New Roman" pitchFamily="18" charset="0"/>
                <a:cs typeface="Times New Roman" pitchFamily="18" charset="0"/>
              </a:rPr>
              <a:t>Princeton Review </a:t>
            </a:r>
            <a:r>
              <a:rPr lang="en-US" sz="1600" dirty="0">
                <a:latin typeface="Times New Roman" pitchFamily="18" charset="0"/>
                <a:cs typeface="Times New Roman" pitchFamily="18" charset="0"/>
              </a:rPr>
              <a:t>- Best 371 Colleges </a:t>
            </a:r>
          </a:p>
          <a:p>
            <a:pPr marL="342900" indent="-342900">
              <a:lnSpc>
                <a:spcPct val="150000"/>
              </a:lnSpc>
              <a:buFont typeface="WingDings" pitchFamily="2" charset="2"/>
              <a:buChar char="Ø"/>
            </a:pPr>
            <a:r>
              <a:rPr lang="en-US" sz="1600" i="1" dirty="0">
                <a:latin typeface="Times New Roman" pitchFamily="18" charset="0"/>
                <a:cs typeface="Times New Roman" pitchFamily="18" charset="0"/>
              </a:rPr>
              <a:t>U.S. News &amp; World Report </a:t>
            </a:r>
            <a:r>
              <a:rPr lang="en-US" sz="1600" dirty="0">
                <a:latin typeface="Times New Roman" pitchFamily="18" charset="0"/>
                <a:cs typeface="Times New Roman" pitchFamily="18" charset="0"/>
              </a:rPr>
              <a:t>- Ranked Marist 9 out of 178 colleges and universities in the Northern United States </a:t>
            </a:r>
          </a:p>
          <a:p>
            <a:pPr marL="342900" indent="-342900">
              <a:lnSpc>
                <a:spcPct val="150000"/>
              </a:lnSpc>
              <a:buFont typeface="WingDings" pitchFamily="2" charset="2"/>
              <a:buChar char="Ø"/>
            </a:pPr>
            <a:r>
              <a:rPr lang="en-US" sz="1600" dirty="0">
                <a:latin typeface="Times New Roman" pitchFamily="18" charset="0"/>
                <a:cs typeface="Times New Roman" pitchFamily="18" charset="0"/>
              </a:rPr>
              <a:t>“Highly Selective” -  </a:t>
            </a:r>
            <a:r>
              <a:rPr lang="en-US" sz="1600" i="1" dirty="0">
                <a:latin typeface="Times New Roman" pitchFamily="18" charset="0"/>
                <a:cs typeface="Times New Roman" pitchFamily="18" charset="0"/>
              </a:rPr>
              <a:t>Time/The Princeton Review</a:t>
            </a:r>
          </a:p>
          <a:p>
            <a:pPr marL="342900" indent="-342900">
              <a:lnSpc>
                <a:spcPct val="150000"/>
              </a:lnSpc>
              <a:buFont typeface="WingDings" pitchFamily="2" charset="2"/>
              <a:buChar char="Ø"/>
            </a:pPr>
            <a:r>
              <a:rPr lang="en-US" sz="1600" dirty="0">
                <a:latin typeface="Times New Roman" pitchFamily="18" charset="0"/>
                <a:cs typeface="Times New Roman" pitchFamily="18" charset="0"/>
              </a:rPr>
              <a:t>Acceptance Rate in Most Selective 4% of US Colleges and Universities </a:t>
            </a:r>
          </a:p>
          <a:p>
            <a:pPr marL="342900" indent="-342900">
              <a:lnSpc>
                <a:spcPct val="150000"/>
              </a:lnSpc>
              <a:buFont typeface="WingDings" pitchFamily="2" charset="2"/>
              <a:buChar char="Ø"/>
            </a:pPr>
            <a:r>
              <a:rPr lang="en-US" sz="1600" i="1" dirty="0">
                <a:latin typeface="Times New Roman" pitchFamily="18" charset="0"/>
                <a:cs typeface="Times New Roman" pitchFamily="18" charset="0"/>
              </a:rPr>
              <a:t>Barron’s </a:t>
            </a:r>
            <a:r>
              <a:rPr lang="en-US" sz="1600" dirty="0">
                <a:latin typeface="Times New Roman" pitchFamily="18" charset="0"/>
                <a:cs typeface="Times New Roman" pitchFamily="18" charset="0"/>
              </a:rPr>
              <a:t>Best Buys In College Education</a:t>
            </a:r>
          </a:p>
          <a:p>
            <a:pPr marL="342900" indent="-342900">
              <a:lnSpc>
                <a:spcPct val="150000"/>
              </a:lnSpc>
              <a:buFont typeface="WingDings" pitchFamily="2" charset="2"/>
              <a:buChar char="Ø"/>
            </a:pPr>
            <a:r>
              <a:rPr lang="en-US" sz="1600" dirty="0">
                <a:latin typeface="Times New Roman" pitchFamily="18" charset="0"/>
                <a:cs typeface="Times New Roman" pitchFamily="18" charset="0"/>
              </a:rPr>
              <a:t>Most Connected Campuses -  </a:t>
            </a:r>
            <a:r>
              <a:rPr lang="en-US" sz="1600" i="1" dirty="0">
                <a:latin typeface="Times New Roman" pitchFamily="18" charset="0"/>
                <a:cs typeface="Times New Roman" pitchFamily="18" charset="0"/>
              </a:rPr>
              <a:t>The Princeton Review/Forbes </a:t>
            </a:r>
            <a:endParaRPr lang="en-US" sz="1600" dirty="0">
              <a:latin typeface="Times New Roman" pitchFamily="18" charset="0"/>
              <a:cs typeface="Times New Roman" pitchFamily="18" charset="0"/>
            </a:endParaRPr>
          </a:p>
          <a:p>
            <a:pPr marL="342900" indent="-342900">
              <a:lnSpc>
                <a:spcPct val="150000"/>
              </a:lnSpc>
              <a:buFont typeface="WingDings" pitchFamily="2" charset="2"/>
              <a:buChar char="Ø"/>
            </a:pPr>
            <a:r>
              <a:rPr lang="en-US" sz="1600" dirty="0">
                <a:latin typeface="Times New Roman" pitchFamily="18" charset="0"/>
                <a:cs typeface="Times New Roman" pitchFamily="18" charset="0"/>
              </a:rPr>
              <a:t>Over 11,000 Freshman Applications for the 950 Seats Available Fall 2012</a:t>
            </a:r>
          </a:p>
          <a:p>
            <a:pPr marL="342900" indent="-342900">
              <a:lnSpc>
                <a:spcPct val="150000"/>
              </a:lnSpc>
              <a:buFont typeface="WingDings" pitchFamily="2" charset="2"/>
              <a:buChar char="Ø"/>
            </a:pPr>
            <a:r>
              <a:rPr lang="en-US" sz="1600" dirty="0">
                <a:latin typeface="Times New Roman" pitchFamily="18" charset="0"/>
                <a:cs typeface="Times New Roman" pitchFamily="18" charset="0"/>
              </a:rPr>
              <a:t>Winner of NACUBO 2010 Innovation Award - Applied Research</a:t>
            </a:r>
          </a:p>
          <a:p>
            <a:pPr marL="342900" indent="-342900">
              <a:lnSpc>
                <a:spcPct val="150000"/>
              </a:lnSpc>
              <a:buFont typeface="WingDings" pitchFamily="2" charset="2"/>
              <a:buChar char="Ø"/>
            </a:pPr>
            <a:r>
              <a:rPr lang="en-US" dirty="0">
                <a:latin typeface="Times New Roman" pitchFamily="18" charset="0"/>
                <a:cs typeface="Times New Roman" pitchFamily="18" charset="0"/>
              </a:rPr>
              <a:t>Banner on the z</a:t>
            </a:r>
          </a:p>
          <a:p>
            <a:pPr marL="342900" indent="-342900">
              <a:buFont typeface="WingDings" pitchFamily="2" charset="2"/>
              <a:buChar char="Ø"/>
            </a:pPr>
            <a:endParaRPr lang="en-US" sz="2000" dirty="0">
              <a:latin typeface="Times New Roman" pitchFamily="18" charset="0"/>
              <a:cs typeface="Times New Roman" pitchFamily="18" charset="0"/>
            </a:endParaRPr>
          </a:p>
          <a:p>
            <a:pPr marL="800100" lvl="1" indent="-342900">
              <a:buFont typeface="WingDings" pitchFamily="2" charset="2"/>
              <a:buChar char="ü"/>
            </a:pPr>
            <a:endParaRPr lang="en-US" sz="2200" dirty="0">
              <a:latin typeface="Times New Roman" pitchFamily="18" charset="0"/>
              <a:cs typeface="Times New Roman" pitchFamily="18" charset="0"/>
            </a:endParaRPr>
          </a:p>
          <a:p>
            <a:pPr marL="342900" indent="-342900">
              <a:buFont typeface="WingDings" pitchFamily="2" charset="2"/>
              <a:buChar char="Ø"/>
            </a:pPr>
            <a:endParaRPr lang="en-US" sz="2200" dirty="0">
              <a:latin typeface="Times New Roman" pitchFamily="18" charset="0"/>
              <a:cs typeface="Times New Roman" pitchFamily="18" charset="0"/>
            </a:endParaRPr>
          </a:p>
          <a:p>
            <a:pPr marL="342900" indent="-342900">
              <a:buFont typeface="WingDings" pitchFamily="2" charset="2"/>
              <a:buChar char="Ø"/>
            </a:pPr>
            <a:endParaRPr lang="en-US" sz="2200" dirty="0">
              <a:latin typeface="Times New Roman" pitchFamily="18" charset="0"/>
              <a:cs typeface="Times New Roman" pitchFamily="18" charset="0"/>
            </a:endParaRPr>
          </a:p>
        </p:txBody>
      </p:sp>
      <p:pic>
        <p:nvPicPr>
          <p:cNvPr id="84994" name="Picture 4" descr="Marist Among Most Connected Campuses">
            <a:hlinkClick r:id="rId2"/>
          </p:cNvPr>
          <p:cNvPicPr>
            <a:picLocks noChangeAspect="1" noChangeArrowheads="1"/>
          </p:cNvPicPr>
          <p:nvPr/>
        </p:nvPicPr>
        <p:blipFill>
          <a:blip r:embed="rId3"/>
          <a:srcRect/>
          <a:stretch>
            <a:fillRect/>
          </a:stretch>
        </p:blipFill>
        <p:spPr bwMode="auto">
          <a:xfrm>
            <a:off x="8002588" y="4572000"/>
            <a:ext cx="952500" cy="885825"/>
          </a:xfrm>
          <a:prstGeom prst="rect">
            <a:avLst/>
          </a:prstGeom>
          <a:noFill/>
          <a:ln w="9525">
            <a:noFill/>
            <a:miter lim="800000"/>
            <a:headEnd/>
            <a:tailEnd/>
          </a:ln>
        </p:spPr>
      </p:pic>
      <p:sp>
        <p:nvSpPr>
          <p:cNvPr id="9" name="Rectangle 8"/>
          <p:cNvSpPr/>
          <p:nvPr/>
        </p:nvSpPr>
        <p:spPr>
          <a:xfrm>
            <a:off x="1039091" y="990600"/>
            <a:ext cx="6172200" cy="1077913"/>
          </a:xfrm>
          <a:prstGeom prst="rect">
            <a:avLst/>
          </a:prstGeom>
        </p:spPr>
        <p:txBody>
          <a:bodyPr>
            <a:spAutoFit/>
          </a:bodyPr>
          <a:lstStyle/>
          <a:p>
            <a:pPr algn="ctr">
              <a:defRPr/>
            </a:pPr>
            <a:r>
              <a:rPr lang="en-US" sz="3200" dirty="0">
                <a:effectLst>
                  <a:outerShdw blurRad="38100" dist="38100" dir="2700000" algn="tl">
                    <a:srgbClr val="000000">
                      <a:alpha val="43137"/>
                    </a:srgbClr>
                  </a:outerShdw>
                </a:effectLst>
                <a:latin typeface="Times New Roman" pitchFamily="18" charset="0"/>
                <a:cs typeface="Times New Roman" pitchFamily="18" charset="0"/>
              </a:rPr>
              <a:t>Marist Profile</a:t>
            </a:r>
          </a:p>
          <a:p>
            <a:pPr algn="ctr">
              <a:defRPr/>
            </a:pPr>
            <a:r>
              <a:rPr lang="en-US" sz="2400" i="1" dirty="0">
                <a:solidFill>
                  <a:srgbClr val="0000FF"/>
                </a:solidFill>
                <a:latin typeface="Times New Roman" pitchFamily="18" charset="0"/>
                <a:cs typeface="Times New Roman" pitchFamily="18" charset="0"/>
              </a:rPr>
              <a:t>A Nationally Recognized College</a:t>
            </a:r>
            <a:r>
              <a:rPr lang="en-US" sz="3200" dirty="0">
                <a:effectLst>
                  <a:outerShdw blurRad="38100" dist="38100" dir="2700000" algn="tl">
                    <a:srgbClr val="000000">
                      <a:alpha val="43137"/>
                    </a:srgbClr>
                  </a:outerShdw>
                </a:effectLst>
                <a:latin typeface="Times New Roman" pitchFamily="18" charset="0"/>
                <a:cs typeface="Times New Roman" pitchFamily="18" charset="0"/>
              </a:rPr>
              <a:t> </a:t>
            </a:r>
            <a:endParaRPr lang="en-US" sz="1400" dirty="0">
              <a:effectLst>
                <a:outerShdw blurRad="38100" dist="38100" dir="2700000" algn="tl">
                  <a:srgbClr val="000000">
                    <a:alpha val="43137"/>
                  </a:srgbClr>
                </a:outerShdw>
              </a:effectLst>
              <a:cs typeface="+mn-cs"/>
            </a:endParaRPr>
          </a:p>
        </p:txBody>
      </p:sp>
      <p:pic>
        <p:nvPicPr>
          <p:cNvPr id="84996" name="Picture 2"/>
          <p:cNvPicPr>
            <a:picLocks noChangeAspect="1" noChangeArrowheads="1"/>
          </p:cNvPicPr>
          <p:nvPr/>
        </p:nvPicPr>
        <p:blipFill>
          <a:blip r:embed="rId4"/>
          <a:srcRect/>
          <a:stretch>
            <a:fillRect/>
          </a:stretch>
        </p:blipFill>
        <p:spPr bwMode="auto">
          <a:xfrm>
            <a:off x="7703850" y="1170277"/>
            <a:ext cx="1133475" cy="1117600"/>
          </a:xfrm>
          <a:prstGeom prst="rect">
            <a:avLst/>
          </a:prstGeom>
          <a:noFill/>
          <a:ln w="9525">
            <a:noFill/>
            <a:miter lim="800000"/>
            <a:headEnd/>
            <a:tailEnd/>
          </a:ln>
        </p:spPr>
      </p:pic>
    </p:spTree>
    <p:extLst>
      <p:ext uri="{BB962C8B-B14F-4D97-AF65-F5344CB8AC3E}">
        <p14:creationId xmlns:p14="http://schemas.microsoft.com/office/powerpoint/2010/main" val="1584214203"/>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idx="4294967295"/>
          </p:nvPr>
        </p:nvSpPr>
        <p:spPr>
          <a:xfrm>
            <a:off x="381000" y="1219200"/>
            <a:ext cx="8229600" cy="639763"/>
          </a:xfrm>
        </p:spPr>
        <p:txBody>
          <a:bodyPr/>
          <a:lstStyle/>
          <a:p>
            <a:pPr eaLnBrk="1" hangingPunct="1"/>
            <a:r>
              <a:rPr lang="en-US" sz="3200" smtClean="0">
                <a:cs typeface="Times New Roman" pitchFamily="18" charset="0"/>
              </a:rPr>
              <a:t>OAAI Early Alert System Overview </a:t>
            </a:r>
          </a:p>
        </p:txBody>
      </p:sp>
      <p:sp>
        <p:nvSpPr>
          <p:cNvPr id="116738" name="Slide Number Placeholder 3"/>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0D1BA916-468F-482D-BC25-73D82E865F22}" type="slidenum">
              <a:rPr lang="en-US" sz="1200">
                <a:solidFill>
                  <a:srgbClr val="898989"/>
                </a:solidFill>
                <a:latin typeface="Times New Roman" pitchFamily="18" charset="0"/>
                <a:cs typeface="Times New Roman" pitchFamily="18" charset="0"/>
              </a:rPr>
              <a:pPr algn="r"/>
              <a:t>30</a:t>
            </a:fld>
            <a:endParaRPr lang="en-US" sz="1200">
              <a:solidFill>
                <a:srgbClr val="898989"/>
              </a:solidFill>
              <a:latin typeface="Times New Roman" pitchFamily="18" charset="0"/>
              <a:cs typeface="Times New Roman" pitchFamily="18" charset="0"/>
            </a:endParaRPr>
          </a:p>
        </p:txBody>
      </p:sp>
      <p:pic>
        <p:nvPicPr>
          <p:cNvPr id="116739" name="Picture 2"/>
          <p:cNvPicPr>
            <a:picLocks noChangeAspect="1" noChangeArrowheads="1"/>
          </p:cNvPicPr>
          <p:nvPr/>
        </p:nvPicPr>
        <p:blipFill>
          <a:blip r:embed="rId2"/>
          <a:srcRect/>
          <a:stretch>
            <a:fillRect/>
          </a:stretch>
        </p:blipFill>
        <p:spPr bwMode="auto">
          <a:xfrm>
            <a:off x="609600" y="1905000"/>
            <a:ext cx="7875588" cy="4484688"/>
          </a:xfrm>
          <a:prstGeom prst="rect">
            <a:avLst/>
          </a:prstGeom>
          <a:noFill/>
          <a:ln w="9525">
            <a:noFill/>
            <a:miter lim="800000"/>
            <a:headEnd/>
            <a:tailEnd/>
          </a:ln>
        </p:spPr>
      </p:pic>
    </p:spTree>
    <p:extLst>
      <p:ext uri="{BB962C8B-B14F-4D97-AF65-F5344CB8AC3E}">
        <p14:creationId xmlns:p14="http://schemas.microsoft.com/office/powerpoint/2010/main" val="3286133910"/>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a:spLocks noGrp="1"/>
          </p:cNvSpPr>
          <p:nvPr>
            <p:ph type="title" idx="4294967295"/>
          </p:nvPr>
        </p:nvSpPr>
        <p:spPr>
          <a:xfrm>
            <a:off x="533400" y="1143000"/>
            <a:ext cx="8229600" cy="457200"/>
          </a:xfrm>
        </p:spPr>
        <p:txBody>
          <a:bodyPr>
            <a:normAutofit fontScale="90000"/>
          </a:bodyPr>
          <a:lstStyle/>
          <a:p>
            <a:pPr eaLnBrk="1" hangingPunct="1"/>
            <a:r>
              <a:rPr lang="en-US" dirty="0" smtClean="0">
                <a:cs typeface="Times New Roman" pitchFamily="18" charset="0"/>
              </a:rPr>
              <a:t>Results</a:t>
            </a:r>
            <a:endParaRPr lang="en-US" dirty="0" smtClean="0">
              <a:cs typeface="Times New Roman" pitchFamily="18" charset="0"/>
            </a:endParaRPr>
          </a:p>
        </p:txBody>
      </p:sp>
      <p:sp>
        <p:nvSpPr>
          <p:cNvPr id="3" name="Content Placeholder 2"/>
          <p:cNvSpPr>
            <a:spLocks noGrp="1"/>
          </p:cNvSpPr>
          <p:nvPr>
            <p:ph idx="4294967295"/>
          </p:nvPr>
        </p:nvSpPr>
        <p:spPr>
          <a:xfrm>
            <a:off x="533400" y="1600200"/>
            <a:ext cx="8208818" cy="4756150"/>
          </a:xfrm>
        </p:spPr>
        <p:txBody>
          <a:bodyPr>
            <a:normAutofit lnSpcReduction="10000"/>
          </a:bodyPr>
          <a:lstStyle/>
          <a:p>
            <a:pPr eaLnBrk="1" hangingPunct="1">
              <a:buFont typeface="Wingdings" pitchFamily="2" charset="2"/>
              <a:buChar char="Ø"/>
            </a:pPr>
            <a:r>
              <a:rPr lang="en-US" sz="2000" dirty="0" smtClean="0">
                <a:cs typeface="Times New Roman" pitchFamily="18" charset="0"/>
              </a:rPr>
              <a:t>On Marist data, encouraging results  </a:t>
            </a:r>
          </a:p>
          <a:p>
            <a:pPr lvl="1" eaLnBrk="1" hangingPunct="1">
              <a:buFont typeface="Wingdings" pitchFamily="2" charset="2"/>
              <a:buChar char="§"/>
            </a:pPr>
            <a:r>
              <a:rPr lang="en-US" sz="1600" dirty="0" smtClean="0">
                <a:cs typeface="Times New Roman" pitchFamily="18" charset="0"/>
              </a:rPr>
              <a:t>Detected more than 80% of at risk students</a:t>
            </a:r>
          </a:p>
          <a:p>
            <a:pPr lvl="1" eaLnBrk="1" hangingPunct="1">
              <a:buFont typeface="Wingdings" pitchFamily="2" charset="2"/>
              <a:buChar char="§"/>
            </a:pPr>
            <a:r>
              <a:rPr lang="en-US" sz="1600" dirty="0" smtClean="0">
                <a:cs typeface="Times New Roman" pitchFamily="18" charset="0"/>
              </a:rPr>
              <a:t>Still, rather high false positive rate (12%)</a:t>
            </a:r>
            <a:endParaRPr lang="en-US" sz="1800" dirty="0" smtClean="0">
              <a:cs typeface="Times New Roman" pitchFamily="18" charset="0"/>
            </a:endParaRPr>
          </a:p>
          <a:p>
            <a:pPr eaLnBrk="1" hangingPunct="1">
              <a:buFont typeface="Wingdings" pitchFamily="2" charset="2"/>
              <a:buChar char="Ø"/>
            </a:pPr>
            <a:r>
              <a:rPr lang="en-US" sz="2000" dirty="0" smtClean="0">
                <a:cs typeface="Times New Roman" pitchFamily="18" charset="0"/>
              </a:rPr>
              <a:t>On Pilots, encouraging (and rather surprising) results</a:t>
            </a:r>
          </a:p>
          <a:p>
            <a:pPr marL="742950" lvl="2" indent="-342900" eaLnBrk="1" hangingPunct="1">
              <a:buFont typeface="Wingdings" pitchFamily="2" charset="2"/>
              <a:buChar char="Ø"/>
            </a:pPr>
            <a:r>
              <a:rPr lang="en-US" sz="1600" dirty="0" smtClean="0">
                <a:cs typeface="Times New Roman" pitchFamily="18" charset="0"/>
              </a:rPr>
              <a:t>Detected average 72 % of at risk students</a:t>
            </a:r>
          </a:p>
          <a:p>
            <a:pPr marL="742950" lvl="2" indent="-342900" eaLnBrk="1" hangingPunct="1">
              <a:buFont typeface="Wingdings" pitchFamily="2" charset="2"/>
              <a:buChar char="Ø"/>
            </a:pPr>
            <a:r>
              <a:rPr lang="en-US" sz="1600" dirty="0" smtClean="0">
                <a:cs typeface="Times New Roman" pitchFamily="18" charset="0"/>
              </a:rPr>
              <a:t>Higher false alarm rates (around 28%)</a:t>
            </a:r>
          </a:p>
          <a:p>
            <a:pPr eaLnBrk="1" hangingPunct="1">
              <a:buFont typeface="Wingdings" pitchFamily="2" charset="2"/>
              <a:buChar char="Ø"/>
            </a:pPr>
            <a:r>
              <a:rPr lang="en-US" sz="1800" dirty="0" smtClean="0">
                <a:cs typeface="Times New Roman" pitchFamily="18" charset="0"/>
              </a:rPr>
              <a:t>Why do Academic Alerts Help?</a:t>
            </a:r>
          </a:p>
          <a:p>
            <a:pPr lvl="1" eaLnBrk="1" hangingPunct="1">
              <a:buFont typeface="Arial" charset="0"/>
              <a:buChar char="•"/>
            </a:pPr>
            <a:r>
              <a:rPr lang="en-US" sz="1600" dirty="0" smtClean="0">
                <a:cs typeface="Times New Roman" pitchFamily="18" charset="0"/>
              </a:rPr>
              <a:t>Early feedback is important</a:t>
            </a:r>
          </a:p>
          <a:p>
            <a:pPr lvl="1" eaLnBrk="1" hangingPunct="1">
              <a:buFont typeface="Arial" charset="0"/>
              <a:buChar char="•"/>
            </a:pPr>
            <a:r>
              <a:rPr lang="en-US" sz="1600" dirty="0" smtClean="0">
                <a:cs typeface="Times New Roman" pitchFamily="18" charset="0"/>
              </a:rPr>
              <a:t>Despite poor grade students may not believe they are at risk</a:t>
            </a:r>
          </a:p>
          <a:p>
            <a:pPr lvl="1" eaLnBrk="1" hangingPunct="1">
              <a:buFont typeface="Arial" charset="0"/>
              <a:buChar char="•"/>
            </a:pPr>
            <a:r>
              <a:rPr lang="en-US" sz="1600" dirty="0" smtClean="0">
                <a:cs typeface="Times New Roman" pitchFamily="18" charset="0"/>
              </a:rPr>
              <a:t>In large classes students don’t receive the attention they do in smaller classes</a:t>
            </a:r>
          </a:p>
          <a:p>
            <a:pPr lvl="1" eaLnBrk="1" hangingPunct="1">
              <a:buFont typeface="Wingdings" pitchFamily="2" charset="2"/>
              <a:buNone/>
            </a:pPr>
            <a:endParaRPr lang="en-US" sz="1000" dirty="0" smtClean="0">
              <a:cs typeface="Times New Roman" pitchFamily="18" charset="0"/>
            </a:endParaRPr>
          </a:p>
          <a:p>
            <a:pPr eaLnBrk="1" hangingPunct="1">
              <a:buFont typeface="Wingdings" pitchFamily="2" charset="2"/>
              <a:buNone/>
            </a:pPr>
            <a:r>
              <a:rPr lang="en-US" sz="2000" b="1" u="sng" dirty="0" smtClean="0">
                <a:cs typeface="Times New Roman" pitchFamily="18" charset="0"/>
              </a:rPr>
              <a:t>Bragging section </a:t>
            </a:r>
            <a:r>
              <a:rPr lang="en-US" sz="2000" dirty="0" smtClean="0">
                <a:cs typeface="Times New Roman" pitchFamily="18" charset="0"/>
              </a:rPr>
              <a:t>(</a:t>
            </a:r>
            <a:r>
              <a:rPr lang="en-US" sz="2000" dirty="0" smtClean="0">
                <a:cs typeface="Times New Roman" pitchFamily="18" charset="0"/>
                <a:sym typeface="Wingdings" pitchFamily="2" charset="2"/>
              </a:rPr>
              <a:t>)</a:t>
            </a:r>
          </a:p>
          <a:p>
            <a:pPr eaLnBrk="1" hangingPunct="1">
              <a:buFont typeface="Wingdings" pitchFamily="2" charset="2"/>
              <a:buChar char="Ø"/>
            </a:pPr>
            <a:r>
              <a:rPr lang="en-US" sz="1800" dirty="0" smtClean="0">
                <a:cs typeface="Times New Roman" pitchFamily="18" charset="0"/>
              </a:rPr>
              <a:t>In March 2013, the OAAI was recognized by Computerworld as a 2013 Honors Laureate and Finalist in the Emerging Technology category</a:t>
            </a:r>
          </a:p>
          <a:p>
            <a:pPr eaLnBrk="1" hangingPunct="1">
              <a:buFont typeface="Wingdings" pitchFamily="2" charset="2"/>
              <a:buChar char="Ø"/>
            </a:pPr>
            <a:r>
              <a:rPr lang="en-US" sz="1800" dirty="0" smtClean="0">
                <a:cs typeface="Times New Roman" pitchFamily="18" charset="0"/>
              </a:rPr>
              <a:t>In June 2013, Campus Technology Magazine recognized the OAAI as one of only 9 recipients for the Campus Technology Innovator Award (over 230 applied)</a:t>
            </a:r>
            <a:endParaRPr lang="en-US" sz="1600" dirty="0" smtClean="0">
              <a:cs typeface="Times New Roman" pitchFamily="18" charset="0"/>
            </a:endParaRPr>
          </a:p>
          <a:p>
            <a:pPr marL="742950" lvl="2" indent="-342900" eaLnBrk="1" hangingPunct="1">
              <a:buFont typeface="Wingdings" pitchFamily="2" charset="2"/>
              <a:buChar char="Ø"/>
            </a:pPr>
            <a:endParaRPr lang="en-US" sz="1600" dirty="0" smtClean="0">
              <a:cs typeface="Times New Roman" pitchFamily="18" charset="0"/>
            </a:endParaRPr>
          </a:p>
          <a:p>
            <a:pPr lvl="1" eaLnBrk="1" hangingPunct="1">
              <a:buFont typeface="Wingdings" pitchFamily="2" charset="2"/>
              <a:buChar char="§"/>
            </a:pPr>
            <a:endParaRPr lang="en-US" sz="1800" dirty="0" smtClean="0">
              <a:cs typeface="Times New Roman" pitchFamily="18" charset="0"/>
            </a:endParaRPr>
          </a:p>
        </p:txBody>
      </p:sp>
      <p:sp>
        <p:nvSpPr>
          <p:cNvPr id="119811" name="Slide Number Placeholder 3"/>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A2F19D21-85C0-44FB-A6C8-460AC2077EED}" type="slidenum">
              <a:rPr lang="en-US" sz="1200">
                <a:solidFill>
                  <a:srgbClr val="898989"/>
                </a:solidFill>
                <a:latin typeface="Times New Roman" pitchFamily="18" charset="0"/>
                <a:cs typeface="Times New Roman" pitchFamily="18" charset="0"/>
              </a:rPr>
              <a:pPr algn="r"/>
              <a:t>31</a:t>
            </a:fld>
            <a:endParaRPr lang="en-US" sz="1200">
              <a:solidFill>
                <a:srgbClr val="898989"/>
              </a:solidFill>
              <a:latin typeface="Times New Roman" pitchFamily="18" charset="0"/>
              <a:cs typeface="Times New Roman" pitchFamily="18" charset="0"/>
            </a:endParaRPr>
          </a:p>
        </p:txBody>
      </p:sp>
    </p:spTree>
    <p:extLst>
      <p:ext uri="{BB962C8B-B14F-4D97-AF65-F5344CB8AC3E}">
        <p14:creationId xmlns:p14="http://schemas.microsoft.com/office/powerpoint/2010/main" val="154058978"/>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949" y="1350162"/>
            <a:ext cx="7581900" cy="518123"/>
          </a:xfrm>
        </p:spPr>
        <p:txBody>
          <a:bodyPr wrap="none"/>
          <a:lstStyle/>
          <a:p>
            <a:pPr algn="ctr">
              <a:buNone/>
            </a:pPr>
            <a:r>
              <a:rPr lang="en-US" dirty="0" smtClean="0">
                <a:effectLst>
                  <a:outerShdw blurRad="50800" dist="38100" dir="2700000" algn="tl" rotWithShape="0">
                    <a:srgbClr val="000000">
                      <a:alpha val="43000"/>
                    </a:srgbClr>
                  </a:outerShdw>
                </a:effectLst>
              </a:rPr>
              <a:t>G</a:t>
            </a:r>
            <a:r>
              <a:rPr lang="en-US" b="0" dirty="0" smtClean="0">
                <a:effectLst>
                  <a:outerShdw blurRad="50800" dist="38100" dir="2700000" algn="tl" rotWithShape="0">
                    <a:srgbClr val="000000">
                      <a:alpha val="43000"/>
                    </a:srgbClr>
                  </a:outerShdw>
                </a:effectLst>
              </a:rPr>
              <a:t>raph </a:t>
            </a:r>
            <a:r>
              <a:rPr lang="en-US" dirty="0" smtClean="0">
                <a:effectLst>
                  <a:outerShdw blurRad="50800" dist="38100" dir="2700000" algn="tl" rotWithShape="0">
                    <a:srgbClr val="000000">
                      <a:alpha val="43000"/>
                    </a:srgbClr>
                  </a:outerShdw>
                </a:effectLst>
              </a:rPr>
              <a:t>R</a:t>
            </a:r>
            <a:r>
              <a:rPr lang="en-US" b="0" dirty="0" smtClean="0">
                <a:effectLst>
                  <a:outerShdw blurRad="50800" dist="38100" dir="2700000" algn="tl" rotWithShape="0">
                    <a:srgbClr val="000000">
                      <a:alpha val="43000"/>
                    </a:srgbClr>
                  </a:outerShdw>
                </a:effectLst>
              </a:rPr>
              <a:t>eplication </a:t>
            </a:r>
            <a:r>
              <a:rPr lang="en-US" dirty="0" smtClean="0">
                <a:effectLst>
                  <a:outerShdw blurRad="50800" dist="38100" dir="2700000" algn="tl" rotWithShape="0">
                    <a:srgbClr val="000000">
                      <a:alpha val="43000"/>
                    </a:srgbClr>
                  </a:outerShdw>
                </a:effectLst>
              </a:rPr>
              <a:t>A</a:t>
            </a:r>
            <a:r>
              <a:rPr lang="en-US" b="0" dirty="0" smtClean="0">
                <a:effectLst>
                  <a:outerShdw blurRad="50800" dist="38100" dir="2700000" algn="tl" rotWithShape="0">
                    <a:srgbClr val="000000">
                      <a:alpha val="43000"/>
                    </a:srgbClr>
                  </a:outerShdw>
                </a:effectLst>
              </a:rPr>
              <a:t>nd </a:t>
            </a:r>
            <a:r>
              <a:rPr lang="en-US" dirty="0" smtClean="0">
                <a:effectLst>
                  <a:outerShdw blurRad="50800" dist="38100" dir="2700000" algn="tl" rotWithShape="0">
                    <a:srgbClr val="000000">
                      <a:alpha val="43000"/>
                    </a:srgbClr>
                  </a:outerShdw>
                </a:effectLst>
              </a:rPr>
              <a:t>S</a:t>
            </a:r>
            <a:r>
              <a:rPr lang="en-US" b="0" dirty="0" smtClean="0">
                <a:effectLst>
                  <a:outerShdw blurRad="50800" dist="38100" dir="2700000" algn="tl" rotWithShape="0">
                    <a:srgbClr val="000000">
                      <a:alpha val="43000"/>
                    </a:srgbClr>
                  </a:outerShdw>
                </a:effectLst>
              </a:rPr>
              <a:t>mart </a:t>
            </a:r>
            <a:r>
              <a:rPr lang="en-US" dirty="0" smtClean="0">
                <a:effectLst>
                  <a:outerShdw blurRad="50800" dist="38100" dir="2700000" algn="tl" rotWithShape="0">
                    <a:srgbClr val="000000">
                      <a:alpha val="43000"/>
                    </a:srgbClr>
                  </a:outerShdw>
                </a:effectLst>
              </a:rPr>
              <a:t>P</a:t>
            </a:r>
            <a:r>
              <a:rPr lang="en-US" b="0" dirty="0" smtClean="0">
                <a:effectLst>
                  <a:outerShdw blurRad="50800" dist="38100" dir="2700000" algn="tl" rotWithShape="0">
                    <a:srgbClr val="000000">
                      <a:alpha val="43000"/>
                    </a:srgbClr>
                  </a:outerShdw>
                </a:effectLst>
              </a:rPr>
              <a:t>artitioning</a:t>
            </a:r>
            <a:endParaRPr lang="en-US" b="0" dirty="0">
              <a:effectLst>
                <a:outerShdw blurRad="50800" dist="38100" dir="2700000" algn="tl" rotWithShape="0">
                  <a:srgbClr val="000000">
                    <a:alpha val="43000"/>
                  </a:srgbClr>
                </a:outerShdw>
              </a:effectLst>
            </a:endParaRPr>
          </a:p>
        </p:txBody>
      </p:sp>
      <p:pic>
        <p:nvPicPr>
          <p:cNvPr id="4" name="Picture 3" descr="temp.png"/>
          <p:cNvPicPr>
            <a:picLocks noChangeAspect="1"/>
          </p:cNvPicPr>
          <p:nvPr/>
        </p:nvPicPr>
        <p:blipFill>
          <a:blip r:embed="rId2"/>
          <a:stretch>
            <a:fillRect/>
          </a:stretch>
        </p:blipFill>
        <p:spPr>
          <a:xfrm>
            <a:off x="194687" y="2087860"/>
            <a:ext cx="2683917" cy="2323551"/>
          </a:xfrm>
          <a:prstGeom prst="rect">
            <a:avLst/>
          </a:prstGeom>
          <a:ln w="12700" cap="flat" cmpd="sng" algn="ctr">
            <a:solidFill>
              <a:schemeClr val="bg1"/>
            </a:solidFill>
            <a:prstDash val="solid"/>
            <a:round/>
            <a:headEnd type="none" w="med" len="med"/>
            <a:tailEnd type="none" w="med" len="med"/>
          </a:ln>
        </p:spPr>
      </p:pic>
      <p:pic>
        <p:nvPicPr>
          <p:cNvPr id="6" name="Picture 5" descr="temp2.png"/>
          <p:cNvPicPr>
            <a:picLocks noChangeAspect="1"/>
          </p:cNvPicPr>
          <p:nvPr/>
        </p:nvPicPr>
        <p:blipFill>
          <a:blip r:embed="rId3"/>
          <a:stretch>
            <a:fillRect/>
          </a:stretch>
        </p:blipFill>
        <p:spPr>
          <a:xfrm>
            <a:off x="3041717" y="2087860"/>
            <a:ext cx="5972400" cy="4215523"/>
          </a:xfrm>
          <a:prstGeom prst="rect">
            <a:avLst/>
          </a:prstGeom>
          <a:ln w="12700" cap="flat" cmpd="sng" algn="ctr">
            <a:solidFill>
              <a:schemeClr val="bg1"/>
            </a:solidFill>
            <a:prstDash val="solid"/>
            <a:round/>
            <a:headEnd type="none" w="med" len="med"/>
            <a:tailEnd type="none" w="med" len="med"/>
          </a:ln>
        </p:spPr>
      </p:pic>
      <p:sp>
        <p:nvSpPr>
          <p:cNvPr id="7" name="TextBox 6"/>
          <p:cNvSpPr txBox="1"/>
          <p:nvPr/>
        </p:nvSpPr>
        <p:spPr>
          <a:xfrm>
            <a:off x="196042" y="4630986"/>
            <a:ext cx="2682562" cy="1754327"/>
          </a:xfrm>
          <a:prstGeom prst="rect">
            <a:avLst/>
          </a:prstGeom>
          <a:noFill/>
          <a:ln w="12700" cap="flat" cmpd="sng" algn="ctr">
            <a:solidFill>
              <a:schemeClr val="tx1"/>
            </a:solidFill>
            <a:prstDash val="solid"/>
            <a:round/>
            <a:headEnd type="none" w="med" len="med"/>
            <a:tailEnd type="none" w="med" len="med"/>
          </a:ln>
          <a:effectLst/>
        </p:spPr>
        <p:txBody>
          <a:bodyPr wrap="square" rtlCol="0">
            <a:spAutoFit/>
          </a:bodyPr>
          <a:lstStyle/>
          <a:p>
            <a:r>
              <a:rPr lang="en-US" dirty="0" smtClean="0"/>
              <a:t>Very Large Graphs:</a:t>
            </a:r>
          </a:p>
          <a:p>
            <a:pPr>
              <a:spcBef>
                <a:spcPts val="0"/>
              </a:spcBef>
              <a:buSzPct val="75000"/>
              <a:buFont typeface="Arial"/>
              <a:buChar char="•"/>
            </a:pPr>
            <a:r>
              <a:rPr lang="en-US" dirty="0" smtClean="0"/>
              <a:t> Sensor Data</a:t>
            </a:r>
          </a:p>
          <a:p>
            <a:pPr>
              <a:spcBef>
                <a:spcPts val="0"/>
              </a:spcBef>
              <a:buSzPct val="75000"/>
              <a:buFont typeface="Arial"/>
              <a:buChar char="•"/>
            </a:pPr>
            <a:r>
              <a:rPr lang="en-US" dirty="0" smtClean="0"/>
              <a:t> Social Networks</a:t>
            </a:r>
          </a:p>
          <a:p>
            <a:pPr>
              <a:spcBef>
                <a:spcPts val="0"/>
              </a:spcBef>
              <a:buSzPct val="75000"/>
              <a:buFont typeface="Arial"/>
              <a:buChar char="•"/>
            </a:pPr>
            <a:r>
              <a:rPr lang="en-US" dirty="0" smtClean="0"/>
              <a:t> Financial Transactions</a:t>
            </a:r>
          </a:p>
          <a:p>
            <a:pPr>
              <a:spcBef>
                <a:spcPts val="0"/>
              </a:spcBef>
              <a:buSzPct val="75000"/>
              <a:buFont typeface="Arial"/>
              <a:buChar char="•"/>
            </a:pPr>
            <a:r>
              <a:rPr lang="en-US" dirty="0" smtClean="0"/>
              <a:t> Web Communications</a:t>
            </a:r>
          </a:p>
          <a:p>
            <a:pPr>
              <a:spcBef>
                <a:spcPts val="0"/>
              </a:spcBef>
              <a:buSzPct val="75000"/>
              <a:buFont typeface="Arial"/>
              <a:buChar char="•"/>
            </a:pPr>
            <a:r>
              <a:rPr lang="en-US" dirty="0" smtClean="0"/>
              <a:t> Cyber Security Data</a:t>
            </a:r>
          </a:p>
        </p:txBody>
      </p:sp>
    </p:spTree>
    <p:extLst>
      <p:ext uri="{BB962C8B-B14F-4D97-AF65-F5344CB8AC3E}">
        <p14:creationId xmlns:p14="http://schemas.microsoft.com/office/powerpoint/2010/main" val="3062232405"/>
      </p:ext>
    </p:extLst>
  </p:cSld>
  <p:clrMapOvr>
    <a:masterClrMapping/>
  </p:clrMapOvr>
  <mc:AlternateContent xmlns:mc="http://schemas.openxmlformats.org/markup-compatibility/2006" xmlns:p14="http://schemas.microsoft.com/office/powerpoint/2010/main">
    <mc:Choice Requires="p14">
      <p:transition p14:dur="450" advClick="0" advTm="10000">
        <p:fade/>
      </p:transition>
    </mc:Choice>
    <mc:Fallback xmlns="">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Graph Replication &amp; Smart Partitioning</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7152" y="2406415"/>
            <a:ext cx="7849695" cy="3372321"/>
          </a:xfrm>
        </p:spPr>
      </p:pic>
      <p:sp>
        <p:nvSpPr>
          <p:cNvPr id="6" name="TextBox 5"/>
          <p:cNvSpPr txBox="1"/>
          <p:nvPr/>
        </p:nvSpPr>
        <p:spPr>
          <a:xfrm>
            <a:off x="3286897" y="5296929"/>
            <a:ext cx="934871" cy="369332"/>
          </a:xfrm>
          <a:prstGeom prst="rect">
            <a:avLst/>
          </a:prstGeom>
          <a:noFill/>
        </p:spPr>
        <p:txBody>
          <a:bodyPr wrap="none" rtlCol="0">
            <a:spAutoFit/>
          </a:bodyPr>
          <a:lstStyle/>
          <a:p>
            <a:r>
              <a:rPr lang="en-US" dirty="0" smtClean="0"/>
              <a:t>-Alan L. </a:t>
            </a:r>
            <a:endParaRPr lang="en-US" dirty="0"/>
          </a:p>
        </p:txBody>
      </p:sp>
    </p:spTree>
    <p:extLst>
      <p:ext uri="{BB962C8B-B14F-4D97-AF65-F5344CB8AC3E}">
        <p14:creationId xmlns:p14="http://schemas.microsoft.com/office/powerpoint/2010/main" val="1964984828"/>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Graph Replication &amp; Smart Partitioning</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7939" y="2008188"/>
            <a:ext cx="4948122" cy="4168775"/>
          </a:xfrm>
        </p:spPr>
      </p:pic>
    </p:spTree>
    <p:extLst>
      <p:ext uri="{BB962C8B-B14F-4D97-AF65-F5344CB8AC3E}">
        <p14:creationId xmlns:p14="http://schemas.microsoft.com/office/powerpoint/2010/main" val="47678792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4256" y="1092539"/>
            <a:ext cx="7772400" cy="2344739"/>
          </a:xfrm>
        </p:spPr>
        <p:txBody>
          <a:bodyPr/>
          <a:lstStyle/>
          <a:p>
            <a:r>
              <a:rPr lang="en-US" dirty="0" err="1"/>
              <a:t>zSentinel</a:t>
            </a:r>
            <a:endParaRPr lang="en-US" dirty="0"/>
          </a:p>
        </p:txBody>
      </p:sp>
      <p:sp>
        <p:nvSpPr>
          <p:cNvPr id="3" name="Subtitle 2"/>
          <p:cNvSpPr>
            <a:spLocks noGrp="1"/>
          </p:cNvSpPr>
          <p:nvPr>
            <p:ph type="subTitle" idx="1"/>
          </p:nvPr>
        </p:nvSpPr>
        <p:spPr>
          <a:xfrm>
            <a:off x="1266568" y="3437278"/>
            <a:ext cx="6858000" cy="1567543"/>
          </a:xfrm>
        </p:spPr>
        <p:txBody>
          <a:bodyPr/>
          <a:lstStyle/>
          <a:p>
            <a:r>
              <a:rPr lang="en-US" dirty="0"/>
              <a:t>By Christopher </a:t>
            </a:r>
            <a:r>
              <a:rPr lang="en-US" dirty="0" err="1"/>
              <a:t>Cordisco</a:t>
            </a:r>
            <a:endParaRPr lang="en-US" dirty="0"/>
          </a:p>
          <a:p>
            <a:endParaRPr lang="en-US" dirty="0"/>
          </a:p>
        </p:txBody>
      </p:sp>
      <p:pic>
        <p:nvPicPr>
          <p:cNvPr id="4"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2170" y="1630767"/>
            <a:ext cx="2964254" cy="296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426" y="5243789"/>
            <a:ext cx="4893422" cy="98321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27406" y="5243789"/>
            <a:ext cx="2441766" cy="982811"/>
          </a:xfrm>
          <a:prstGeom prst="rect">
            <a:avLst/>
          </a:prstGeom>
        </p:spPr>
      </p:pic>
    </p:spTree>
    <p:extLst>
      <p:ext uri="{BB962C8B-B14F-4D97-AF65-F5344CB8AC3E}">
        <p14:creationId xmlns:p14="http://schemas.microsoft.com/office/powerpoint/2010/main" val="1381103000"/>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Overview</a:t>
            </a:r>
          </a:p>
        </p:txBody>
      </p:sp>
      <p:sp>
        <p:nvSpPr>
          <p:cNvPr id="3" name="Content Placeholder 2"/>
          <p:cNvSpPr>
            <a:spLocks noGrp="1"/>
          </p:cNvSpPr>
          <p:nvPr>
            <p:ph idx="1"/>
          </p:nvPr>
        </p:nvSpPr>
        <p:spPr/>
        <p:txBody>
          <a:bodyPr>
            <a:normAutofit fontScale="70000" lnSpcReduction="20000"/>
          </a:bodyPr>
          <a:lstStyle/>
          <a:p>
            <a:pPr>
              <a:lnSpc>
                <a:spcPct val="120000"/>
              </a:lnSpc>
            </a:pPr>
            <a:r>
              <a:rPr lang="en-US" dirty="0"/>
              <a:t>The </a:t>
            </a:r>
            <a:r>
              <a:rPr lang="en-US" dirty="0" err="1"/>
              <a:t>zEnterprise</a:t>
            </a:r>
            <a:r>
              <a:rPr lang="en-US" dirty="0"/>
              <a:t> is a powerful system capable of running many applications concurrently.</a:t>
            </a:r>
          </a:p>
          <a:p>
            <a:pPr>
              <a:lnSpc>
                <a:spcPct val="120000"/>
              </a:lnSpc>
            </a:pPr>
            <a:r>
              <a:rPr lang="en-US" dirty="0" err="1"/>
              <a:t>zSentinel</a:t>
            </a:r>
            <a:r>
              <a:rPr lang="en-US" dirty="0"/>
              <a:t> is a </a:t>
            </a:r>
            <a:r>
              <a:rPr lang="en-US" dirty="0" smtClean="0"/>
              <a:t>non-interactive </a:t>
            </a:r>
            <a:r>
              <a:rPr lang="en-US" dirty="0"/>
              <a:t>web application which gives a simplified layout of real-time resource utilization of the </a:t>
            </a:r>
            <a:r>
              <a:rPr lang="en-US" dirty="0" err="1"/>
              <a:t>zEnterprise</a:t>
            </a:r>
            <a:r>
              <a:rPr lang="en-US" dirty="0"/>
              <a:t> on a single webpage.</a:t>
            </a:r>
          </a:p>
          <a:p>
            <a:pPr>
              <a:lnSpc>
                <a:spcPct val="120000"/>
              </a:lnSpc>
            </a:pPr>
            <a:r>
              <a:rPr lang="en-US" dirty="0"/>
              <a:t>It uses REST requests to gather data from the system, and uses a Python web server to send the data to a browser. </a:t>
            </a:r>
          </a:p>
          <a:p>
            <a:pPr>
              <a:lnSpc>
                <a:spcPct val="120000"/>
              </a:lnSpc>
            </a:pPr>
            <a:r>
              <a:rPr lang="en-US" dirty="0"/>
              <a:t>The browser displays the data using a combination of traditional web elements and Google Charts. </a:t>
            </a:r>
          </a:p>
          <a:p>
            <a:pPr>
              <a:lnSpc>
                <a:spcPct val="120000"/>
              </a:lnSpc>
            </a:pPr>
            <a:r>
              <a:rPr lang="en-US" dirty="0" err="1"/>
              <a:t>zSentinel</a:t>
            </a:r>
            <a:r>
              <a:rPr lang="en-US" dirty="0"/>
              <a:t> provides a visual layout of the servers running on each host of the system as well as a tabular layout which gives details on each server. It also provides an overview of processor utilization of the mainframe itself. </a:t>
            </a:r>
            <a:r>
              <a:rPr lang="en-US" dirty="0" err="1"/>
              <a:t>zSentinel</a:t>
            </a:r>
            <a:r>
              <a:rPr lang="en-US" dirty="0"/>
              <a:t> is not interactive but designed to run on an external monitor to give an overview of the system at a single glance</a:t>
            </a:r>
            <a:r>
              <a:rPr lang="en-US" dirty="0" smtClean="0"/>
              <a:t>.</a:t>
            </a:r>
            <a:endParaRPr lang="en-US" dirty="0"/>
          </a:p>
        </p:txBody>
      </p:sp>
    </p:spTree>
    <p:extLst>
      <p:ext uri="{BB962C8B-B14F-4D97-AF65-F5344CB8AC3E}">
        <p14:creationId xmlns:p14="http://schemas.microsoft.com/office/powerpoint/2010/main" val="169848293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135" y="1161535"/>
            <a:ext cx="8660252" cy="5594676"/>
          </a:xfrm>
          <a:prstGeom prst="rect">
            <a:avLst/>
          </a:prstGeom>
        </p:spPr>
      </p:pic>
    </p:spTree>
    <p:extLst>
      <p:ext uri="{BB962C8B-B14F-4D97-AF65-F5344CB8AC3E}">
        <p14:creationId xmlns:p14="http://schemas.microsoft.com/office/powerpoint/2010/main" val="1159720741"/>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Predictive Defect </a:t>
            </a:r>
            <a:r>
              <a:rPr lang="en-US" dirty="0" smtClean="0"/>
              <a:t>Analytics</a:t>
            </a:r>
            <a:endParaRPr lang="en-US" dirty="0"/>
          </a:p>
        </p:txBody>
      </p:sp>
      <p:sp>
        <p:nvSpPr>
          <p:cNvPr id="3" name="Subtitle 2"/>
          <p:cNvSpPr>
            <a:spLocks noGrp="1"/>
          </p:cNvSpPr>
          <p:nvPr>
            <p:ph type="subTitle" idx="1"/>
          </p:nvPr>
        </p:nvSpPr>
        <p:spPr/>
        <p:txBody>
          <a:bodyPr/>
          <a:lstStyle/>
          <a:p>
            <a:r>
              <a:rPr lang="en-US" dirty="0"/>
              <a:t>Marist/IBM Joint </a:t>
            </a:r>
            <a:r>
              <a:rPr lang="en-US" dirty="0" smtClean="0"/>
              <a:t>Studies</a:t>
            </a:r>
            <a:endParaRPr lang="en-US" dirty="0"/>
          </a:p>
        </p:txBody>
      </p:sp>
    </p:spTree>
    <p:extLst>
      <p:ext uri="{BB962C8B-B14F-4D97-AF65-F5344CB8AC3E}">
        <p14:creationId xmlns:p14="http://schemas.microsoft.com/office/powerpoint/2010/main" val="1183467397"/>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Background</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t>IBM z/OS operating system</a:t>
            </a:r>
          </a:p>
          <a:p>
            <a:pPr lvl="1"/>
            <a:r>
              <a:rPr lang="en-US" sz="2400" dirty="0"/>
              <a:t>Mature software product</a:t>
            </a:r>
          </a:p>
          <a:p>
            <a:pPr marL="0" indent="0">
              <a:buNone/>
            </a:pPr>
            <a:r>
              <a:rPr lang="en-US" dirty="0"/>
              <a:t>Every potential defect recorded</a:t>
            </a:r>
          </a:p>
          <a:p>
            <a:pPr lvl="1"/>
            <a:r>
              <a:rPr lang="en-US" sz="2400" dirty="0"/>
              <a:t>Defect record management system</a:t>
            </a:r>
          </a:p>
          <a:p>
            <a:pPr marL="0" indent="0">
              <a:buNone/>
            </a:pPr>
            <a:r>
              <a:rPr lang="en-US" dirty="0"/>
              <a:t>Multiple cycles of extensive testing</a:t>
            </a:r>
          </a:p>
          <a:p>
            <a:pPr lvl="1"/>
            <a:r>
              <a:rPr lang="en-US" sz="2400" dirty="0"/>
              <a:t>System Test</a:t>
            </a:r>
          </a:p>
          <a:p>
            <a:pPr marL="0" indent="0">
              <a:buNone/>
            </a:pPr>
            <a:r>
              <a:rPr lang="en-US" dirty="0"/>
              <a:t>Valid Defect Distribution</a:t>
            </a:r>
          </a:p>
          <a:p>
            <a:endParaRPr lang="en-US" dirty="0"/>
          </a:p>
          <a:p>
            <a:pPr marL="0" indent="0">
              <a:buNone/>
            </a:pPr>
            <a:r>
              <a:rPr lang="en-US" dirty="0"/>
              <a:t>Data Partitioning:</a:t>
            </a:r>
          </a:p>
          <a:p>
            <a:pPr lvl="1"/>
            <a:r>
              <a:rPr lang="en-US" sz="2100" dirty="0"/>
              <a:t>Training – 65%</a:t>
            </a:r>
          </a:p>
          <a:p>
            <a:pPr lvl="1"/>
            <a:r>
              <a:rPr lang="en-US" sz="2100" dirty="0"/>
              <a:t>Test – 20%</a:t>
            </a:r>
          </a:p>
          <a:p>
            <a:pPr lvl="1"/>
            <a:r>
              <a:rPr lang="en-US" sz="2100" dirty="0"/>
              <a:t>Validate – 15%</a:t>
            </a:r>
          </a:p>
          <a:p>
            <a:pPr lvl="1"/>
            <a:r>
              <a:rPr lang="en-US" sz="2100" dirty="0"/>
              <a:t>Same target distribution as original </a:t>
            </a:r>
            <a:r>
              <a:rPr lang="en-US" sz="2100" dirty="0" smtClean="0"/>
              <a:t>data</a:t>
            </a:r>
            <a:endParaRPr lang="en-US" sz="2100" dirty="0"/>
          </a:p>
        </p:txBody>
      </p:sp>
    </p:spTree>
    <p:extLst>
      <p:ext uri="{BB962C8B-B14F-4D97-AF65-F5344CB8AC3E}">
        <p14:creationId xmlns:p14="http://schemas.microsoft.com/office/powerpoint/2010/main" val="111351840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Number Placeholder 3"/>
          <p:cNvSpPr txBox="1">
            <a:spLocks noGrp="1"/>
          </p:cNvSpPr>
          <p:nvPr/>
        </p:nvSpPr>
        <p:spPr bwMode="black">
          <a:xfrm>
            <a:off x="182563" y="6537325"/>
            <a:ext cx="366712" cy="184150"/>
          </a:xfrm>
          <a:prstGeom prst="rect">
            <a:avLst/>
          </a:prstGeom>
          <a:noFill/>
          <a:ln w="9525">
            <a:noFill/>
            <a:miter lim="800000"/>
            <a:headEnd/>
            <a:tailEnd/>
          </a:ln>
          <a:effectLst/>
        </p:spPr>
        <p:txBody>
          <a:bodyPr lIns="92075" tIns="46038" rIns="92075" bIns="46038"/>
          <a:lstStyle/>
          <a:p>
            <a:fld id="{8FBDC246-0037-4DB4-B034-06EF955F59E4}" type="slidenum">
              <a:rPr lang="en-US" sz="800"/>
              <a:pPr/>
              <a:t>4</a:t>
            </a:fld>
            <a:endParaRPr lang="en-US" sz="800"/>
          </a:p>
        </p:txBody>
      </p:sp>
      <p:sp>
        <p:nvSpPr>
          <p:cNvPr id="141316" name="Rectangle 3"/>
          <p:cNvSpPr>
            <a:spLocks noGrp="1" noChangeArrowheads="1"/>
          </p:cNvSpPr>
          <p:nvPr>
            <p:ph type="body" idx="4294967295"/>
          </p:nvPr>
        </p:nvSpPr>
        <p:spPr>
          <a:xfrm>
            <a:off x="0" y="1032165"/>
            <a:ext cx="9144000" cy="6248400"/>
          </a:xfrm>
          <a:solidFill>
            <a:srgbClr val="FFFFFF"/>
          </a:solidFill>
        </p:spPr>
        <p:txBody>
          <a:bodyPr>
            <a:normAutofit lnSpcReduction="10000"/>
          </a:bodyPr>
          <a:lstStyle/>
          <a:p>
            <a:pPr marL="609600" indent="-609600" eaLnBrk="1" hangingPunct="1">
              <a:lnSpc>
                <a:spcPct val="80000"/>
              </a:lnSpc>
              <a:buFont typeface="Arial" charset="0"/>
              <a:buNone/>
            </a:pPr>
            <a:r>
              <a:rPr lang="en-US" sz="2000" b="1" dirty="0" smtClean="0">
                <a:solidFill>
                  <a:srgbClr val="7A65F9"/>
                </a:solidFill>
              </a:rPr>
              <a:t>Strategic Objectives of Program</a:t>
            </a:r>
            <a:br>
              <a:rPr lang="en-US" sz="2000" b="1" dirty="0" smtClean="0">
                <a:solidFill>
                  <a:srgbClr val="7A65F9"/>
                </a:solidFill>
              </a:rPr>
            </a:br>
            <a:endParaRPr lang="en-US" sz="2000" b="1" dirty="0" smtClean="0">
              <a:solidFill>
                <a:srgbClr val="7A65F9"/>
              </a:solidFill>
            </a:endParaRPr>
          </a:p>
          <a:p>
            <a:pPr marL="1108075" lvl="1" indent="-762000" algn="l" eaLnBrk="1" hangingPunct="1">
              <a:lnSpc>
                <a:spcPct val="80000"/>
              </a:lnSpc>
              <a:buFontTx/>
              <a:buChar char="•"/>
            </a:pPr>
            <a:r>
              <a:rPr lang="en-US" sz="1600" dirty="0" smtClean="0"/>
              <a:t>Collaborate with Marist, IBM experts, and industry partners on projects that support top technology trends (</a:t>
            </a:r>
            <a:r>
              <a:rPr lang="en-US" sz="1600" dirty="0" err="1" smtClean="0"/>
              <a:t>PoC</a:t>
            </a:r>
            <a:r>
              <a:rPr lang="en-US" sz="1600" dirty="0" smtClean="0"/>
              <a:t> and First-of-a-Kind projects) that are beneficial to all parties</a:t>
            </a:r>
          </a:p>
          <a:p>
            <a:pPr marL="1108075" lvl="1" indent="-762000" algn="l" eaLnBrk="1" hangingPunct="1">
              <a:lnSpc>
                <a:spcPct val="90000"/>
              </a:lnSpc>
              <a:buFontTx/>
              <a:buChar char="•"/>
            </a:pPr>
            <a:r>
              <a:rPr lang="en-US" sz="1600" dirty="0" smtClean="0"/>
              <a:t>Support the IBM sales team through customer briefings and reference implementation of IBM technology  </a:t>
            </a:r>
          </a:p>
          <a:p>
            <a:pPr marL="1108075" lvl="1" indent="-762000" algn="l" eaLnBrk="1" hangingPunct="1">
              <a:lnSpc>
                <a:spcPct val="90000"/>
              </a:lnSpc>
              <a:buFontTx/>
              <a:buChar char="•"/>
            </a:pPr>
            <a:r>
              <a:rPr lang="en-US" sz="1600" dirty="0" smtClean="0"/>
              <a:t>Provide a pipeline of top students to IBM and IBM customers via internships.</a:t>
            </a:r>
          </a:p>
          <a:p>
            <a:pPr marL="1108075" lvl="1" indent="-762000" algn="l" eaLnBrk="1" hangingPunct="1">
              <a:lnSpc>
                <a:spcPct val="90000"/>
              </a:lnSpc>
              <a:buFontTx/>
              <a:buChar char="•"/>
            </a:pPr>
            <a:r>
              <a:rPr lang="en-US" sz="1600" dirty="0" smtClean="0"/>
              <a:t>Provide Leadership, Guidance, and Support to the IBM Academic Initiative – course development, faculty training, faculty research, student/faculty access to IBM hardware and software worldwide, and community development.</a:t>
            </a:r>
          </a:p>
          <a:p>
            <a:pPr marL="1108075" lvl="1" indent="-762000" algn="l" eaLnBrk="1" hangingPunct="1">
              <a:lnSpc>
                <a:spcPct val="90000"/>
              </a:lnSpc>
              <a:buFontTx/>
              <a:buNone/>
            </a:pPr>
            <a:r>
              <a:rPr lang="en-US" sz="2800" b="1" dirty="0" smtClean="0">
                <a:solidFill>
                  <a:srgbClr val="7A65F9"/>
                </a:solidFill>
              </a:rPr>
              <a:t>	Stakeholders </a:t>
            </a:r>
          </a:p>
          <a:p>
            <a:pPr marL="1108075" lvl="1" indent="-762000" algn="l" eaLnBrk="1" hangingPunct="1">
              <a:lnSpc>
                <a:spcPct val="80000"/>
              </a:lnSpc>
            </a:pPr>
            <a:r>
              <a:rPr lang="en-US" sz="1400" dirty="0" smtClean="0"/>
              <a:t>Dennis Murray - President, Marist College</a:t>
            </a:r>
            <a:r>
              <a:rPr lang="en-US" sz="1400" b="1" dirty="0" smtClean="0">
                <a:solidFill>
                  <a:srgbClr val="7A65F9"/>
                </a:solidFill>
              </a:rPr>
              <a:t>	</a:t>
            </a:r>
          </a:p>
          <a:p>
            <a:pPr marL="1108075" lvl="1" indent="-762000" algn="l" eaLnBrk="1" hangingPunct="1">
              <a:lnSpc>
                <a:spcPct val="80000"/>
              </a:lnSpc>
            </a:pPr>
            <a:r>
              <a:rPr lang="en-US" sz="1400" dirty="0" smtClean="0"/>
              <a:t>Ross </a:t>
            </a:r>
            <a:r>
              <a:rPr lang="en-US" sz="1400" dirty="0" err="1" smtClean="0"/>
              <a:t>Mauri</a:t>
            </a:r>
            <a:r>
              <a:rPr lang="en-US" sz="1400" dirty="0" smtClean="0"/>
              <a:t> - IBM VP Enterprise Process Transformation, Vice-Chairman of the Board, Marist College</a:t>
            </a:r>
          </a:p>
          <a:p>
            <a:pPr marL="1108075" lvl="1" indent="-762000" algn="l" eaLnBrk="1" hangingPunct="1">
              <a:lnSpc>
                <a:spcPct val="80000"/>
              </a:lnSpc>
            </a:pPr>
            <a:r>
              <a:rPr lang="en-US" sz="1400" dirty="0" smtClean="0"/>
              <a:t>Howard Baker - IBM/Marist Joint Studies Program Manager</a:t>
            </a:r>
          </a:p>
          <a:p>
            <a:pPr marL="1108075" lvl="1" indent="-762000" algn="l" eaLnBrk="1" hangingPunct="1">
              <a:lnSpc>
                <a:spcPct val="80000"/>
              </a:lnSpc>
            </a:pPr>
            <a:r>
              <a:rPr lang="en-US" sz="1400" dirty="0" smtClean="0"/>
              <a:t>Susan Cohen - IBM VP, Design and Engineering, Marist College Board Member </a:t>
            </a:r>
          </a:p>
          <a:p>
            <a:pPr marL="1108075" lvl="1" indent="-762000" algn="l" eaLnBrk="1" hangingPunct="1">
              <a:lnSpc>
                <a:spcPct val="80000"/>
              </a:lnSpc>
            </a:pPr>
            <a:r>
              <a:rPr lang="en-US" sz="1400" dirty="0" smtClean="0"/>
              <a:t>Dean Marsh -  IBM VP Sales, Recently appointed Marist PEP Executive</a:t>
            </a:r>
          </a:p>
          <a:p>
            <a:pPr marL="1108075" lvl="1" indent="-762000" algn="l" eaLnBrk="1" hangingPunct="1">
              <a:lnSpc>
                <a:spcPct val="80000"/>
              </a:lnSpc>
            </a:pPr>
            <a:r>
              <a:rPr lang="en-US" sz="1400" dirty="0" smtClean="0"/>
              <a:t>Steve </a:t>
            </a:r>
            <a:r>
              <a:rPr lang="en-US" sz="1400" dirty="0" err="1" smtClean="0"/>
              <a:t>Frodey</a:t>
            </a:r>
            <a:r>
              <a:rPr lang="en-US" sz="1400" dirty="0" smtClean="0"/>
              <a:t> - IBM S&amp;D Client Executive, Education &amp; Public Sector</a:t>
            </a:r>
          </a:p>
          <a:p>
            <a:pPr marL="1108075" lvl="1" indent="-762000" algn="l" eaLnBrk="1" hangingPunct="1">
              <a:lnSpc>
                <a:spcPct val="80000"/>
              </a:lnSpc>
            </a:pPr>
            <a:r>
              <a:rPr lang="en-US" sz="1400" dirty="0" err="1" smtClean="0"/>
              <a:t>Casimer</a:t>
            </a:r>
            <a:r>
              <a:rPr lang="en-US" sz="1400" dirty="0" smtClean="0"/>
              <a:t> </a:t>
            </a:r>
            <a:r>
              <a:rPr lang="en-US" sz="1400" dirty="0" err="1" smtClean="0"/>
              <a:t>DeCusatis</a:t>
            </a:r>
            <a:r>
              <a:rPr lang="en-US" sz="1400" dirty="0" smtClean="0"/>
              <a:t> – IBM, DE/CTO, IBM Systems Networking Strategic Alliances</a:t>
            </a:r>
          </a:p>
          <a:p>
            <a:pPr marL="1108075" lvl="1" indent="-762000" algn="l" eaLnBrk="1" hangingPunct="1">
              <a:lnSpc>
                <a:spcPct val="80000"/>
              </a:lnSpc>
            </a:pPr>
            <a:r>
              <a:rPr lang="en-US" sz="1400" dirty="0" smtClean="0"/>
              <a:t>Bill </a:t>
            </a:r>
            <a:r>
              <a:rPr lang="en-US" sz="1400" dirty="0" err="1" smtClean="0"/>
              <a:t>Thirsk</a:t>
            </a:r>
            <a:r>
              <a:rPr lang="en-US" sz="1400" dirty="0" smtClean="0"/>
              <a:t> -  Marist CIO and VP, Information Technology</a:t>
            </a:r>
          </a:p>
          <a:p>
            <a:pPr marL="1108075" lvl="1" indent="-762000" algn="l" eaLnBrk="1" hangingPunct="1">
              <a:lnSpc>
                <a:spcPct val="80000"/>
              </a:lnSpc>
            </a:pPr>
            <a:r>
              <a:rPr lang="en-US" sz="1400" dirty="0" smtClean="0"/>
              <a:t>Roger Norton -  Marist, Dean, School of Computer Science</a:t>
            </a:r>
          </a:p>
          <a:p>
            <a:pPr marL="1108075" lvl="1" indent="-762000" algn="l" eaLnBrk="1" hangingPunct="1">
              <a:lnSpc>
                <a:spcPct val="80000"/>
              </a:lnSpc>
            </a:pPr>
            <a:r>
              <a:rPr lang="en-US" sz="1400" dirty="0" smtClean="0"/>
              <a:t>Mary Ann Hoffmann - Marist, </a:t>
            </a:r>
            <a:r>
              <a:rPr lang="en-US" sz="1400" dirty="0" err="1" smtClean="0"/>
              <a:t>Asst</a:t>
            </a:r>
            <a:r>
              <a:rPr lang="en-US" sz="1400" dirty="0" smtClean="0"/>
              <a:t> Dean, School of Computer Science </a:t>
            </a:r>
          </a:p>
          <a:p>
            <a:pPr marL="1108075" lvl="1" indent="-762000" algn="l" eaLnBrk="1" hangingPunct="1">
              <a:lnSpc>
                <a:spcPct val="80000"/>
              </a:lnSpc>
            </a:pPr>
            <a:r>
              <a:rPr lang="en-US" sz="1400" dirty="0" smtClean="0"/>
              <a:t>Angelo </a:t>
            </a:r>
            <a:r>
              <a:rPr lang="en-US" sz="1400" dirty="0" err="1" smtClean="0"/>
              <a:t>Corridori</a:t>
            </a:r>
            <a:r>
              <a:rPr lang="en-US" sz="1400" dirty="0" smtClean="0"/>
              <a:t> - Director, Enterprise Computing, Marist College </a:t>
            </a:r>
          </a:p>
          <a:p>
            <a:pPr marL="1108075" lvl="1" indent="-762000" algn="l" eaLnBrk="1" hangingPunct="1">
              <a:lnSpc>
                <a:spcPct val="80000"/>
              </a:lnSpc>
            </a:pPr>
            <a:r>
              <a:rPr lang="en-US" sz="1400" dirty="0" smtClean="0"/>
              <a:t>Harry Williams - Marist CTO</a:t>
            </a:r>
          </a:p>
          <a:p>
            <a:pPr marL="1108075" lvl="1" indent="-762000" algn="l" eaLnBrk="1" hangingPunct="1">
              <a:lnSpc>
                <a:spcPct val="80000"/>
              </a:lnSpc>
            </a:pPr>
            <a:r>
              <a:rPr lang="en-US" sz="1400" dirty="0" smtClean="0"/>
              <a:t>Josh Baron – Marist Senior Academic Technology Officer, Chairman, Sakai Foundation Board </a:t>
            </a:r>
          </a:p>
          <a:p>
            <a:pPr marL="1108075" lvl="1" indent="-762000" algn="l" eaLnBrk="1" hangingPunct="1">
              <a:lnSpc>
                <a:spcPct val="80000"/>
              </a:lnSpc>
            </a:pPr>
            <a:r>
              <a:rPr lang="en-US" sz="1400" dirty="0" smtClean="0"/>
              <a:t>Martha </a:t>
            </a:r>
            <a:r>
              <a:rPr lang="en-US" sz="1400" dirty="0" err="1" smtClean="0"/>
              <a:t>McConaghy</a:t>
            </a:r>
            <a:r>
              <a:rPr lang="en-US" sz="1400" dirty="0" smtClean="0"/>
              <a:t> – System Architect, Marist</a:t>
            </a:r>
          </a:p>
        </p:txBody>
      </p:sp>
    </p:spTree>
    <p:extLst>
      <p:ext uri="{BB962C8B-B14F-4D97-AF65-F5344CB8AC3E}">
        <p14:creationId xmlns:p14="http://schemas.microsoft.com/office/powerpoint/2010/main" val="177796609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83379"/>
            <a:ext cx="7886700" cy="612548"/>
          </a:xfrm>
        </p:spPr>
        <p:txBody>
          <a:bodyPr>
            <a:normAutofit fontScale="90000"/>
          </a:bodyPr>
          <a:lstStyle/>
          <a:p>
            <a:r>
              <a:rPr lang="en-US" dirty="0" smtClean="0"/>
              <a:t>Overview</a:t>
            </a:r>
            <a:endParaRPr lang="en-US" dirty="0"/>
          </a:p>
        </p:txBody>
      </p:sp>
      <p:sp>
        <p:nvSpPr>
          <p:cNvPr id="3" name="Content Placeholder 2"/>
          <p:cNvSpPr>
            <a:spLocks noGrp="1"/>
          </p:cNvSpPr>
          <p:nvPr>
            <p:ph idx="1"/>
          </p:nvPr>
        </p:nvSpPr>
        <p:spPr>
          <a:xfrm>
            <a:off x="628650" y="1827178"/>
            <a:ext cx="7886700" cy="4168549"/>
          </a:xfrm>
        </p:spPr>
        <p:txBody>
          <a:bodyPr>
            <a:normAutofit/>
          </a:bodyPr>
          <a:lstStyle/>
          <a:p>
            <a:pPr marL="0" indent="0">
              <a:buNone/>
            </a:pPr>
            <a:r>
              <a:rPr lang="en-US" sz="1800" dirty="0"/>
              <a:t>Mission:</a:t>
            </a:r>
          </a:p>
          <a:p>
            <a:r>
              <a:rPr lang="en-US" sz="1600" dirty="0" smtClean="0"/>
              <a:t>Automatically </a:t>
            </a:r>
            <a:r>
              <a:rPr lang="en-US" sz="1600" dirty="0"/>
              <a:t>predict defect validity upon record creation and send notifications of that outcome in real time to leverage historic empirical test data to drive a smarter test process </a:t>
            </a:r>
          </a:p>
          <a:p>
            <a:pPr marL="0" indent="0">
              <a:buNone/>
            </a:pPr>
            <a:endParaRPr lang="en-US" sz="800" dirty="0"/>
          </a:p>
          <a:p>
            <a:pPr marL="0" indent="0">
              <a:buNone/>
            </a:pPr>
            <a:r>
              <a:rPr lang="en-US" sz="1800" dirty="0" smtClean="0"/>
              <a:t>Team:</a:t>
            </a:r>
            <a:endParaRPr lang="en-US" sz="18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5310317"/>
            <a:ext cx="8763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6350" y="3938717"/>
            <a:ext cx="8763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1575" y="5272217"/>
            <a:ext cx="1019175"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sp>
        <p:nvSpPr>
          <p:cNvPr id="7" name="Text Box 6"/>
          <p:cNvSpPr txBox="1">
            <a:spLocks noChangeArrowheads="1"/>
          </p:cNvSpPr>
          <p:nvPr/>
        </p:nvSpPr>
        <p:spPr bwMode="auto">
          <a:xfrm>
            <a:off x="6229350" y="4129217"/>
            <a:ext cx="20574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90000" tIns="45000" rIns="90000" bIns="45000"/>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lang="en-US" sz="1800" b="0"/>
              <a:t>James</a:t>
            </a:r>
            <a:r>
              <a:rPr lang="en-US" sz="2200">
                <a:solidFill>
                  <a:srgbClr val="061AD6"/>
                </a:solidFill>
              </a:rPr>
              <a:t> </a:t>
            </a:r>
            <a:r>
              <a:rPr lang="en-US" sz="1800" b="0"/>
              <a:t>Gilchrist</a:t>
            </a:r>
          </a:p>
        </p:txBody>
      </p:sp>
      <p:sp>
        <p:nvSpPr>
          <p:cNvPr id="8" name="Text Box 7"/>
          <p:cNvSpPr txBox="1">
            <a:spLocks noChangeArrowheads="1"/>
          </p:cNvSpPr>
          <p:nvPr/>
        </p:nvSpPr>
        <p:spPr bwMode="auto">
          <a:xfrm>
            <a:off x="2343150" y="5500817"/>
            <a:ext cx="20574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90000" tIns="45000" rIns="90000" bIns="45000"/>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lang="en-US" sz="1800" b="0"/>
              <a:t>Chris</a:t>
            </a:r>
            <a:r>
              <a:rPr lang="en-US" sz="2200">
                <a:solidFill>
                  <a:srgbClr val="061AD6"/>
                </a:solidFill>
              </a:rPr>
              <a:t> </a:t>
            </a:r>
            <a:r>
              <a:rPr lang="en-US" sz="1800" b="0"/>
              <a:t>Robbins</a:t>
            </a:r>
          </a:p>
        </p:txBody>
      </p:sp>
      <p:sp>
        <p:nvSpPr>
          <p:cNvPr id="9" name="Text Box 8"/>
          <p:cNvSpPr txBox="1">
            <a:spLocks noChangeArrowheads="1"/>
          </p:cNvSpPr>
          <p:nvPr/>
        </p:nvSpPr>
        <p:spPr bwMode="auto">
          <a:xfrm>
            <a:off x="6229350" y="5500817"/>
            <a:ext cx="22860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90000" tIns="45000" rIns="90000" bIns="45000"/>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lang="en-US" sz="1800" b="0"/>
              <a:t>Andrew</a:t>
            </a:r>
            <a:r>
              <a:rPr lang="en-US" sz="2200">
                <a:solidFill>
                  <a:srgbClr val="061AD6"/>
                </a:solidFill>
              </a:rPr>
              <a:t> </a:t>
            </a:r>
            <a:r>
              <a:rPr lang="en-US" sz="1800" b="0"/>
              <a:t>Evans</a:t>
            </a:r>
          </a:p>
          <a:p>
            <a:pPr eaLnBrk="1" hangingPunct="1">
              <a:spcBef>
                <a:spcPct val="0"/>
              </a:spcBef>
              <a:buClrTx/>
              <a:buFontTx/>
              <a:buNone/>
            </a:pPr>
            <a:r>
              <a:rPr lang="en-US" sz="1800" b="0"/>
              <a:t>Marist Joint Studies</a:t>
            </a:r>
          </a:p>
        </p:txBody>
      </p:sp>
      <p:sp>
        <p:nvSpPr>
          <p:cNvPr id="10" name="Text Box 9"/>
          <p:cNvSpPr txBox="1">
            <a:spLocks noChangeArrowheads="1"/>
          </p:cNvSpPr>
          <p:nvPr/>
        </p:nvSpPr>
        <p:spPr bwMode="auto">
          <a:xfrm>
            <a:off x="2343150" y="4160967"/>
            <a:ext cx="20574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90000" tIns="45000" rIns="90000" bIns="45000"/>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lang="en-US" sz="1800" b="0"/>
              <a:t>Michael</a:t>
            </a:r>
            <a:r>
              <a:rPr lang="en-US" sz="2200">
                <a:solidFill>
                  <a:srgbClr val="061AD6"/>
                </a:solidFill>
              </a:rPr>
              <a:t> </a:t>
            </a:r>
            <a:r>
              <a:rPr lang="en-US" sz="1800" b="0"/>
              <a:t>Gildein</a:t>
            </a:r>
          </a:p>
        </p:txBody>
      </p:sp>
      <p:pic>
        <p:nvPicPr>
          <p:cNvPr id="11"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0150" y="3900617"/>
            <a:ext cx="8763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spTree>
    <p:extLst>
      <p:ext uri="{BB962C8B-B14F-4D97-AF65-F5344CB8AC3E}">
        <p14:creationId xmlns:p14="http://schemas.microsoft.com/office/powerpoint/2010/main" val="386875866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Benefits</a:t>
            </a:r>
            <a:endParaRPr lang="en-US" dirty="0"/>
          </a:p>
        </p:txBody>
      </p:sp>
      <p:sp>
        <p:nvSpPr>
          <p:cNvPr id="3" name="Content Placeholder 2"/>
          <p:cNvSpPr>
            <a:spLocks noGrp="1"/>
          </p:cNvSpPr>
          <p:nvPr>
            <p:ph idx="1"/>
          </p:nvPr>
        </p:nvSpPr>
        <p:spPr/>
        <p:txBody>
          <a:bodyPr/>
          <a:lstStyle/>
          <a:p>
            <a:r>
              <a:rPr lang="en-US" dirty="0" smtClean="0"/>
              <a:t>Increased </a:t>
            </a:r>
            <a:r>
              <a:rPr lang="en-US" dirty="0"/>
              <a:t>test efficiency by reducing invalid and duplicate defects</a:t>
            </a:r>
          </a:p>
          <a:p>
            <a:r>
              <a:rPr lang="en-US" dirty="0"/>
              <a:t>Creation of base infrastructure and process for future analytics work</a:t>
            </a:r>
          </a:p>
          <a:p>
            <a:r>
              <a:rPr lang="en-US" dirty="0"/>
              <a:t>Visualization reporting to determine future test focus areas</a:t>
            </a:r>
          </a:p>
          <a:p>
            <a:r>
              <a:rPr lang="en-US" dirty="0"/>
              <a:t>Automate basic defect analysis reporting including release quality </a:t>
            </a:r>
            <a:r>
              <a:rPr lang="en-US" dirty="0" smtClean="0"/>
              <a:t>tracking</a:t>
            </a:r>
            <a:endParaRPr lang="en-US" dirty="0"/>
          </a:p>
        </p:txBody>
      </p:sp>
    </p:spTree>
    <p:extLst>
      <p:ext uri="{BB962C8B-B14F-4D97-AF65-F5344CB8AC3E}">
        <p14:creationId xmlns:p14="http://schemas.microsoft.com/office/powerpoint/2010/main" val="2122656670"/>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Implementation</a:t>
            </a:r>
            <a:endParaRPr lang="en-US" dirty="0"/>
          </a:p>
        </p:txBody>
      </p:sp>
      <p:sp>
        <p:nvSpPr>
          <p:cNvPr id="3" name="Content Placeholder 2"/>
          <p:cNvSpPr>
            <a:spLocks noGrp="1"/>
          </p:cNvSpPr>
          <p:nvPr>
            <p:ph idx="1"/>
          </p:nvPr>
        </p:nvSpPr>
        <p:spPr/>
        <p:txBody>
          <a:bodyPr>
            <a:normAutofit fontScale="77500" lnSpcReduction="20000"/>
          </a:bodyPr>
          <a:lstStyle/>
          <a:p>
            <a:pPr marL="0" indent="0">
              <a:buSzPct val="100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300" dirty="0">
                <a:solidFill>
                  <a:srgbClr val="000000"/>
                </a:solidFill>
                <a:ea typeface="ＭＳ Ｐゴシック" pitchFamily="32" charset="-128"/>
              </a:rPr>
              <a:t>IBM </a:t>
            </a:r>
            <a:r>
              <a:rPr lang="en-US" sz="2300" dirty="0" err="1">
                <a:solidFill>
                  <a:srgbClr val="000000"/>
                </a:solidFill>
                <a:ea typeface="ＭＳ Ｐゴシック" pitchFamily="32" charset="-128"/>
              </a:rPr>
              <a:t>Cognos</a:t>
            </a:r>
            <a:r>
              <a:rPr lang="en-US" sz="2300" dirty="0">
                <a:solidFill>
                  <a:srgbClr val="000000"/>
                </a:solidFill>
                <a:ea typeface="ＭＳ Ｐゴシック" pitchFamily="32" charset="-128"/>
              </a:rPr>
              <a:t>:</a:t>
            </a:r>
          </a:p>
          <a:p>
            <a:pPr marL="427038" lvl="1" indent="-215900">
              <a:buClr>
                <a:srgbClr val="000000"/>
              </a:buClr>
              <a:buSzPct val="45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dirty="0">
                <a:solidFill>
                  <a:srgbClr val="000000"/>
                </a:solidFill>
                <a:ea typeface="ＭＳ Ｐゴシック" pitchFamily="32" charset="-128"/>
              </a:rPr>
              <a:t>Report and analyze data and results</a:t>
            </a:r>
          </a:p>
          <a:p>
            <a:pPr marL="431800" lvl="1" indent="-211138">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sz="1800" dirty="0">
              <a:solidFill>
                <a:srgbClr val="000000"/>
              </a:solidFill>
              <a:ea typeface="ＭＳ Ｐゴシック" pitchFamily="32" charset="-128"/>
            </a:endParaRPr>
          </a:p>
          <a:p>
            <a:pPr marL="0" indent="0">
              <a:buSzPct val="100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300" dirty="0">
                <a:solidFill>
                  <a:srgbClr val="000000"/>
                </a:solidFill>
                <a:ea typeface="ＭＳ Ｐゴシック" pitchFamily="32" charset="-128"/>
              </a:rPr>
              <a:t>IBM SPSS Modeler:</a:t>
            </a:r>
          </a:p>
          <a:p>
            <a:pPr marL="427038" lvl="1" indent="-215900">
              <a:buClr>
                <a:srgbClr val="000000"/>
              </a:buClr>
              <a:buSzPct val="45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dirty="0">
                <a:solidFill>
                  <a:srgbClr val="000000"/>
                </a:solidFill>
                <a:ea typeface="ＭＳ Ｐゴシック" pitchFamily="32" charset="-128"/>
              </a:rPr>
              <a:t>Predictive analysis to determine potential validity</a:t>
            </a:r>
          </a:p>
          <a:p>
            <a:pPr marL="430213" lvl="1" indent="-212725">
              <a:buSzPct val="45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sz="1800" dirty="0">
              <a:solidFill>
                <a:srgbClr val="000000"/>
              </a:solidFill>
              <a:ea typeface="ＭＳ Ｐゴシック" pitchFamily="32" charset="-128"/>
            </a:endParaRPr>
          </a:p>
          <a:p>
            <a:pPr marL="0" indent="0">
              <a:buSzPct val="100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300" dirty="0">
                <a:solidFill>
                  <a:srgbClr val="000000"/>
                </a:solidFill>
                <a:ea typeface="ＭＳ Ｐゴシック" pitchFamily="32" charset="-128"/>
              </a:rPr>
              <a:t>Prediction Accuracies:</a:t>
            </a:r>
          </a:p>
          <a:p>
            <a:pPr marL="427038" lvl="1" indent="-215900">
              <a:buClr>
                <a:srgbClr val="000000"/>
              </a:buClr>
              <a:buSzPct val="45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dirty="0">
                <a:solidFill>
                  <a:srgbClr val="000000"/>
                </a:solidFill>
                <a:ea typeface="ＭＳ Ｐゴシック" pitchFamily="32" charset="-128"/>
              </a:rPr>
              <a:t>&gt; 100 different algorithm variations executed</a:t>
            </a:r>
          </a:p>
          <a:p>
            <a:pPr marL="427038" lvl="1" indent="-215900">
              <a:buClr>
                <a:srgbClr val="000000"/>
              </a:buClr>
              <a:buSzPct val="45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dirty="0">
                <a:solidFill>
                  <a:srgbClr val="000000"/>
                </a:solidFill>
                <a:ea typeface="ＭＳ Ｐゴシック" pitchFamily="32" charset="-128"/>
              </a:rPr>
              <a:t>~70% overall accuracy on average</a:t>
            </a:r>
          </a:p>
          <a:p>
            <a:pPr marL="427038" lvl="1" indent="-215900">
              <a:buClr>
                <a:srgbClr val="000000"/>
              </a:buClr>
              <a:buSzPct val="45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dirty="0">
                <a:solidFill>
                  <a:srgbClr val="000000"/>
                </a:solidFill>
                <a:ea typeface="ＭＳ Ｐゴシック" pitchFamily="32" charset="-128"/>
              </a:rPr>
              <a:t>~90% confidence on average for true positive</a:t>
            </a:r>
          </a:p>
          <a:p>
            <a:pPr marL="427038" lvl="1" indent="-215900">
              <a:buClr>
                <a:srgbClr val="000000"/>
              </a:buClr>
              <a:buSzPct val="45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dirty="0">
                <a:solidFill>
                  <a:srgbClr val="000000"/>
                </a:solidFill>
                <a:ea typeface="ＭＳ Ｐゴシック" pitchFamily="32" charset="-128"/>
              </a:rPr>
              <a:t>Academic field research averages ~70% accuracy in defect predictions</a:t>
            </a:r>
          </a:p>
          <a:p>
            <a:pPr marL="430213" lvl="1" indent="-212725">
              <a:buSzPct val="45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sz="1800" dirty="0">
              <a:solidFill>
                <a:srgbClr val="000000"/>
              </a:solidFill>
              <a:ea typeface="ＭＳ Ｐゴシック" pitchFamily="32" charset="-128"/>
            </a:endParaRPr>
          </a:p>
          <a:p>
            <a:pPr marL="0" indent="0">
              <a:buSzPct val="100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300" dirty="0">
                <a:solidFill>
                  <a:srgbClr val="000000"/>
                </a:solidFill>
                <a:ea typeface="ＭＳ Ｐゴシック" pitchFamily="32" charset="-128"/>
              </a:rPr>
              <a:t>Increasing Accuracy:</a:t>
            </a:r>
          </a:p>
          <a:p>
            <a:pPr marL="427038" lvl="1" indent="-215900">
              <a:buClr>
                <a:srgbClr val="000000"/>
              </a:buClr>
              <a:buSzPct val="45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dirty="0">
                <a:solidFill>
                  <a:srgbClr val="000000"/>
                </a:solidFill>
                <a:ea typeface="ＭＳ Ｐゴシック" pitchFamily="32" charset="-128"/>
              </a:rPr>
              <a:t>With more training data</a:t>
            </a:r>
          </a:p>
          <a:p>
            <a:pPr marL="427038" lvl="1" indent="-215900">
              <a:buClr>
                <a:srgbClr val="000000"/>
              </a:buClr>
              <a:buSzPct val="45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dirty="0">
                <a:solidFill>
                  <a:srgbClr val="000000"/>
                </a:solidFill>
                <a:ea typeface="ＭＳ Ｐゴシック" pitchFamily="32" charset="-128"/>
              </a:rPr>
              <a:t>With more data points</a:t>
            </a:r>
          </a:p>
          <a:p>
            <a:pPr marL="427038" lvl="1" indent="-215900">
              <a:buClr>
                <a:srgbClr val="000000"/>
              </a:buClr>
              <a:buSzPct val="45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dirty="0">
                <a:solidFill>
                  <a:srgbClr val="000000"/>
                </a:solidFill>
                <a:ea typeface="ＭＳ Ｐゴシック" pitchFamily="32" charset="-128"/>
              </a:rPr>
              <a:t>With voting scheme combining multiple </a:t>
            </a:r>
            <a:r>
              <a:rPr lang="en-US" sz="1800" dirty="0" smtClean="0">
                <a:solidFill>
                  <a:srgbClr val="000000"/>
                </a:solidFill>
                <a:ea typeface="ＭＳ Ｐゴシック" pitchFamily="32" charset="-128"/>
              </a:rPr>
              <a:t>algorithms</a:t>
            </a:r>
            <a:endParaRPr lang="en-US" sz="1800" dirty="0">
              <a:solidFill>
                <a:srgbClr val="000000"/>
              </a:solidFill>
              <a:ea typeface="ＭＳ Ｐゴシック" pitchFamily="32" charset="-128"/>
            </a:endParaRPr>
          </a:p>
        </p:txBody>
      </p:sp>
    </p:spTree>
    <p:extLst>
      <p:ext uri="{BB962C8B-B14F-4D97-AF65-F5344CB8AC3E}">
        <p14:creationId xmlns:p14="http://schemas.microsoft.com/office/powerpoint/2010/main" val="3396732327"/>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Prep </a:t>
            </a:r>
            <a:r>
              <a:rPr lang="en-US" dirty="0" smtClean="0"/>
              <a:t>Flow</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sz="2200" dirty="0"/>
              <a:t>Merge pulled data</a:t>
            </a:r>
          </a:p>
          <a:p>
            <a:pPr>
              <a:buNone/>
            </a:pPr>
            <a:r>
              <a:rPr lang="en-US" sz="2200" dirty="0"/>
              <a:t>Remove non related defect records</a:t>
            </a:r>
          </a:p>
          <a:p>
            <a:pPr>
              <a:buNone/>
            </a:pPr>
            <a:r>
              <a:rPr lang="en-US" sz="2200" dirty="0"/>
              <a:t>Remove obviously erroneous records</a:t>
            </a:r>
          </a:p>
          <a:p>
            <a:pPr>
              <a:buNone/>
            </a:pPr>
            <a:r>
              <a:rPr lang="en-US" sz="2200" dirty="0"/>
              <a:t>Derived Target – Valid flag</a:t>
            </a:r>
          </a:p>
          <a:p>
            <a:pPr>
              <a:buNone/>
            </a:pPr>
            <a:r>
              <a:rPr lang="en-US" sz="2200" dirty="0"/>
              <a:t>Removed Fields:</a:t>
            </a:r>
          </a:p>
          <a:p>
            <a:pPr lvl="1">
              <a:buSzPct val="45000"/>
              <a:buFont typeface="Wingdings" panose="05000000000000000000" pitchFamily="2" charset="2"/>
              <a:buChar char=""/>
            </a:pPr>
            <a:r>
              <a:rPr lang="en-US" sz="1900" dirty="0"/>
              <a:t>Dates</a:t>
            </a:r>
          </a:p>
          <a:p>
            <a:pPr lvl="1">
              <a:buSzPct val="45000"/>
              <a:buFont typeface="Wingdings" panose="05000000000000000000" pitchFamily="2" charset="2"/>
              <a:buChar char=""/>
            </a:pPr>
            <a:r>
              <a:rPr lang="en-US" sz="1900" dirty="0"/>
              <a:t>Elapsed times</a:t>
            </a:r>
          </a:p>
          <a:p>
            <a:pPr lvl="1">
              <a:buSzPct val="45000"/>
              <a:buFont typeface="Wingdings" panose="05000000000000000000" pitchFamily="2" charset="2"/>
              <a:buChar char=""/>
            </a:pPr>
            <a:r>
              <a:rPr lang="en-US" sz="1900" dirty="0"/>
              <a:t>Manual text fields</a:t>
            </a:r>
          </a:p>
          <a:p>
            <a:pPr lvl="1">
              <a:buSzPct val="45000"/>
              <a:buFont typeface="Wingdings" panose="05000000000000000000" pitchFamily="2" charset="2"/>
              <a:buChar char=""/>
            </a:pPr>
            <a:r>
              <a:rPr lang="en-US" sz="1900" dirty="0"/>
              <a:t>Mostly blank</a:t>
            </a:r>
          </a:p>
          <a:p>
            <a:pPr lvl="1">
              <a:buSzPct val="45000"/>
              <a:buFont typeface="Wingdings" panose="05000000000000000000" pitchFamily="2" charset="2"/>
              <a:buChar char=""/>
            </a:pPr>
            <a:r>
              <a:rPr lang="en-US" sz="1900" dirty="0"/>
              <a:t>No unique values</a:t>
            </a:r>
          </a:p>
          <a:p>
            <a:pPr lvl="1">
              <a:buSzPct val="45000"/>
              <a:buFont typeface="Wingdings" panose="05000000000000000000" pitchFamily="2" charset="2"/>
              <a:buChar char=""/>
            </a:pPr>
            <a:r>
              <a:rPr lang="en-US" sz="1900" dirty="0"/>
              <a:t>&gt; 90% 1 categorical value (+~5% Accuracy Correct)</a:t>
            </a:r>
          </a:p>
          <a:p>
            <a:pPr lvl="1">
              <a:buSzPct val="45000"/>
              <a:buFont typeface="Wingdings" panose="05000000000000000000" pitchFamily="2" charset="2"/>
              <a:buChar char=""/>
            </a:pPr>
            <a:r>
              <a:rPr lang="en-US" sz="1900" dirty="0"/>
              <a:t>Fields not applicable</a:t>
            </a:r>
          </a:p>
          <a:p>
            <a:pPr>
              <a:buNone/>
            </a:pPr>
            <a:r>
              <a:rPr lang="en-US" sz="2200" dirty="0"/>
              <a:t>Reclassified remaining fields properly through binning:</a:t>
            </a:r>
          </a:p>
          <a:p>
            <a:pPr lvl="1">
              <a:buSzPct val="45000"/>
              <a:buFont typeface="Wingdings" panose="05000000000000000000" pitchFamily="2" charset="2"/>
              <a:buChar char=""/>
            </a:pPr>
            <a:r>
              <a:rPr lang="en-US" sz="1900" dirty="0"/>
              <a:t>Blanks &amp; white space</a:t>
            </a:r>
          </a:p>
          <a:p>
            <a:pPr lvl="1">
              <a:buSzPct val="45000"/>
              <a:buFont typeface="Wingdings" panose="05000000000000000000" pitchFamily="2" charset="2"/>
              <a:buChar char=""/>
            </a:pPr>
            <a:r>
              <a:rPr lang="en-US" sz="1900" dirty="0"/>
              <a:t>Manually entered categories</a:t>
            </a:r>
          </a:p>
          <a:p>
            <a:pPr lvl="1">
              <a:buSzPct val="45000"/>
              <a:buFont typeface="Wingdings" panose="05000000000000000000" pitchFamily="2" charset="2"/>
              <a:buChar char=""/>
            </a:pPr>
            <a:r>
              <a:rPr lang="en-US" sz="1900" dirty="0"/>
              <a:t>Defaults</a:t>
            </a:r>
          </a:p>
          <a:p>
            <a:pPr lvl="1">
              <a:buSzPct val="45000"/>
              <a:buFont typeface="Wingdings" panose="05000000000000000000" pitchFamily="2" charset="2"/>
              <a:buChar char=""/>
            </a:pPr>
            <a:r>
              <a:rPr lang="en-US" sz="1900" dirty="0"/>
              <a:t>User </a:t>
            </a:r>
            <a:r>
              <a:rPr lang="en-US" sz="1900" dirty="0" smtClean="0"/>
              <a:t>error</a:t>
            </a:r>
            <a:endParaRPr lang="en-US" sz="1900" dirty="0"/>
          </a:p>
        </p:txBody>
      </p:sp>
    </p:spTree>
    <p:extLst>
      <p:ext uri="{BB962C8B-B14F-4D97-AF65-F5344CB8AC3E}">
        <p14:creationId xmlns:p14="http://schemas.microsoft.com/office/powerpoint/2010/main" val="118343422"/>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524" y="1323425"/>
            <a:ext cx="2408238" cy="1185861"/>
          </a:xfrm>
        </p:spPr>
        <p:txBody>
          <a:bodyPr>
            <a:normAutofit/>
          </a:bodyPr>
          <a:lstStyle/>
          <a:p>
            <a:r>
              <a:rPr lang="en-US" sz="2800" dirty="0"/>
              <a:t>Physical </a:t>
            </a:r>
            <a:r>
              <a:rPr lang="en-US" sz="2800" dirty="0" smtClean="0"/>
              <a:t>Infrastructure</a:t>
            </a:r>
            <a:endParaRPr lang="en-US" sz="2800" dirty="0"/>
          </a:p>
        </p:txBody>
      </p:sp>
      <p:pic>
        <p:nvPicPr>
          <p:cNvPr id="4" name="Picture 2" descr="zg_air_ho copy"/>
          <p:cNvPicPr>
            <a:picLocks noChangeAspect="1" noChangeArrowheads="1"/>
          </p:cNvPicPr>
          <p:nvPr/>
        </p:nvPicPr>
        <p:blipFill>
          <a:blip r:embed="rId2" cstate="print">
            <a:extLst>
              <a:ext uri="{28A0092B-C50C-407E-A947-70E740481C1C}">
                <a14:useLocalDpi xmlns:a14="http://schemas.microsoft.com/office/drawing/2010/main" val="0"/>
              </a:ext>
            </a:extLst>
          </a:blip>
          <a:srcRect l="7401" t="2173" r="9279" b="4358"/>
          <a:stretch>
            <a:fillRect/>
          </a:stretch>
        </p:blipFill>
        <p:spPr bwMode="auto">
          <a:xfrm>
            <a:off x="3371637" y="1409150"/>
            <a:ext cx="2843212" cy="394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pic>
        <p:nvPicPr>
          <p:cNvPr id="5" name="Picture 3" descr="blades_03 copy"/>
          <p:cNvPicPr>
            <a:picLocks noChangeAspect="1" noChangeArrowheads="1"/>
          </p:cNvPicPr>
          <p:nvPr/>
        </p:nvPicPr>
        <p:blipFill>
          <a:blip r:embed="rId3" cstate="print">
            <a:extLst>
              <a:ext uri="{28A0092B-C50C-407E-A947-70E740481C1C}">
                <a14:useLocalDpi xmlns:a14="http://schemas.microsoft.com/office/drawing/2010/main" val="0"/>
              </a:ext>
            </a:extLst>
          </a:blip>
          <a:srcRect r="69646"/>
          <a:stretch>
            <a:fillRect/>
          </a:stretch>
        </p:blipFill>
        <p:spPr bwMode="auto">
          <a:xfrm>
            <a:off x="7141949" y="1447250"/>
            <a:ext cx="1189038" cy="393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sp>
        <p:nvSpPr>
          <p:cNvPr id="6" name="Rectangle 4"/>
          <p:cNvSpPr>
            <a:spLocks noChangeArrowheads="1"/>
          </p:cNvSpPr>
          <p:nvPr/>
        </p:nvSpPr>
        <p:spPr bwMode="auto">
          <a:xfrm>
            <a:off x="6927637" y="1829837"/>
            <a:ext cx="1552575" cy="241300"/>
          </a:xfrm>
          <a:prstGeom prst="rect">
            <a:avLst/>
          </a:prstGeom>
          <a:gradFill rotWithShape="0">
            <a:gsLst>
              <a:gs pos="0">
                <a:srgbClr val="FFFFFF">
                  <a:alpha val="93999"/>
                </a:srgbClr>
              </a:gs>
              <a:gs pos="100000">
                <a:srgbClr val="FFFFFF">
                  <a:alpha val="34000"/>
                </a:srgbClr>
              </a:gs>
            </a:gsLst>
            <a:lin ang="5400000" scaled="1"/>
          </a:gradFill>
          <a:ln w="9360">
            <a:solidFill>
              <a:srgbClr val="000000"/>
            </a:solidFill>
            <a:miter lim="800000"/>
            <a:headEnd/>
            <a:tailEnd/>
          </a:ln>
        </p:spPr>
        <p:txBody>
          <a:bodyPr lIns="16560" tIns="16560" rIns="16560" bIns="16560" anchor="ctr" anchorCtr="1">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105000"/>
              </a:lnSpc>
              <a:spcBef>
                <a:spcPct val="0"/>
              </a:spcBef>
              <a:buClrTx/>
              <a:buFontTx/>
              <a:buNone/>
            </a:pPr>
            <a:r>
              <a:rPr lang="en-US" sz="1300">
                <a:ea typeface="SimSun" panose="02010600030101010101" pitchFamily="2" charset="-122"/>
              </a:rPr>
              <a:t>Clients</a:t>
            </a:r>
          </a:p>
        </p:txBody>
      </p:sp>
      <p:sp>
        <p:nvSpPr>
          <p:cNvPr id="7" name="Rectangle 5"/>
          <p:cNvSpPr>
            <a:spLocks noChangeArrowheads="1"/>
          </p:cNvSpPr>
          <p:nvPr/>
        </p:nvSpPr>
        <p:spPr bwMode="auto">
          <a:xfrm>
            <a:off x="6919699" y="4422225"/>
            <a:ext cx="1560513" cy="341312"/>
          </a:xfrm>
          <a:prstGeom prst="rect">
            <a:avLst/>
          </a:prstGeom>
          <a:gradFill rotWithShape="0">
            <a:gsLst>
              <a:gs pos="0">
                <a:srgbClr val="000000">
                  <a:alpha val="79999"/>
                </a:srgbClr>
              </a:gs>
              <a:gs pos="100000">
                <a:srgbClr val="000000">
                  <a:alpha val="20000"/>
                </a:srgbClr>
              </a:gs>
            </a:gsLst>
            <a:lin ang="5400000" scaled="1"/>
          </a:gra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8" name="Rectangle 6"/>
          <p:cNvSpPr>
            <a:spLocks noChangeArrowheads="1"/>
          </p:cNvSpPr>
          <p:nvPr/>
        </p:nvSpPr>
        <p:spPr bwMode="auto">
          <a:xfrm>
            <a:off x="5968787" y="4525412"/>
            <a:ext cx="3435350" cy="15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ct val="0"/>
              </a:spcBef>
              <a:buClrTx/>
              <a:buFontTx/>
              <a:buNone/>
            </a:pPr>
            <a:r>
              <a:rPr lang="en-US" sz="1100">
                <a:solidFill>
                  <a:srgbClr val="FFFFFF"/>
                </a:solidFill>
                <a:ea typeface="SimSun" panose="02010600030101010101" pitchFamily="2" charset="-122"/>
              </a:rPr>
              <a:t>Windows Server</a:t>
            </a:r>
          </a:p>
        </p:txBody>
      </p:sp>
      <p:sp>
        <p:nvSpPr>
          <p:cNvPr id="9" name="Rectangle 7"/>
          <p:cNvSpPr>
            <a:spLocks noChangeArrowheads="1"/>
          </p:cNvSpPr>
          <p:nvPr/>
        </p:nvSpPr>
        <p:spPr bwMode="auto">
          <a:xfrm>
            <a:off x="7783299" y="2218775"/>
            <a:ext cx="293688" cy="1987550"/>
          </a:xfrm>
          <a:prstGeom prst="rect">
            <a:avLst/>
          </a:prstGeom>
          <a:gradFill rotWithShape="0">
            <a:gsLst>
              <a:gs pos="0">
                <a:srgbClr val="0065B2">
                  <a:alpha val="20000"/>
                </a:srgbClr>
              </a:gs>
              <a:gs pos="100000">
                <a:srgbClr val="0065B2">
                  <a:alpha val="93999"/>
                </a:srgbClr>
              </a:gs>
            </a:gsLst>
            <a:lin ang="10800000" scaled="1"/>
          </a:gradFill>
          <a:ln w="792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10" name="Rectangle 8"/>
          <p:cNvSpPr>
            <a:spLocks noChangeArrowheads="1"/>
          </p:cNvSpPr>
          <p:nvPr/>
        </p:nvSpPr>
        <p:spPr bwMode="auto">
          <a:xfrm>
            <a:off x="7411824" y="2218775"/>
            <a:ext cx="293688" cy="1987550"/>
          </a:xfrm>
          <a:prstGeom prst="rect">
            <a:avLst/>
          </a:prstGeom>
          <a:gradFill rotWithShape="0">
            <a:gsLst>
              <a:gs pos="0">
                <a:srgbClr val="0065B2">
                  <a:alpha val="20000"/>
                </a:srgbClr>
              </a:gs>
              <a:gs pos="100000">
                <a:srgbClr val="0065B2">
                  <a:alpha val="93999"/>
                </a:srgbClr>
              </a:gs>
            </a:gsLst>
            <a:lin ang="10800000" scaled="1"/>
          </a:gra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11" name="Rectangle 9"/>
          <p:cNvSpPr>
            <a:spLocks noChangeArrowheads="1"/>
          </p:cNvSpPr>
          <p:nvPr/>
        </p:nvSpPr>
        <p:spPr bwMode="auto">
          <a:xfrm>
            <a:off x="7059399" y="2218775"/>
            <a:ext cx="293688" cy="1987550"/>
          </a:xfrm>
          <a:prstGeom prst="rect">
            <a:avLst/>
          </a:prstGeom>
          <a:gradFill rotWithShape="0">
            <a:gsLst>
              <a:gs pos="0">
                <a:srgbClr val="0065B2">
                  <a:alpha val="20000"/>
                </a:srgbClr>
              </a:gs>
              <a:gs pos="100000">
                <a:srgbClr val="0065B2">
                  <a:alpha val="93999"/>
                </a:srgbClr>
              </a:gs>
            </a:gsLst>
            <a:lin ang="10800000" scaled="1"/>
          </a:gra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12" name="Rectangle 10"/>
          <p:cNvSpPr>
            <a:spLocks noChangeArrowheads="1"/>
          </p:cNvSpPr>
          <p:nvPr/>
        </p:nvSpPr>
        <p:spPr bwMode="auto">
          <a:xfrm rot="16200000">
            <a:off x="6718087" y="3125237"/>
            <a:ext cx="16637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wrap="none"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ct val="0"/>
              </a:spcBef>
              <a:buClrTx/>
              <a:buFontTx/>
              <a:buNone/>
            </a:pPr>
            <a:r>
              <a:rPr lang="en-US" sz="900">
                <a:solidFill>
                  <a:srgbClr val="FFFFFF"/>
                </a:solidFill>
                <a:ea typeface="SimSun" panose="02010600030101010101" pitchFamily="2" charset="-122"/>
              </a:rPr>
              <a:t>IBM Data Studio</a:t>
            </a:r>
          </a:p>
        </p:txBody>
      </p:sp>
      <p:sp>
        <p:nvSpPr>
          <p:cNvPr id="13" name="Rectangle 11"/>
          <p:cNvSpPr>
            <a:spLocks noChangeArrowheads="1"/>
          </p:cNvSpPr>
          <p:nvPr/>
        </p:nvSpPr>
        <p:spPr bwMode="auto">
          <a:xfrm>
            <a:off x="8107149" y="2226712"/>
            <a:ext cx="280988" cy="1976438"/>
          </a:xfrm>
          <a:prstGeom prst="rect">
            <a:avLst/>
          </a:prstGeom>
          <a:gradFill rotWithShape="0">
            <a:gsLst>
              <a:gs pos="0">
                <a:srgbClr val="0065B2">
                  <a:alpha val="20000"/>
                </a:srgbClr>
              </a:gs>
              <a:gs pos="100000">
                <a:srgbClr val="0065B2">
                  <a:alpha val="93999"/>
                </a:srgbClr>
              </a:gs>
            </a:gsLst>
            <a:lin ang="10800000" scaled="1"/>
          </a:gra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14" name="Rectangle 12"/>
          <p:cNvSpPr>
            <a:spLocks noChangeArrowheads="1"/>
          </p:cNvSpPr>
          <p:nvPr/>
        </p:nvSpPr>
        <p:spPr bwMode="auto">
          <a:xfrm>
            <a:off x="3452599" y="4495250"/>
            <a:ext cx="2578100" cy="363537"/>
          </a:xfrm>
          <a:prstGeom prst="rect">
            <a:avLst/>
          </a:prstGeom>
          <a:gradFill rotWithShape="0">
            <a:gsLst>
              <a:gs pos="0">
                <a:srgbClr val="16AF4B">
                  <a:alpha val="93999"/>
                </a:srgbClr>
              </a:gs>
              <a:gs pos="100000">
                <a:srgbClr val="16AF4B">
                  <a:alpha val="34000"/>
                </a:srgbClr>
              </a:gs>
            </a:gsLst>
            <a:lin ang="5400000" scaled="1"/>
          </a:gra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grpSp>
        <p:nvGrpSpPr>
          <p:cNvPr id="15" name="Group 13"/>
          <p:cNvGrpSpPr>
            <a:grpSpLocks/>
          </p:cNvGrpSpPr>
          <p:nvPr/>
        </p:nvGrpSpPr>
        <p:grpSpPr bwMode="auto">
          <a:xfrm>
            <a:off x="3454187" y="2166387"/>
            <a:ext cx="815975" cy="1800225"/>
            <a:chOff x="1439" y="1112"/>
            <a:chExt cx="514" cy="1134"/>
          </a:xfrm>
        </p:grpSpPr>
        <p:sp>
          <p:nvSpPr>
            <p:cNvPr id="16" name="Rectangle 14"/>
            <p:cNvSpPr>
              <a:spLocks noChangeArrowheads="1"/>
            </p:cNvSpPr>
            <p:nvPr/>
          </p:nvSpPr>
          <p:spPr bwMode="auto">
            <a:xfrm>
              <a:off x="1439" y="1112"/>
              <a:ext cx="514" cy="1134"/>
            </a:xfrm>
            <a:prstGeom prst="rect">
              <a:avLst/>
            </a:prstGeom>
            <a:gradFill rotWithShape="0">
              <a:gsLst>
                <a:gs pos="0">
                  <a:srgbClr val="0083B9">
                    <a:alpha val="59998"/>
                  </a:srgbClr>
                </a:gs>
                <a:gs pos="100000">
                  <a:srgbClr val="0083B9">
                    <a:alpha val="34000"/>
                  </a:srgbClr>
                </a:gs>
              </a:gsLst>
              <a:lin ang="5400000" scaled="1"/>
            </a:gra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17" name="Rectangle 15"/>
            <p:cNvSpPr>
              <a:spLocks noChangeArrowheads="1"/>
            </p:cNvSpPr>
            <p:nvPr/>
          </p:nvSpPr>
          <p:spPr bwMode="auto">
            <a:xfrm>
              <a:off x="1439" y="1112"/>
              <a:ext cx="514" cy="1134"/>
            </a:xfrm>
            <a:prstGeom prst="rect">
              <a:avLst/>
            </a:prstGeom>
            <a:gradFill rotWithShape="0">
              <a:gsLst>
                <a:gs pos="0">
                  <a:srgbClr val="0083B9">
                    <a:alpha val="59998"/>
                  </a:srgbClr>
                </a:gs>
                <a:gs pos="100000">
                  <a:srgbClr val="0083B9">
                    <a:alpha val="34000"/>
                  </a:srgbClr>
                </a:gs>
              </a:gsLst>
              <a:lin ang="5400000" scaled="1"/>
            </a:gradFill>
            <a:ln w="792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grpSp>
      <p:sp>
        <p:nvSpPr>
          <p:cNvPr id="18" name="Rectangle 16"/>
          <p:cNvSpPr>
            <a:spLocks noChangeArrowheads="1"/>
          </p:cNvSpPr>
          <p:nvPr/>
        </p:nvSpPr>
        <p:spPr bwMode="auto">
          <a:xfrm>
            <a:off x="3458949" y="2931562"/>
            <a:ext cx="8715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spcBef>
                <a:spcPct val="0"/>
              </a:spcBef>
              <a:buClrTx/>
              <a:buFontTx/>
              <a:buNone/>
            </a:pPr>
            <a:r>
              <a:rPr lang="en-US" sz="1200">
                <a:solidFill>
                  <a:srgbClr val="FFFFFF"/>
                </a:solidFill>
                <a:ea typeface="SimSun" panose="02010600030101010101" pitchFamily="2" charset="-122"/>
              </a:rPr>
              <a:t>IBM</a:t>
            </a:r>
          </a:p>
          <a:p>
            <a:pPr algn="ctr" eaLnBrk="1" hangingPunct="1">
              <a:spcBef>
                <a:spcPct val="0"/>
              </a:spcBef>
              <a:buClrTx/>
              <a:buFontTx/>
              <a:buNone/>
            </a:pPr>
            <a:r>
              <a:rPr lang="en-US" sz="1200">
                <a:solidFill>
                  <a:srgbClr val="FFFFFF"/>
                </a:solidFill>
                <a:ea typeface="SimSun" panose="02010600030101010101" pitchFamily="2" charset="-122"/>
              </a:rPr>
              <a:t>DB2</a:t>
            </a:r>
          </a:p>
        </p:txBody>
      </p:sp>
      <p:sp>
        <p:nvSpPr>
          <p:cNvPr id="19" name="Rectangle 17"/>
          <p:cNvSpPr>
            <a:spLocks noChangeArrowheads="1"/>
          </p:cNvSpPr>
          <p:nvPr/>
        </p:nvSpPr>
        <p:spPr bwMode="auto">
          <a:xfrm>
            <a:off x="4351124" y="2166387"/>
            <a:ext cx="822325" cy="1806575"/>
          </a:xfrm>
          <a:prstGeom prst="rect">
            <a:avLst/>
          </a:prstGeom>
          <a:gradFill rotWithShape="0">
            <a:gsLst>
              <a:gs pos="0">
                <a:srgbClr val="A5A216">
                  <a:alpha val="93999"/>
                </a:srgbClr>
              </a:gs>
              <a:gs pos="100000">
                <a:srgbClr val="A5A216">
                  <a:alpha val="39998"/>
                </a:srgbClr>
              </a:gs>
            </a:gsLst>
            <a:lin ang="5400000" scaled="1"/>
          </a:gra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20" name="Rectangle 18"/>
          <p:cNvSpPr>
            <a:spLocks noChangeArrowheads="1"/>
          </p:cNvSpPr>
          <p:nvPr/>
        </p:nvSpPr>
        <p:spPr bwMode="auto">
          <a:xfrm>
            <a:off x="4327312" y="2764875"/>
            <a:ext cx="854075"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ts val="75"/>
              </a:spcBef>
              <a:spcAft>
                <a:spcPts val="375"/>
              </a:spcAft>
              <a:buClrTx/>
              <a:buFontTx/>
              <a:buNone/>
            </a:pPr>
            <a:r>
              <a:rPr lang="en-US" sz="1200">
                <a:solidFill>
                  <a:srgbClr val="FFFFFF"/>
                </a:solidFill>
                <a:ea typeface="SimSun" panose="02010600030101010101" pitchFamily="2" charset="-122"/>
              </a:rPr>
              <a:t>IBM</a:t>
            </a:r>
          </a:p>
          <a:p>
            <a:pPr algn="ctr" eaLnBrk="1" hangingPunct="1">
              <a:lnSpc>
                <a:spcPct val="90000"/>
              </a:lnSpc>
              <a:spcBef>
                <a:spcPts val="75"/>
              </a:spcBef>
              <a:spcAft>
                <a:spcPts val="375"/>
              </a:spcAft>
              <a:buClrTx/>
              <a:buFontTx/>
              <a:buNone/>
            </a:pPr>
            <a:r>
              <a:rPr lang="en-US" sz="1200">
                <a:solidFill>
                  <a:srgbClr val="FFFFFF"/>
                </a:solidFill>
                <a:ea typeface="SimSun" panose="02010600030101010101" pitchFamily="2" charset="-122"/>
              </a:rPr>
              <a:t>SPSS</a:t>
            </a:r>
          </a:p>
          <a:p>
            <a:pPr algn="ctr" eaLnBrk="1" hangingPunct="1">
              <a:lnSpc>
                <a:spcPct val="90000"/>
              </a:lnSpc>
              <a:spcBef>
                <a:spcPts val="75"/>
              </a:spcBef>
              <a:spcAft>
                <a:spcPts val="375"/>
              </a:spcAft>
              <a:buClrTx/>
              <a:buFontTx/>
              <a:buNone/>
            </a:pPr>
            <a:r>
              <a:rPr lang="en-US" sz="1200">
                <a:solidFill>
                  <a:srgbClr val="FFFFFF"/>
                </a:solidFill>
                <a:ea typeface="SimSun" panose="02010600030101010101" pitchFamily="2" charset="-122"/>
              </a:rPr>
              <a:t>Modeler</a:t>
            </a:r>
          </a:p>
          <a:p>
            <a:pPr algn="ctr" eaLnBrk="1" hangingPunct="1">
              <a:lnSpc>
                <a:spcPct val="90000"/>
              </a:lnSpc>
              <a:spcBef>
                <a:spcPts val="75"/>
              </a:spcBef>
              <a:spcAft>
                <a:spcPts val="375"/>
              </a:spcAft>
              <a:buClrTx/>
              <a:buFontTx/>
              <a:buNone/>
            </a:pPr>
            <a:r>
              <a:rPr lang="en-US" sz="1200">
                <a:solidFill>
                  <a:srgbClr val="FFFFFF"/>
                </a:solidFill>
                <a:ea typeface="SimSun" panose="02010600030101010101" pitchFamily="2" charset="-122"/>
              </a:rPr>
              <a:t> Server</a:t>
            </a:r>
          </a:p>
        </p:txBody>
      </p:sp>
      <p:sp>
        <p:nvSpPr>
          <p:cNvPr id="21" name="Rectangle 19"/>
          <p:cNvSpPr>
            <a:spLocks noChangeArrowheads="1"/>
          </p:cNvSpPr>
          <p:nvPr/>
        </p:nvSpPr>
        <p:spPr bwMode="auto">
          <a:xfrm>
            <a:off x="5243299" y="2166387"/>
            <a:ext cx="822325" cy="1806575"/>
          </a:xfrm>
          <a:prstGeom prst="rect">
            <a:avLst/>
          </a:prstGeom>
          <a:gradFill rotWithShape="0">
            <a:gsLst>
              <a:gs pos="0">
                <a:srgbClr val="FFCF01">
                  <a:alpha val="93999"/>
                </a:srgbClr>
              </a:gs>
              <a:gs pos="100000">
                <a:srgbClr val="FFCF01">
                  <a:alpha val="34000"/>
                </a:srgbClr>
              </a:gs>
            </a:gsLst>
            <a:lin ang="5400000" scaled="1"/>
          </a:gra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22" name="Rectangle 20"/>
          <p:cNvSpPr>
            <a:spLocks noChangeArrowheads="1"/>
          </p:cNvSpPr>
          <p:nvPr/>
        </p:nvSpPr>
        <p:spPr bwMode="auto">
          <a:xfrm>
            <a:off x="5238537" y="2855362"/>
            <a:ext cx="815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ct val="0"/>
              </a:spcBef>
              <a:buClrTx/>
              <a:buFontTx/>
              <a:buNone/>
            </a:pPr>
            <a:r>
              <a:rPr lang="en-US" sz="1200">
                <a:solidFill>
                  <a:srgbClr val="FFFFFF"/>
                </a:solidFill>
                <a:ea typeface="SimSun" panose="02010600030101010101" pitchFamily="2" charset="-122"/>
              </a:rPr>
              <a:t>IBM</a:t>
            </a:r>
          </a:p>
          <a:p>
            <a:pPr algn="ctr" eaLnBrk="1" hangingPunct="1">
              <a:lnSpc>
                <a:spcPct val="90000"/>
              </a:lnSpc>
              <a:spcBef>
                <a:spcPct val="0"/>
              </a:spcBef>
              <a:buClrTx/>
              <a:buFontTx/>
              <a:buNone/>
            </a:pPr>
            <a:r>
              <a:rPr lang="en-US" sz="1200">
                <a:solidFill>
                  <a:srgbClr val="FFFFFF"/>
                </a:solidFill>
                <a:ea typeface="SimSun" panose="02010600030101010101" pitchFamily="2" charset="-122"/>
              </a:rPr>
              <a:t>Cognos</a:t>
            </a:r>
          </a:p>
          <a:p>
            <a:pPr algn="ctr" eaLnBrk="1" hangingPunct="1">
              <a:lnSpc>
                <a:spcPct val="90000"/>
              </a:lnSpc>
              <a:spcBef>
                <a:spcPct val="0"/>
              </a:spcBef>
              <a:buClrTx/>
              <a:buFontTx/>
              <a:buNone/>
            </a:pPr>
            <a:r>
              <a:rPr lang="en-US" sz="1200">
                <a:solidFill>
                  <a:srgbClr val="FFFFFF"/>
                </a:solidFill>
                <a:ea typeface="SimSun" panose="02010600030101010101" pitchFamily="2" charset="-122"/>
              </a:rPr>
              <a:t>Server</a:t>
            </a:r>
          </a:p>
        </p:txBody>
      </p:sp>
      <p:sp>
        <p:nvSpPr>
          <p:cNvPr id="23" name="Text Box 21"/>
          <p:cNvSpPr txBox="1">
            <a:spLocks noChangeArrowheads="1"/>
          </p:cNvSpPr>
          <p:nvPr/>
        </p:nvSpPr>
        <p:spPr bwMode="auto">
          <a:xfrm>
            <a:off x="3173199" y="6327225"/>
            <a:ext cx="1654175"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82080" tIns="41040" rIns="82080" bIns="4104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eaLnBrk="1" hangingPunct="1">
              <a:spcBef>
                <a:spcPts val="563"/>
              </a:spcBef>
              <a:buClrTx/>
              <a:buFontTx/>
              <a:buNone/>
            </a:pPr>
            <a:r>
              <a:rPr lang="en-US" sz="900">
                <a:ea typeface="SimSun" panose="02010600030101010101" pitchFamily="2" charset="-122"/>
              </a:rPr>
              <a:t>Defect Record Management Servers</a:t>
            </a:r>
          </a:p>
        </p:txBody>
      </p:sp>
      <p:sp>
        <p:nvSpPr>
          <p:cNvPr id="24" name="Text Box 22"/>
          <p:cNvSpPr txBox="1">
            <a:spLocks noChangeArrowheads="1"/>
          </p:cNvSpPr>
          <p:nvPr/>
        </p:nvSpPr>
        <p:spPr bwMode="auto">
          <a:xfrm>
            <a:off x="7376899" y="6325637"/>
            <a:ext cx="1312863"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82080" tIns="41040" rIns="82080" bIns="4104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eaLnBrk="1" hangingPunct="1">
              <a:spcBef>
                <a:spcPts val="563"/>
              </a:spcBef>
              <a:buClrTx/>
              <a:buFontTx/>
              <a:buNone/>
            </a:pPr>
            <a:r>
              <a:rPr lang="en-US" sz="900">
                <a:ea typeface="SimSun" panose="02010600030101010101" pitchFamily="2" charset="-122"/>
              </a:rPr>
              <a:t>Additional Input Data Servers</a:t>
            </a:r>
          </a:p>
        </p:txBody>
      </p:sp>
      <p:sp>
        <p:nvSpPr>
          <p:cNvPr id="25" name="Rectangle 23"/>
          <p:cNvSpPr>
            <a:spLocks noChangeArrowheads="1"/>
          </p:cNvSpPr>
          <p:nvPr/>
        </p:nvSpPr>
        <p:spPr bwMode="auto">
          <a:xfrm>
            <a:off x="3517687" y="1806025"/>
            <a:ext cx="2520950" cy="247650"/>
          </a:xfrm>
          <a:prstGeom prst="rect">
            <a:avLst/>
          </a:prstGeom>
          <a:gradFill rotWithShape="0">
            <a:gsLst>
              <a:gs pos="0">
                <a:srgbClr val="000000">
                  <a:alpha val="79999"/>
                </a:srgbClr>
              </a:gs>
              <a:gs pos="100000">
                <a:srgbClr val="000000">
                  <a:alpha val="20000"/>
                </a:srgbClr>
              </a:gs>
            </a:gsLst>
            <a:lin ang="5400000" scaled="1"/>
          </a:gradFill>
          <a:ln w="9360">
            <a:solidFill>
              <a:srgbClr val="C0C0C0"/>
            </a:solidFill>
            <a:miter lim="800000"/>
            <a:headEnd/>
            <a:tailEnd/>
          </a:ln>
        </p:spPr>
        <p:txBody>
          <a:bodyPr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125000"/>
              </a:lnSpc>
              <a:spcBef>
                <a:spcPct val="0"/>
              </a:spcBef>
              <a:buClrTx/>
              <a:buFontTx/>
              <a:buNone/>
            </a:pPr>
            <a:r>
              <a:rPr lang="en-US" sz="1300">
                <a:solidFill>
                  <a:srgbClr val="FFFFFF"/>
                </a:solidFill>
                <a:ea typeface="SimSun" panose="02010600030101010101" pitchFamily="2" charset="-122"/>
              </a:rPr>
              <a:t>System z Host</a:t>
            </a:r>
          </a:p>
        </p:txBody>
      </p:sp>
      <p:sp>
        <p:nvSpPr>
          <p:cNvPr id="26" name="Rectangle 24"/>
          <p:cNvSpPr>
            <a:spLocks noChangeArrowheads="1"/>
          </p:cNvSpPr>
          <p:nvPr/>
        </p:nvSpPr>
        <p:spPr bwMode="auto">
          <a:xfrm rot="16200000">
            <a:off x="6522825" y="3133174"/>
            <a:ext cx="13716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wrap="none"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ct val="0"/>
              </a:spcBef>
              <a:buClrTx/>
              <a:buFontTx/>
              <a:buNone/>
            </a:pPr>
            <a:r>
              <a:rPr lang="en-US" sz="900">
                <a:solidFill>
                  <a:srgbClr val="FFFFFF"/>
                </a:solidFill>
                <a:ea typeface="SimSun" panose="02010600030101010101" pitchFamily="2" charset="-122"/>
              </a:rPr>
              <a:t>IBM SPSS Modeler Client</a:t>
            </a:r>
          </a:p>
        </p:txBody>
      </p:sp>
      <p:sp>
        <p:nvSpPr>
          <p:cNvPr id="27" name="Rectangle 25"/>
          <p:cNvSpPr>
            <a:spLocks noChangeArrowheads="1"/>
          </p:cNvSpPr>
          <p:nvPr/>
        </p:nvSpPr>
        <p:spPr bwMode="auto">
          <a:xfrm rot="16200000">
            <a:off x="7001455" y="3154606"/>
            <a:ext cx="1820863"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wrap="none"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ct val="0"/>
              </a:spcBef>
              <a:buClrTx/>
              <a:buFontTx/>
              <a:buNone/>
            </a:pPr>
            <a:r>
              <a:rPr lang="en-US" sz="900">
                <a:solidFill>
                  <a:srgbClr val="FFFFFF"/>
                </a:solidFill>
                <a:ea typeface="SimSun" panose="02010600030101010101" pitchFamily="2" charset="-122"/>
              </a:rPr>
              <a:t>IBM Cognos Framework Manager</a:t>
            </a:r>
          </a:p>
        </p:txBody>
      </p:sp>
      <p:sp>
        <p:nvSpPr>
          <p:cNvPr id="28" name="Rectangle 26"/>
          <p:cNvSpPr>
            <a:spLocks noChangeArrowheads="1"/>
          </p:cNvSpPr>
          <p:nvPr/>
        </p:nvSpPr>
        <p:spPr bwMode="auto">
          <a:xfrm rot="16200000">
            <a:off x="7457862" y="3126824"/>
            <a:ext cx="15621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wrap="none"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ct val="0"/>
              </a:spcBef>
              <a:buClrTx/>
              <a:buFontTx/>
              <a:buNone/>
            </a:pPr>
            <a:r>
              <a:rPr lang="en-US" sz="900">
                <a:solidFill>
                  <a:srgbClr val="FFFFFF"/>
                </a:solidFill>
                <a:ea typeface="SimSun" panose="02010600030101010101" pitchFamily="2" charset="-122"/>
              </a:rPr>
              <a:t>IBM Cognos Metric Designer</a:t>
            </a:r>
          </a:p>
        </p:txBody>
      </p:sp>
      <p:sp>
        <p:nvSpPr>
          <p:cNvPr id="29" name="Rectangle 27"/>
          <p:cNvSpPr>
            <a:spLocks noChangeArrowheads="1"/>
          </p:cNvSpPr>
          <p:nvPr/>
        </p:nvSpPr>
        <p:spPr bwMode="auto">
          <a:xfrm>
            <a:off x="3530387" y="4584150"/>
            <a:ext cx="2360612" cy="15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ct val="0"/>
              </a:spcBef>
              <a:buClrTx/>
              <a:buFontTx/>
              <a:buNone/>
            </a:pPr>
            <a:r>
              <a:rPr lang="en-US" sz="1100">
                <a:solidFill>
                  <a:srgbClr val="FFFFFF"/>
                </a:solidFill>
                <a:ea typeface="SimSun" panose="02010600030101010101" pitchFamily="2" charset="-122"/>
              </a:rPr>
              <a:t>zLinux</a:t>
            </a:r>
          </a:p>
        </p:txBody>
      </p:sp>
      <p:sp>
        <p:nvSpPr>
          <p:cNvPr id="30" name="Rectangle 28"/>
          <p:cNvSpPr>
            <a:spLocks noChangeArrowheads="1"/>
          </p:cNvSpPr>
          <p:nvPr/>
        </p:nvSpPr>
        <p:spPr bwMode="auto">
          <a:xfrm>
            <a:off x="3449424" y="4065037"/>
            <a:ext cx="2576513" cy="341313"/>
          </a:xfrm>
          <a:prstGeom prst="rect">
            <a:avLst/>
          </a:prstGeom>
          <a:gradFill rotWithShape="0">
            <a:gsLst>
              <a:gs pos="0">
                <a:srgbClr val="004259">
                  <a:alpha val="93999"/>
                </a:srgbClr>
              </a:gs>
              <a:gs pos="100000">
                <a:srgbClr val="004259">
                  <a:alpha val="34000"/>
                </a:srgbClr>
              </a:gs>
            </a:gsLst>
            <a:lin ang="5400000" scaled="1"/>
          </a:gra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31" name="Rectangle 29"/>
          <p:cNvSpPr>
            <a:spLocks noChangeArrowheads="1"/>
          </p:cNvSpPr>
          <p:nvPr/>
        </p:nvSpPr>
        <p:spPr bwMode="auto">
          <a:xfrm>
            <a:off x="3573249" y="4153937"/>
            <a:ext cx="2373313" cy="15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ct val="0"/>
              </a:spcBef>
              <a:buClrTx/>
              <a:buFontTx/>
              <a:buNone/>
            </a:pPr>
            <a:r>
              <a:rPr lang="en-US" sz="1100">
                <a:solidFill>
                  <a:srgbClr val="FFFFFF"/>
                </a:solidFill>
                <a:ea typeface="SimSun" panose="02010600030101010101" pitchFamily="2" charset="-122"/>
              </a:rPr>
              <a:t>Scripts &amp; Data Crawlers</a:t>
            </a:r>
          </a:p>
        </p:txBody>
      </p:sp>
      <p:sp>
        <p:nvSpPr>
          <p:cNvPr id="32" name="AutoShape 30"/>
          <p:cNvSpPr>
            <a:spLocks noChangeArrowheads="1"/>
          </p:cNvSpPr>
          <p:nvPr/>
        </p:nvSpPr>
        <p:spPr bwMode="auto">
          <a:xfrm rot="16260000">
            <a:off x="6487900" y="3012524"/>
            <a:ext cx="279400" cy="473075"/>
          </a:xfrm>
          <a:prstGeom prst="upDownArrow">
            <a:avLst>
              <a:gd name="adj1" fmla="val 50000"/>
              <a:gd name="adj2" fmla="val 33707"/>
            </a:avLst>
          </a:prstGeom>
          <a:gradFill rotWithShape="0">
            <a:gsLst>
              <a:gs pos="0">
                <a:srgbClr val="3B3B3B"/>
              </a:gs>
              <a:gs pos="50000">
                <a:srgbClr val="808080"/>
              </a:gs>
              <a:gs pos="100000">
                <a:srgbClr val="3B3B3B"/>
              </a:gs>
            </a:gsLst>
            <a:lin ang="5400000" scaled="1"/>
          </a:gradFill>
          <a:ln>
            <a:noFill/>
          </a:ln>
          <a:effectLst>
            <a:outerShdw dist="17819" dir="2700000" algn="ctr" rotWithShape="0">
              <a:srgbClr val="808080">
                <a:alpha val="75014"/>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33" name="Rectangle 31"/>
          <p:cNvSpPr>
            <a:spLocks noChangeArrowheads="1"/>
          </p:cNvSpPr>
          <p:nvPr/>
        </p:nvSpPr>
        <p:spPr bwMode="auto">
          <a:xfrm>
            <a:off x="3455774" y="4930225"/>
            <a:ext cx="2578100" cy="363537"/>
          </a:xfrm>
          <a:prstGeom prst="rect">
            <a:avLst/>
          </a:prstGeom>
          <a:solidFill>
            <a:srgbClr val="660033"/>
          </a:solidFill>
          <a:ln w="9360">
            <a:solidFill>
              <a:srgbClr val="C0C0C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34" name="Rectangle 32"/>
          <p:cNvSpPr>
            <a:spLocks noChangeArrowheads="1"/>
          </p:cNvSpPr>
          <p:nvPr/>
        </p:nvSpPr>
        <p:spPr bwMode="auto">
          <a:xfrm>
            <a:off x="3533562" y="5019125"/>
            <a:ext cx="2360612" cy="15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txBody>
          <a:bodyPr lIns="0" tIns="0" rIns="0" bIns="0">
            <a:spAutoFit/>
          </a:bodyPr>
          <a:lstStyle>
            <a:lvl1pPr>
              <a:spcBef>
                <a:spcPts val="1000"/>
              </a:spcBef>
              <a:buClr>
                <a:srgbClr val="00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1pPr>
            <a:lvl2pPr marL="503238"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2pPr>
            <a:lvl3pPr marL="849313" indent="-169863">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000000"/>
                </a:solidFill>
                <a:latin typeface="Arial" panose="020B0604020202020204" pitchFamily="34" charset="0"/>
                <a:ea typeface="ＭＳ Ｐゴシック" panose="020B0600070205080204" pitchFamily="34" charset="-128"/>
              </a:defRPr>
            </a:lvl3pPr>
            <a:lvl4pPr marL="1154113">
              <a:buClr>
                <a:srgbClr val="000000"/>
              </a:buClr>
              <a:buSzPct val="100000"/>
              <a:buFont typeface="Lucida Grande"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4pPr>
            <a:lvl5pPr marL="1371600" indent="-173038">
              <a:spcBef>
                <a:spcPts val="100"/>
              </a:spcBef>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5pPr>
            <a:lvl6pPr marL="18288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6pPr>
            <a:lvl7pPr marL="22860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7pPr>
            <a:lvl8pPr marL="27432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8pPr>
            <a:lvl9pPr marL="3200400" indent="-173038" defTabSz="457200" eaLnBrk="0" fontAlgn="base" hangingPunct="0">
              <a:spcBef>
                <a:spcPts val="100"/>
              </a:spcBef>
              <a:spcAft>
                <a:spcPct val="0"/>
              </a:spcAft>
              <a:buClr>
                <a:srgbClr val="000000"/>
              </a:buClr>
              <a:buSzPct val="100000"/>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00">
                <a:solidFill>
                  <a:srgbClr val="000000"/>
                </a:solidFill>
                <a:latin typeface="Arial" panose="020B0604020202020204" pitchFamily="34" charset="0"/>
                <a:ea typeface="ＭＳ Ｐゴシック" panose="020B0600070205080204" pitchFamily="34" charset="-128"/>
              </a:defRPr>
            </a:lvl9pPr>
          </a:lstStyle>
          <a:p>
            <a:pPr algn="ctr" eaLnBrk="1" hangingPunct="1">
              <a:lnSpc>
                <a:spcPct val="90000"/>
              </a:lnSpc>
              <a:spcBef>
                <a:spcPct val="0"/>
              </a:spcBef>
              <a:buClrTx/>
              <a:buFontTx/>
              <a:buNone/>
            </a:pPr>
            <a:r>
              <a:rPr lang="en-US" sz="1100">
                <a:solidFill>
                  <a:srgbClr val="FFFFFF"/>
                </a:solidFill>
                <a:ea typeface="SimSun" panose="02010600030101010101" pitchFamily="2" charset="-122"/>
              </a:rPr>
              <a:t>zVM</a:t>
            </a:r>
          </a:p>
        </p:txBody>
      </p:sp>
      <p:sp>
        <p:nvSpPr>
          <p:cNvPr id="35" name="Rectangle 33"/>
          <p:cNvSpPr>
            <a:spLocks noChangeArrowheads="1"/>
          </p:cNvSpPr>
          <p:nvPr/>
        </p:nvSpPr>
        <p:spPr bwMode="auto">
          <a:xfrm>
            <a:off x="2769974" y="1323425"/>
            <a:ext cx="6172200" cy="4530725"/>
          </a:xfrm>
          <a:prstGeom prst="rect">
            <a:avLst/>
          </a:prstGeom>
          <a:solidFill>
            <a:srgbClr val="FFFFFF">
              <a:alpha val="20000"/>
            </a:srgbClr>
          </a:solidFill>
          <a:ln w="25560">
            <a:solidFill>
              <a:srgbClr val="808080"/>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p>
        </p:txBody>
      </p:sp>
      <p:pic>
        <p:nvPicPr>
          <p:cNvPr id="36" name="Picture 34" descr="network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0999" y="5392187"/>
            <a:ext cx="962025"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sp>
        <p:nvSpPr>
          <p:cNvPr id="37" name="AutoShape 35"/>
          <p:cNvSpPr>
            <a:spLocks noChangeArrowheads="1"/>
          </p:cNvSpPr>
          <p:nvPr/>
        </p:nvSpPr>
        <p:spPr bwMode="auto">
          <a:xfrm>
            <a:off x="4260637" y="5666825"/>
            <a:ext cx="279400" cy="473075"/>
          </a:xfrm>
          <a:prstGeom prst="upDownArrow">
            <a:avLst>
              <a:gd name="adj1" fmla="val 50000"/>
              <a:gd name="adj2" fmla="val 33707"/>
            </a:avLst>
          </a:prstGeom>
          <a:gradFill rotWithShape="0">
            <a:gsLst>
              <a:gs pos="0">
                <a:srgbClr val="3B3B3B"/>
              </a:gs>
              <a:gs pos="50000">
                <a:srgbClr val="808080"/>
              </a:gs>
              <a:gs pos="100000">
                <a:srgbClr val="3B3B3B"/>
              </a:gs>
            </a:gsLst>
            <a:lin ang="5400000" scaled="1"/>
          </a:gradFill>
          <a:ln>
            <a:noFill/>
          </a:ln>
          <a:effectLst>
            <a:outerShdw dist="17819" dir="2700000" algn="ctr" rotWithShape="0">
              <a:srgbClr val="808080">
                <a:alpha val="75014"/>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p>
        </p:txBody>
      </p:sp>
      <p:sp>
        <p:nvSpPr>
          <p:cNvPr id="38" name="AutoShape 36"/>
          <p:cNvSpPr>
            <a:spLocks noChangeArrowheads="1"/>
          </p:cNvSpPr>
          <p:nvPr/>
        </p:nvSpPr>
        <p:spPr bwMode="auto">
          <a:xfrm>
            <a:off x="7064162" y="5660475"/>
            <a:ext cx="279400" cy="473075"/>
          </a:xfrm>
          <a:prstGeom prst="upDownArrow">
            <a:avLst>
              <a:gd name="adj1" fmla="val 50000"/>
              <a:gd name="adj2" fmla="val 33707"/>
            </a:avLst>
          </a:prstGeom>
          <a:gradFill rotWithShape="0">
            <a:gsLst>
              <a:gs pos="0">
                <a:srgbClr val="3B3B3B"/>
              </a:gs>
              <a:gs pos="50000">
                <a:srgbClr val="808080"/>
              </a:gs>
              <a:gs pos="100000">
                <a:srgbClr val="3B3B3B"/>
              </a:gs>
            </a:gsLst>
            <a:lin ang="5400000" scaled="1"/>
          </a:gradFill>
          <a:ln>
            <a:noFill/>
          </a:ln>
          <a:effectLst>
            <a:outerShdw dist="17819" dir="2700000" algn="ctr" rotWithShape="0">
              <a:srgbClr val="808080">
                <a:alpha val="75014"/>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p>
        </p:txBody>
      </p:sp>
      <p:pic>
        <p:nvPicPr>
          <p:cNvPr id="39" name="Picture 37" descr="network_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8962" y="5393775"/>
            <a:ext cx="968375"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spTree>
    <p:extLst>
      <p:ext uri="{BB962C8B-B14F-4D97-AF65-F5344CB8AC3E}">
        <p14:creationId xmlns:p14="http://schemas.microsoft.com/office/powerpoint/2010/main" val="222002879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91617"/>
            <a:ext cx="7886700" cy="612548"/>
          </a:xfrm>
        </p:spPr>
        <p:txBody>
          <a:bodyPr>
            <a:normAutofit fontScale="90000"/>
          </a:bodyPr>
          <a:lstStyle/>
          <a:p>
            <a:r>
              <a:rPr lang="en-US" dirty="0"/>
              <a:t>SPSS </a:t>
            </a:r>
            <a:r>
              <a:rPr lang="en-US" dirty="0" smtClean="0"/>
              <a:t>Models</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 y="1845355"/>
            <a:ext cx="7331676" cy="407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6096" y="4822089"/>
            <a:ext cx="3299254" cy="1649627"/>
          </a:xfrm>
          <a:prstGeom prst="rect">
            <a:avLst/>
          </a:prstGeom>
          <a:noFill/>
          <a:ln w="73080">
            <a:solidFill>
              <a:srgbClr val="808080"/>
            </a:solidFill>
            <a:round/>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445937"/>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17475"/>
            <a:ext cx="7886700" cy="612548"/>
          </a:xfrm>
        </p:spPr>
        <p:txBody>
          <a:bodyPr>
            <a:normAutofit fontScale="90000"/>
          </a:bodyPr>
          <a:lstStyle/>
          <a:p>
            <a:r>
              <a:rPr lang="en-US" dirty="0" err="1"/>
              <a:t>Cognos</a:t>
            </a:r>
            <a:r>
              <a:rPr lang="en-US" dirty="0"/>
              <a:t> </a:t>
            </a:r>
            <a:r>
              <a:rPr lang="en-US" dirty="0" smtClean="0"/>
              <a:t>Reports</a:t>
            </a:r>
            <a:endParaRPr lang="en-US" dirty="0"/>
          </a:p>
        </p:txBody>
      </p:sp>
      <p:sp>
        <p:nvSpPr>
          <p:cNvPr id="3" name="Content Placeholder 2"/>
          <p:cNvSpPr>
            <a:spLocks noGrp="1"/>
          </p:cNvSpPr>
          <p:nvPr>
            <p:ph idx="1"/>
          </p:nvPr>
        </p:nvSpPr>
        <p:spPr>
          <a:xfrm>
            <a:off x="628650" y="1728327"/>
            <a:ext cx="7886700" cy="4853705"/>
          </a:xfrm>
        </p:spPr>
        <p:txBody>
          <a:bodyPr>
            <a:normAutofit fontScale="77500" lnSpcReduction="20000"/>
          </a:bodyPr>
          <a:lstStyle/>
          <a:p>
            <a:pPr marL="4763" indent="0">
              <a:buSzPct val="100000"/>
              <a:buNone/>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2500" dirty="0">
                <a:solidFill>
                  <a:srgbClr val="000000"/>
                </a:solidFill>
                <a:ea typeface="ＭＳ Ｐゴシック" pitchFamily="32" charset="-128"/>
              </a:rPr>
              <a:t>Automated, scheduled, and on demand real time </a:t>
            </a:r>
            <a:r>
              <a:rPr lang="en-US" sz="2500" dirty="0" smtClean="0">
                <a:solidFill>
                  <a:srgbClr val="000000"/>
                </a:solidFill>
                <a:ea typeface="ＭＳ Ｐゴシック" pitchFamily="32" charset="-128"/>
              </a:rPr>
              <a:t>reporting</a:t>
            </a:r>
            <a:endParaRPr lang="en-US" sz="1600" dirty="0">
              <a:solidFill>
                <a:srgbClr val="000000"/>
              </a:solidFill>
              <a:ea typeface="ＭＳ Ｐゴシック" pitchFamily="32" charset="-128"/>
            </a:endParaRPr>
          </a:p>
          <a:p>
            <a:pPr marL="4763" indent="0">
              <a:buSzPct val="100000"/>
              <a:buNone/>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900" dirty="0">
                <a:solidFill>
                  <a:srgbClr val="000000"/>
                </a:solidFill>
                <a:ea typeface="ＭＳ Ｐゴシック" pitchFamily="32" charset="-128"/>
              </a:rPr>
              <a:t>Analysis:</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Algorithm Accuracies (release/product)</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Confusion Matrices (release/product)</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Defect Prediction Densities (release/product)</a:t>
            </a:r>
          </a:p>
          <a:p>
            <a:pPr marL="347662" lvl="1" indent="0">
              <a:buSzPct val="45000"/>
              <a:buNone/>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endParaRPr lang="en-US" sz="1600" dirty="0">
              <a:solidFill>
                <a:srgbClr val="000000"/>
              </a:solidFill>
              <a:ea typeface="ＭＳ Ｐゴシック" pitchFamily="32" charset="-128"/>
            </a:endParaRPr>
          </a:p>
          <a:p>
            <a:pPr marL="4763" indent="0">
              <a:buSzPct val="100000"/>
              <a:buNone/>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900" dirty="0">
                <a:solidFill>
                  <a:srgbClr val="000000"/>
                </a:solidFill>
                <a:ea typeface="ＭＳ Ｐゴシック" pitchFamily="32" charset="-128"/>
              </a:rPr>
              <a:t>Management:</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Non closed defect tables (release/product/team)</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Current defect state graphs (release/product/team)</a:t>
            </a:r>
          </a:p>
          <a:p>
            <a:pPr marL="347662" lvl="1" indent="0">
              <a:buSzPct val="45000"/>
              <a:buNone/>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endParaRPr lang="en-US" sz="1600" dirty="0">
              <a:solidFill>
                <a:srgbClr val="000000"/>
              </a:solidFill>
              <a:ea typeface="ＭＳ Ｐゴシック" pitchFamily="32" charset="-128"/>
            </a:endParaRPr>
          </a:p>
          <a:p>
            <a:pPr marL="4763" indent="0">
              <a:buSzPct val="100000"/>
              <a:buNone/>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900" dirty="0">
                <a:solidFill>
                  <a:srgbClr val="000000"/>
                </a:solidFill>
                <a:ea typeface="ＭＳ Ｐゴシック" pitchFamily="32" charset="-128"/>
              </a:rPr>
              <a:t>Project Managers:</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Open </a:t>
            </a:r>
            <a:r>
              <a:rPr lang="en-US" sz="1600" dirty="0" smtClean="0">
                <a:solidFill>
                  <a:srgbClr val="000000"/>
                </a:solidFill>
                <a:ea typeface="ＭＳ Ｐゴシック" pitchFamily="32" charset="-128"/>
              </a:rPr>
              <a:t>vs. </a:t>
            </a:r>
            <a:r>
              <a:rPr lang="en-US" sz="1600" dirty="0">
                <a:solidFill>
                  <a:srgbClr val="000000"/>
                </a:solidFill>
                <a:ea typeface="ＭＳ Ｐゴシック" pitchFamily="32" charset="-128"/>
              </a:rPr>
              <a:t>closed defects over time (release/product/team)</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Test end criteria report</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Defect rate over time of release (release/product)</a:t>
            </a:r>
          </a:p>
          <a:p>
            <a:pPr marL="352425" lvl="1" indent="0">
              <a:buSzPct val="100000"/>
              <a:buNone/>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endParaRPr lang="en-US" sz="1600" dirty="0">
              <a:solidFill>
                <a:srgbClr val="000000"/>
              </a:solidFill>
              <a:ea typeface="ＭＳ Ｐゴシック" pitchFamily="32" charset="-128"/>
            </a:endParaRPr>
          </a:p>
          <a:p>
            <a:pPr marL="4763" indent="0">
              <a:buSzPct val="100000"/>
              <a:buNone/>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900" dirty="0" smtClean="0">
                <a:solidFill>
                  <a:srgbClr val="000000"/>
                </a:solidFill>
                <a:ea typeface="ＭＳ Ｐゴシック" pitchFamily="32" charset="-128"/>
              </a:rPr>
              <a:t>Testers:</a:t>
            </a:r>
            <a:endParaRPr lang="en-US" sz="1900" dirty="0">
              <a:solidFill>
                <a:srgbClr val="000000"/>
              </a:solidFill>
              <a:ea typeface="ＭＳ Ｐゴシック" pitchFamily="32" charset="-128"/>
            </a:endParaRP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smtClean="0">
                <a:solidFill>
                  <a:srgbClr val="000000"/>
                </a:solidFill>
                <a:ea typeface="ＭＳ Ｐゴシック" pitchFamily="32" charset="-128"/>
              </a:rPr>
              <a:t>Hardware </a:t>
            </a:r>
            <a:r>
              <a:rPr lang="en-US" sz="1600" dirty="0">
                <a:solidFill>
                  <a:srgbClr val="000000"/>
                </a:solidFill>
                <a:ea typeface="ＭＳ Ｐゴシック" pitchFamily="32" charset="-128"/>
              </a:rPr>
              <a:t>trigger </a:t>
            </a:r>
            <a:r>
              <a:rPr lang="en-US" sz="1600" dirty="0" smtClean="0">
                <a:solidFill>
                  <a:srgbClr val="000000"/>
                </a:solidFill>
                <a:ea typeface="ＭＳ Ｐゴシック" pitchFamily="32" charset="-128"/>
              </a:rPr>
              <a:t>vs. </a:t>
            </a:r>
            <a:r>
              <a:rPr lang="en-US" sz="1600" dirty="0">
                <a:solidFill>
                  <a:srgbClr val="000000"/>
                </a:solidFill>
                <a:ea typeface="ＭＳ Ｐゴシック" pitchFamily="32" charset="-128"/>
              </a:rPr>
              <a:t>root cause (release/product)</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Test area </a:t>
            </a:r>
            <a:r>
              <a:rPr lang="en-US" sz="1600" dirty="0" smtClean="0">
                <a:solidFill>
                  <a:srgbClr val="000000"/>
                </a:solidFill>
                <a:ea typeface="ＭＳ Ｐゴシック" pitchFamily="32" charset="-128"/>
              </a:rPr>
              <a:t>vs. </a:t>
            </a:r>
            <a:r>
              <a:rPr lang="en-US" sz="1600" dirty="0">
                <a:solidFill>
                  <a:srgbClr val="000000"/>
                </a:solidFill>
                <a:ea typeface="ＭＳ Ｐゴシック" pitchFamily="32" charset="-128"/>
              </a:rPr>
              <a:t>root cause (release/product)</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Lines of code changed (release/product)</a:t>
            </a:r>
          </a:p>
          <a:p>
            <a:pPr marL="506413" lvl="1" indent="-161925">
              <a:buClr>
                <a:srgbClr val="000000"/>
              </a:buClr>
              <a:buSzPct val="45000"/>
              <a:buFont typeface="Wingdings"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a:pPr>
            <a:r>
              <a:rPr lang="en-US" sz="1600" dirty="0">
                <a:solidFill>
                  <a:srgbClr val="000000"/>
                </a:solidFill>
                <a:ea typeface="ＭＳ Ｐゴシック" pitchFamily="32" charset="-128"/>
              </a:rPr>
              <a:t>Hardware trigger </a:t>
            </a:r>
            <a:r>
              <a:rPr lang="en-US" sz="1600" dirty="0" smtClean="0">
                <a:solidFill>
                  <a:srgbClr val="000000"/>
                </a:solidFill>
                <a:ea typeface="ＭＳ Ｐゴシック" pitchFamily="32" charset="-128"/>
              </a:rPr>
              <a:t>vs. </a:t>
            </a:r>
            <a:r>
              <a:rPr lang="en-US" sz="1600" dirty="0">
                <a:solidFill>
                  <a:srgbClr val="000000"/>
                </a:solidFill>
                <a:ea typeface="ＭＳ Ｐゴシック" pitchFamily="32" charset="-128"/>
              </a:rPr>
              <a:t>component (release/product</a:t>
            </a:r>
            <a:r>
              <a:rPr lang="en-US" sz="1600" dirty="0" smtClean="0">
                <a:solidFill>
                  <a:srgbClr val="000000"/>
                </a:solidFill>
                <a:ea typeface="ＭＳ Ｐゴシック" pitchFamily="32" charset="-128"/>
              </a:rPr>
              <a:t>)</a:t>
            </a:r>
            <a:endParaRPr lang="en-US" sz="1600" dirty="0">
              <a:solidFill>
                <a:srgbClr val="000000"/>
              </a:solidFill>
              <a:ea typeface="ＭＳ Ｐゴシック" pitchFamily="32" charset="-128"/>
            </a:endParaRPr>
          </a:p>
        </p:txBody>
      </p:sp>
    </p:spTree>
    <p:extLst>
      <p:ext uri="{BB962C8B-B14F-4D97-AF65-F5344CB8AC3E}">
        <p14:creationId xmlns:p14="http://schemas.microsoft.com/office/powerpoint/2010/main" val="16228106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84523"/>
            <a:ext cx="7886700" cy="612548"/>
          </a:xfrm>
        </p:spPr>
        <p:txBody>
          <a:bodyPr>
            <a:normAutofit/>
          </a:bodyPr>
          <a:lstStyle/>
          <a:p>
            <a:r>
              <a:rPr lang="en-US" sz="2800" dirty="0" err="1"/>
              <a:t>Cognos</a:t>
            </a:r>
            <a:r>
              <a:rPr lang="en-US" sz="2800" dirty="0"/>
              <a:t> Report </a:t>
            </a:r>
            <a:r>
              <a:rPr lang="en-US" sz="2800" dirty="0" smtClean="0"/>
              <a:t>Examples</a:t>
            </a:r>
            <a:endParaRPr lang="en-US" sz="2800" dirty="0"/>
          </a:p>
        </p:txBody>
      </p:sp>
      <p:pic>
        <p:nvPicPr>
          <p:cNvPr id="4" name="Picture 1" descr="cognosscreen3.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409" y="1959120"/>
            <a:ext cx="4812406" cy="2666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pic>
        <p:nvPicPr>
          <p:cNvPr id="5" name="Picture 3" descr="cognosscree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84819" y="1638245"/>
            <a:ext cx="4462333" cy="2478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pic>
        <p:nvPicPr>
          <p:cNvPr id="6" name="Picture 4" descr="cognosscreen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0544" y="3910806"/>
            <a:ext cx="5020125" cy="2748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spTree>
    <p:extLst>
      <p:ext uri="{BB962C8B-B14F-4D97-AF65-F5344CB8AC3E}">
        <p14:creationId xmlns:p14="http://schemas.microsoft.com/office/powerpoint/2010/main" val="80856657"/>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84523"/>
            <a:ext cx="7886700" cy="612548"/>
          </a:xfrm>
        </p:spPr>
        <p:txBody>
          <a:bodyPr>
            <a:normAutofit/>
          </a:bodyPr>
          <a:lstStyle/>
          <a:p>
            <a:r>
              <a:rPr lang="en-US" sz="2800" dirty="0" err="1"/>
              <a:t>Cognos</a:t>
            </a:r>
            <a:r>
              <a:rPr lang="en-US" sz="2800" dirty="0"/>
              <a:t> Report </a:t>
            </a:r>
            <a:r>
              <a:rPr lang="en-US" sz="2800" dirty="0" smtClean="0"/>
              <a:t>Examples</a:t>
            </a:r>
            <a:endParaRPr lang="en-US" sz="2800" dirty="0"/>
          </a:p>
        </p:txBody>
      </p:sp>
      <p:pic>
        <p:nvPicPr>
          <p:cNvPr id="7"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205" y="1697071"/>
            <a:ext cx="5945659" cy="3034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617" y="3484022"/>
            <a:ext cx="6501433" cy="320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863923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Objectives</a:t>
            </a:r>
            <a:endParaRPr lang="en-US" dirty="0"/>
          </a:p>
        </p:txBody>
      </p:sp>
      <p:sp>
        <p:nvSpPr>
          <p:cNvPr id="3" name="Content Placeholder 2"/>
          <p:cNvSpPr>
            <a:spLocks noGrp="1"/>
          </p:cNvSpPr>
          <p:nvPr>
            <p:ph idx="1"/>
          </p:nvPr>
        </p:nvSpPr>
        <p:spPr/>
        <p:txBody>
          <a:bodyPr/>
          <a:lstStyle/>
          <a:p>
            <a:r>
              <a:rPr lang="en-US" dirty="0" smtClean="0"/>
              <a:t>Continue leveraging new defect report data to increase the accuracy of our predictions</a:t>
            </a:r>
          </a:p>
          <a:p>
            <a:r>
              <a:rPr lang="en-US" dirty="0" smtClean="0"/>
              <a:t>Improve system based on user feedback</a:t>
            </a:r>
          </a:p>
          <a:p>
            <a:r>
              <a:rPr lang="en-US" dirty="0" smtClean="0"/>
              <a:t>Research and implement new tools and features to expand the scope of our analytic environment</a:t>
            </a:r>
          </a:p>
          <a:p>
            <a:pPr lvl="1"/>
            <a:r>
              <a:rPr lang="en-US" dirty="0" smtClean="0"/>
              <a:t>Text analytics</a:t>
            </a:r>
          </a:p>
          <a:p>
            <a:pPr lvl="1"/>
            <a:r>
              <a:rPr lang="en-US" dirty="0" smtClean="0"/>
              <a:t>Collaboration and Deployment Services</a:t>
            </a:r>
          </a:p>
          <a:p>
            <a:pPr lvl="1"/>
            <a:r>
              <a:rPr lang="en-US" dirty="0" smtClean="0"/>
              <a:t>Additional </a:t>
            </a:r>
            <a:r>
              <a:rPr lang="en-US" dirty="0" err="1" smtClean="0"/>
              <a:t>Cognos</a:t>
            </a:r>
            <a:r>
              <a:rPr lang="en-US" dirty="0" smtClean="0"/>
              <a:t> Reports</a:t>
            </a:r>
            <a:endParaRPr lang="en-US" dirty="0"/>
          </a:p>
        </p:txBody>
      </p:sp>
    </p:spTree>
    <p:extLst>
      <p:ext uri="{BB962C8B-B14F-4D97-AF65-F5344CB8AC3E}">
        <p14:creationId xmlns:p14="http://schemas.microsoft.com/office/powerpoint/2010/main" val="231294758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Number Placeholder 3"/>
          <p:cNvSpPr txBox="1">
            <a:spLocks noGrp="1"/>
          </p:cNvSpPr>
          <p:nvPr/>
        </p:nvSpPr>
        <p:spPr bwMode="black">
          <a:xfrm>
            <a:off x="182563" y="6537325"/>
            <a:ext cx="366712" cy="184150"/>
          </a:xfrm>
          <a:prstGeom prst="rect">
            <a:avLst/>
          </a:prstGeom>
          <a:noFill/>
          <a:ln w="9525">
            <a:noFill/>
            <a:miter lim="800000"/>
            <a:headEnd/>
            <a:tailEnd/>
          </a:ln>
          <a:effectLst/>
        </p:spPr>
        <p:txBody>
          <a:bodyPr lIns="92075" tIns="46038" rIns="92075" bIns="46038"/>
          <a:lstStyle/>
          <a:p>
            <a:fld id="{7DD05DC8-C1C8-4DD2-9DD8-0D8441B5A28B}" type="slidenum">
              <a:rPr lang="en-US" sz="800"/>
              <a:pPr/>
              <a:t>5</a:t>
            </a:fld>
            <a:endParaRPr lang="en-US" sz="800"/>
          </a:p>
        </p:txBody>
      </p:sp>
      <p:sp>
        <p:nvSpPr>
          <p:cNvPr id="139268" name="Oval 3"/>
          <p:cNvSpPr>
            <a:spLocks noChangeArrowheads="1"/>
          </p:cNvSpPr>
          <p:nvPr/>
        </p:nvSpPr>
        <p:spPr bwMode="auto">
          <a:xfrm>
            <a:off x="6762788" y="3278187"/>
            <a:ext cx="1474787" cy="1316038"/>
          </a:xfrm>
          <a:prstGeom prst="ellipse">
            <a:avLst/>
          </a:prstGeom>
          <a:solidFill>
            <a:srgbClr val="C0C0C0">
              <a:alpha val="47842"/>
            </a:srgbClr>
          </a:solidFill>
          <a:ln w="9360">
            <a:solidFill>
              <a:srgbClr val="C0C0C0"/>
            </a:solidFill>
            <a:round/>
            <a:headEnd/>
            <a:tailEnd/>
          </a:ln>
        </p:spPr>
        <p:txBody>
          <a:bodyPr wrap="none" anchor="ctr"/>
          <a:lstStyle/>
          <a:p>
            <a:pPr>
              <a:lnSpc>
                <a:spcPct val="90000"/>
              </a:lnSpc>
            </a:pPr>
            <a:endParaRPr lang="en-US" sz="2200">
              <a:solidFill>
                <a:schemeClr val="hlink"/>
              </a:solidFill>
            </a:endParaRPr>
          </a:p>
        </p:txBody>
      </p:sp>
      <p:sp>
        <p:nvSpPr>
          <p:cNvPr id="139269" name="Oval 4"/>
          <p:cNvSpPr>
            <a:spLocks noChangeArrowheads="1"/>
          </p:cNvSpPr>
          <p:nvPr/>
        </p:nvSpPr>
        <p:spPr bwMode="auto">
          <a:xfrm>
            <a:off x="6823113" y="1706562"/>
            <a:ext cx="1381125" cy="1284288"/>
          </a:xfrm>
          <a:prstGeom prst="ellipse">
            <a:avLst/>
          </a:prstGeom>
          <a:solidFill>
            <a:srgbClr val="3366FF">
              <a:alpha val="47842"/>
            </a:srgbClr>
          </a:solidFill>
          <a:ln w="9360">
            <a:solidFill>
              <a:srgbClr val="7889FB"/>
            </a:solidFill>
            <a:round/>
            <a:headEnd/>
            <a:tailEnd/>
          </a:ln>
        </p:spPr>
        <p:txBody>
          <a:bodyPr wrap="none" anchor="ctr"/>
          <a:lstStyle/>
          <a:p>
            <a:pPr>
              <a:lnSpc>
                <a:spcPct val="90000"/>
              </a:lnSpc>
            </a:pPr>
            <a:endParaRPr lang="en-US" sz="2200">
              <a:solidFill>
                <a:schemeClr val="hlink"/>
              </a:solidFill>
            </a:endParaRPr>
          </a:p>
        </p:txBody>
      </p:sp>
      <p:sp>
        <p:nvSpPr>
          <p:cNvPr id="139270" name="Oval 5"/>
          <p:cNvSpPr>
            <a:spLocks noChangeArrowheads="1"/>
          </p:cNvSpPr>
          <p:nvPr/>
        </p:nvSpPr>
        <p:spPr bwMode="auto">
          <a:xfrm>
            <a:off x="7615238" y="2343150"/>
            <a:ext cx="1490662" cy="1381125"/>
          </a:xfrm>
          <a:prstGeom prst="ellipse">
            <a:avLst/>
          </a:prstGeom>
          <a:solidFill>
            <a:srgbClr val="008000">
              <a:alpha val="47842"/>
            </a:srgbClr>
          </a:solidFill>
          <a:ln w="9360">
            <a:solidFill>
              <a:srgbClr val="339966"/>
            </a:solidFill>
            <a:round/>
            <a:headEnd/>
            <a:tailEnd/>
          </a:ln>
        </p:spPr>
        <p:txBody>
          <a:bodyPr wrap="none" anchor="ctr"/>
          <a:lstStyle/>
          <a:p>
            <a:pPr>
              <a:lnSpc>
                <a:spcPct val="90000"/>
              </a:lnSpc>
            </a:pPr>
            <a:endParaRPr lang="en-US" sz="2200">
              <a:solidFill>
                <a:schemeClr val="hlink"/>
              </a:solidFill>
            </a:endParaRPr>
          </a:p>
        </p:txBody>
      </p:sp>
      <p:sp>
        <p:nvSpPr>
          <p:cNvPr id="139271" name="Oval 6"/>
          <p:cNvSpPr>
            <a:spLocks noChangeArrowheads="1"/>
          </p:cNvSpPr>
          <p:nvPr/>
        </p:nvSpPr>
        <p:spPr bwMode="auto">
          <a:xfrm>
            <a:off x="6043650" y="2541587"/>
            <a:ext cx="1452563" cy="1295400"/>
          </a:xfrm>
          <a:prstGeom prst="ellipse">
            <a:avLst/>
          </a:prstGeom>
          <a:solidFill>
            <a:srgbClr val="FFCC66">
              <a:alpha val="47842"/>
            </a:srgbClr>
          </a:solidFill>
          <a:ln w="9360">
            <a:solidFill>
              <a:srgbClr val="FFCC66"/>
            </a:solidFill>
            <a:round/>
            <a:headEnd/>
            <a:tailEnd/>
          </a:ln>
        </p:spPr>
        <p:txBody>
          <a:bodyPr wrap="none" anchor="ctr"/>
          <a:lstStyle/>
          <a:p>
            <a:pPr>
              <a:lnSpc>
                <a:spcPct val="90000"/>
              </a:lnSpc>
            </a:pPr>
            <a:endParaRPr lang="en-US" sz="2200">
              <a:solidFill>
                <a:schemeClr val="hlink"/>
              </a:solidFill>
            </a:endParaRPr>
          </a:p>
        </p:txBody>
      </p:sp>
      <p:sp>
        <p:nvSpPr>
          <p:cNvPr id="139272" name="Oval 7"/>
          <p:cNvSpPr>
            <a:spLocks noChangeArrowheads="1"/>
          </p:cNvSpPr>
          <p:nvPr/>
        </p:nvSpPr>
        <p:spPr bwMode="auto">
          <a:xfrm>
            <a:off x="7145375" y="2693987"/>
            <a:ext cx="787400" cy="782638"/>
          </a:xfrm>
          <a:prstGeom prst="ellipse">
            <a:avLst/>
          </a:prstGeom>
          <a:gradFill rotWithShape="0">
            <a:gsLst>
              <a:gs pos="0">
                <a:srgbClr val="172F75"/>
              </a:gs>
              <a:gs pos="50000">
                <a:srgbClr val="3366FF"/>
              </a:gs>
              <a:gs pos="100000">
                <a:srgbClr val="172F75"/>
              </a:gs>
            </a:gsLst>
            <a:lin ang="5400000" scaled="1"/>
          </a:gradFill>
          <a:ln w="9525">
            <a:noFill/>
            <a:round/>
            <a:headEnd/>
            <a:tailEnd/>
          </a:ln>
        </p:spPr>
        <p:txBody>
          <a:bodyPr lIns="82271" tIns="41135" rIns="82271" bIns="41135" anchor="ctr"/>
          <a:lstStyle/>
          <a:p>
            <a:pPr algn="ctr" defTabSz="411163" eaLnBrk="0" hangingPunct="0">
              <a:lnSpc>
                <a:spcPct val="99000"/>
              </a:lnSpc>
              <a:spcBef>
                <a:spcPts val="900"/>
              </a:spcBef>
              <a:buClr>
                <a:srgbClr val="FFFFFF"/>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a:solidFill>
                  <a:srgbClr val="FFFFFF"/>
                </a:solidFill>
                <a:latin typeface="Trebuchet MS" pitchFamily="34" charset="0"/>
              </a:rPr>
              <a:t>IBM</a:t>
            </a:r>
          </a:p>
          <a:p>
            <a:pPr algn="ctr" defTabSz="411163" eaLnBrk="0" hangingPunct="0">
              <a:lnSpc>
                <a:spcPct val="99000"/>
              </a:lnSpc>
              <a:spcBef>
                <a:spcPts val="900"/>
              </a:spcBef>
              <a:buClr>
                <a:srgbClr val="FFFFFF"/>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a:solidFill>
                  <a:srgbClr val="FFFFFF"/>
                </a:solidFill>
                <a:latin typeface="Trebuchet MS" pitchFamily="34" charset="0"/>
              </a:rPr>
              <a:t>Gets</a:t>
            </a:r>
          </a:p>
        </p:txBody>
      </p:sp>
      <p:sp>
        <p:nvSpPr>
          <p:cNvPr id="139273" name="Text Box 8"/>
          <p:cNvSpPr txBox="1">
            <a:spLocks noChangeArrowheads="1"/>
          </p:cNvSpPr>
          <p:nvPr/>
        </p:nvSpPr>
        <p:spPr bwMode="auto">
          <a:xfrm>
            <a:off x="6188113" y="3095625"/>
            <a:ext cx="1196975" cy="628650"/>
          </a:xfrm>
          <a:prstGeom prst="rect">
            <a:avLst/>
          </a:prstGeom>
          <a:noFill/>
          <a:ln w="9525">
            <a:noFill/>
            <a:miter lim="800000"/>
            <a:headEnd/>
            <a:tailEnd/>
          </a:ln>
        </p:spPr>
        <p:txBody>
          <a:bodyPr lIns="82271" tIns="41135" rIns="82271" bIns="41135">
            <a:spAutoFit/>
          </a:bodyPr>
          <a:lstStyle/>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solidFill>
                  <a:srgbClr val="333333"/>
                </a:solidFill>
                <a:latin typeface="Trebuchet MS" pitchFamily="34" charset="0"/>
              </a:rPr>
              <a:t>Collaborative Research Projects</a:t>
            </a:r>
          </a:p>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solidFill>
                  <a:srgbClr val="333333"/>
                </a:solidFill>
                <a:latin typeface="Trebuchet MS" pitchFamily="34" charset="0"/>
              </a:rPr>
              <a:t>Tools, S/W, Libraries</a:t>
            </a:r>
          </a:p>
        </p:txBody>
      </p:sp>
      <p:sp>
        <p:nvSpPr>
          <p:cNvPr id="139274" name="Text Box 9"/>
          <p:cNvSpPr txBox="1">
            <a:spLocks noChangeArrowheads="1"/>
          </p:cNvSpPr>
          <p:nvPr/>
        </p:nvSpPr>
        <p:spPr bwMode="auto">
          <a:xfrm>
            <a:off x="6924713" y="3629025"/>
            <a:ext cx="1346200" cy="635000"/>
          </a:xfrm>
          <a:prstGeom prst="rect">
            <a:avLst/>
          </a:prstGeom>
          <a:noFill/>
          <a:ln w="9525">
            <a:noFill/>
            <a:miter lim="800000"/>
            <a:headEnd/>
            <a:tailEnd/>
          </a:ln>
        </p:spPr>
        <p:txBody>
          <a:bodyPr lIns="82271" tIns="41135" rIns="82271" bIns="41135">
            <a:spAutoFit/>
          </a:bodyPr>
          <a:lstStyle/>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solidFill>
                  <a:srgbClr val="333333"/>
                </a:solidFill>
                <a:latin typeface="Trebuchet MS" pitchFamily="34" charset="0"/>
              </a:rPr>
              <a:t>Conference presentations, demos, Workshops, courseware</a:t>
            </a:r>
          </a:p>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solidFill>
                  <a:srgbClr val="333333"/>
                </a:solidFill>
                <a:latin typeface="Trebuchet MS" pitchFamily="34" charset="0"/>
              </a:rPr>
              <a:t>Recruit top talent </a:t>
            </a:r>
          </a:p>
        </p:txBody>
      </p:sp>
      <p:sp>
        <p:nvSpPr>
          <p:cNvPr id="139275" name="Text Box 10"/>
          <p:cNvSpPr txBox="1">
            <a:spLocks noChangeArrowheads="1"/>
          </p:cNvSpPr>
          <p:nvPr/>
        </p:nvSpPr>
        <p:spPr bwMode="auto">
          <a:xfrm>
            <a:off x="6916775" y="2049462"/>
            <a:ext cx="1373188" cy="512763"/>
          </a:xfrm>
          <a:prstGeom prst="rect">
            <a:avLst/>
          </a:prstGeom>
          <a:noFill/>
          <a:ln w="9525">
            <a:noFill/>
            <a:miter lim="800000"/>
            <a:headEnd/>
            <a:tailEnd/>
          </a:ln>
        </p:spPr>
        <p:txBody>
          <a:bodyPr lIns="82271" tIns="41135" rIns="82271" bIns="41135">
            <a:spAutoFit/>
          </a:bodyPr>
          <a:lstStyle/>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solidFill>
                  <a:srgbClr val="333333"/>
                </a:solidFill>
                <a:latin typeface="Trebuchet MS" pitchFamily="34" charset="0"/>
              </a:rPr>
              <a:t>Direct Sales</a:t>
            </a:r>
          </a:p>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solidFill>
                  <a:srgbClr val="333333"/>
                </a:solidFill>
                <a:latin typeface="Trebuchet MS" pitchFamily="34" charset="0"/>
              </a:rPr>
              <a:t>Sales Enablement – Briefings/Reference Acct</a:t>
            </a:r>
          </a:p>
        </p:txBody>
      </p:sp>
      <p:sp>
        <p:nvSpPr>
          <p:cNvPr id="139276" name="Text Box 11"/>
          <p:cNvSpPr txBox="1">
            <a:spLocks noChangeArrowheads="1"/>
          </p:cNvSpPr>
          <p:nvPr/>
        </p:nvSpPr>
        <p:spPr bwMode="auto">
          <a:xfrm>
            <a:off x="8002588" y="2682875"/>
            <a:ext cx="1112837" cy="808038"/>
          </a:xfrm>
          <a:prstGeom prst="rect">
            <a:avLst/>
          </a:prstGeom>
          <a:noFill/>
          <a:ln w="9525">
            <a:noFill/>
            <a:miter lim="800000"/>
            <a:headEnd/>
            <a:tailEnd/>
          </a:ln>
        </p:spPr>
        <p:txBody>
          <a:bodyPr lIns="82271" tIns="41135" rIns="82271" bIns="41135">
            <a:spAutoFit/>
          </a:bodyPr>
          <a:lstStyle/>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solidFill>
                  <a:srgbClr val="333333"/>
                </a:solidFill>
                <a:latin typeface="Trebuchet MS" pitchFamily="34" charset="0"/>
              </a:rPr>
              <a:t>Identify Intellectual Property(IP) and/or Joint Development Agreement(JDA) opportunities</a:t>
            </a:r>
          </a:p>
        </p:txBody>
      </p:sp>
      <p:sp>
        <p:nvSpPr>
          <p:cNvPr id="139277" name="Text Box 12"/>
          <p:cNvSpPr txBox="1">
            <a:spLocks noChangeArrowheads="1"/>
          </p:cNvSpPr>
          <p:nvPr/>
        </p:nvSpPr>
        <p:spPr bwMode="auto">
          <a:xfrm>
            <a:off x="6162713" y="2678112"/>
            <a:ext cx="1001712" cy="455613"/>
          </a:xfrm>
          <a:prstGeom prst="rect">
            <a:avLst/>
          </a:prstGeom>
          <a:noFill/>
          <a:ln w="9525">
            <a:noFill/>
            <a:miter lim="800000"/>
            <a:headEnd/>
            <a:tailEnd/>
          </a:ln>
        </p:spPr>
        <p:txBody>
          <a:bodyPr lIns="82271" tIns="41135" rIns="82271" bIns="41135">
            <a:spAutoFit/>
          </a:bodyPr>
          <a:lstStyle/>
          <a:p>
            <a:pPr algn="ctr" defTabSz="411163" eaLnBrk="0" hangingPunct="0">
              <a:lnSpc>
                <a:spcPct val="99000"/>
              </a:lnSpc>
              <a:spcBef>
                <a:spcPts val="900"/>
              </a:spcBef>
              <a:buClr>
                <a:srgbClr val="6633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i="1">
                <a:solidFill>
                  <a:srgbClr val="663300"/>
                </a:solidFill>
                <a:latin typeface="Trebuchet MS" pitchFamily="34" charset="0"/>
              </a:rPr>
              <a:t>Product Ecosystem</a:t>
            </a:r>
          </a:p>
        </p:txBody>
      </p:sp>
      <p:sp>
        <p:nvSpPr>
          <p:cNvPr id="139278" name="AutoShape 13"/>
          <p:cNvSpPr>
            <a:spLocks noChangeArrowheads="1"/>
          </p:cNvSpPr>
          <p:nvPr/>
        </p:nvSpPr>
        <p:spPr bwMode="auto">
          <a:xfrm>
            <a:off x="7005675" y="4271962"/>
            <a:ext cx="1073150" cy="282575"/>
          </a:xfrm>
          <a:prstGeom prst="roundRect">
            <a:avLst>
              <a:gd name="adj" fmla="val 468"/>
            </a:avLst>
          </a:prstGeom>
          <a:noFill/>
          <a:ln w="9525">
            <a:noFill/>
            <a:round/>
            <a:headEnd/>
            <a:tailEnd/>
          </a:ln>
        </p:spPr>
        <p:txBody>
          <a:bodyPr wrap="none" lIns="82271" tIns="41135" rIns="82271" bIns="41135">
            <a:spAutoFit/>
          </a:bodyPr>
          <a:lstStyle/>
          <a:p>
            <a:pPr algn="ctr" defTabSz="411163" eaLnBrk="0" hangingPunct="0">
              <a:lnSpc>
                <a:spcPct val="99000"/>
              </a:lnSpc>
              <a:spcBef>
                <a:spcPts val="900"/>
              </a:spcBef>
              <a:buClr>
                <a:srgbClr val="6633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i="1">
                <a:solidFill>
                  <a:srgbClr val="663300"/>
                </a:solidFill>
                <a:latin typeface="Trebuchet MS" pitchFamily="34" charset="0"/>
              </a:rPr>
              <a:t>Talent Pool</a:t>
            </a:r>
          </a:p>
        </p:txBody>
      </p:sp>
      <p:sp>
        <p:nvSpPr>
          <p:cNvPr id="139279" name="AutoShape 14"/>
          <p:cNvSpPr>
            <a:spLocks noChangeArrowheads="1"/>
          </p:cNvSpPr>
          <p:nvPr/>
        </p:nvSpPr>
        <p:spPr bwMode="auto">
          <a:xfrm>
            <a:off x="7235863" y="1762125"/>
            <a:ext cx="558800" cy="268287"/>
          </a:xfrm>
          <a:prstGeom prst="roundRect">
            <a:avLst>
              <a:gd name="adj" fmla="val 468"/>
            </a:avLst>
          </a:prstGeom>
          <a:noFill/>
          <a:ln w="9525">
            <a:noFill/>
            <a:round/>
            <a:headEnd/>
            <a:tailEnd/>
          </a:ln>
        </p:spPr>
        <p:txBody>
          <a:bodyPr wrap="none" lIns="82271" tIns="41135" rIns="82271" bIns="41135">
            <a:spAutoFit/>
          </a:bodyPr>
          <a:lstStyle/>
          <a:p>
            <a:pPr algn="ctr" defTabSz="411163" eaLnBrk="0" hangingPunct="0">
              <a:lnSpc>
                <a:spcPct val="99000"/>
              </a:lnSpc>
              <a:spcBef>
                <a:spcPts val="900"/>
              </a:spcBef>
              <a:buClr>
                <a:srgbClr val="6633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i="1">
                <a:solidFill>
                  <a:srgbClr val="663300"/>
                </a:solidFill>
                <a:latin typeface="Trebuchet MS" pitchFamily="34" charset="0"/>
              </a:rPr>
              <a:t>Sales</a:t>
            </a:r>
          </a:p>
        </p:txBody>
      </p:sp>
      <p:sp>
        <p:nvSpPr>
          <p:cNvPr id="139280" name="Text Box 15"/>
          <p:cNvSpPr txBox="1">
            <a:spLocks noChangeArrowheads="1"/>
          </p:cNvSpPr>
          <p:nvPr/>
        </p:nvSpPr>
        <p:spPr bwMode="auto">
          <a:xfrm>
            <a:off x="7886700" y="2411413"/>
            <a:ext cx="1219200" cy="268287"/>
          </a:xfrm>
          <a:prstGeom prst="rect">
            <a:avLst/>
          </a:prstGeom>
          <a:noFill/>
          <a:ln w="9525">
            <a:noFill/>
            <a:miter lim="800000"/>
            <a:headEnd/>
            <a:tailEnd/>
          </a:ln>
        </p:spPr>
        <p:txBody>
          <a:bodyPr lIns="82271" tIns="41135" rIns="82271" bIns="41135">
            <a:spAutoFit/>
          </a:bodyPr>
          <a:lstStyle/>
          <a:p>
            <a:pPr algn="ctr" defTabSz="411163" eaLnBrk="0" hangingPunct="0">
              <a:lnSpc>
                <a:spcPct val="99000"/>
              </a:lnSpc>
              <a:spcBef>
                <a:spcPts val="900"/>
              </a:spcBef>
              <a:buClr>
                <a:srgbClr val="6633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i="1">
                <a:solidFill>
                  <a:srgbClr val="663300"/>
                </a:solidFill>
                <a:latin typeface="Trebuchet MS" pitchFamily="34" charset="0"/>
              </a:rPr>
              <a:t>IP/JDA</a:t>
            </a:r>
          </a:p>
        </p:txBody>
      </p:sp>
      <p:sp>
        <p:nvSpPr>
          <p:cNvPr id="139281" name="Text Box 16"/>
          <p:cNvSpPr txBox="1">
            <a:spLocks noChangeArrowheads="1"/>
          </p:cNvSpPr>
          <p:nvPr/>
        </p:nvSpPr>
        <p:spPr bwMode="auto">
          <a:xfrm>
            <a:off x="388088" y="1027924"/>
            <a:ext cx="7993063" cy="625475"/>
          </a:xfrm>
          <a:prstGeom prst="rect">
            <a:avLst/>
          </a:prstGeom>
          <a:noFill/>
          <a:ln w="9525">
            <a:noFill/>
            <a:miter lim="800000"/>
            <a:headEnd/>
            <a:tailEnd/>
          </a:ln>
        </p:spPr>
        <p:txBody>
          <a:bodyPr lIns="82271" tIns="41135" rIns="82271" bIns="41135">
            <a:spAutoFit/>
          </a:bodyPr>
          <a:lstStyle/>
          <a:p>
            <a:pPr algn="ctr" defTabSz="411163" eaLnBrk="0" hangingPunct="0">
              <a:lnSpc>
                <a:spcPct val="99000"/>
              </a:lnSpc>
              <a:spcBef>
                <a:spcPts val="1125"/>
              </a:spcBef>
              <a:buClr>
                <a:srgbClr val="0000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b="1" dirty="0">
                <a:solidFill>
                  <a:srgbClr val="000000"/>
                </a:solidFill>
                <a:latin typeface="Trebuchet MS" pitchFamily="34" charset="0"/>
              </a:rPr>
              <a:t>A win-win alliance between Marist College, IBM, and Industry and/or Government Partners</a:t>
            </a:r>
          </a:p>
        </p:txBody>
      </p:sp>
      <p:sp>
        <p:nvSpPr>
          <p:cNvPr id="139282" name="Text Box 17"/>
          <p:cNvSpPr txBox="1">
            <a:spLocks noChangeArrowheads="1"/>
          </p:cNvSpPr>
          <p:nvPr/>
        </p:nvSpPr>
        <p:spPr bwMode="auto">
          <a:xfrm>
            <a:off x="2043150" y="3089275"/>
            <a:ext cx="1223963" cy="390525"/>
          </a:xfrm>
          <a:prstGeom prst="rect">
            <a:avLst/>
          </a:prstGeom>
          <a:noFill/>
          <a:ln w="9525">
            <a:noFill/>
            <a:miter lim="800000"/>
            <a:headEnd/>
            <a:tailEnd/>
          </a:ln>
        </p:spPr>
        <p:txBody>
          <a:bodyPr lIns="82271" tIns="41135" rIns="82271" bIns="41135">
            <a:spAutoFit/>
          </a:bodyPr>
          <a:lstStyle/>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latin typeface="Trebuchet MS" pitchFamily="34" charset="0"/>
              </a:rPr>
              <a:t>SUR Grants</a:t>
            </a:r>
          </a:p>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latin typeface="Trebuchet MS" pitchFamily="34" charset="0"/>
              </a:rPr>
              <a:t>Faculty Awards</a:t>
            </a:r>
          </a:p>
        </p:txBody>
      </p:sp>
      <p:sp>
        <p:nvSpPr>
          <p:cNvPr id="139283" name="AutoShape 18"/>
          <p:cNvSpPr>
            <a:spLocks noChangeArrowheads="1"/>
          </p:cNvSpPr>
          <p:nvPr/>
        </p:nvSpPr>
        <p:spPr bwMode="auto">
          <a:xfrm>
            <a:off x="3041688" y="5434012"/>
            <a:ext cx="3036887" cy="1265238"/>
          </a:xfrm>
          <a:prstGeom prst="bevel">
            <a:avLst>
              <a:gd name="adj" fmla="val 12500"/>
            </a:avLst>
          </a:prstGeom>
          <a:gradFill rotWithShape="0">
            <a:gsLst>
              <a:gs pos="0">
                <a:srgbClr val="172F75"/>
              </a:gs>
              <a:gs pos="50000">
                <a:srgbClr val="3366FF"/>
              </a:gs>
              <a:gs pos="100000">
                <a:srgbClr val="172F75"/>
              </a:gs>
            </a:gsLst>
            <a:lin ang="5400000" scaled="1"/>
          </a:gradFill>
          <a:ln w="9525">
            <a:noFill/>
            <a:miter lim="800000"/>
            <a:headEnd/>
            <a:tailEnd/>
          </a:ln>
        </p:spPr>
        <p:txBody>
          <a:bodyPr lIns="82271" tIns="41135" rIns="82271" bIns="41135" anchor="ctr"/>
          <a:lstStyle/>
          <a:p>
            <a:pPr algn="ctr" defTabSz="411163" eaLnBrk="0" hangingPunct="0">
              <a:lnSpc>
                <a:spcPct val="99000"/>
              </a:lnSpc>
              <a:spcBef>
                <a:spcPts val="1013"/>
              </a:spcBef>
              <a:buClr>
                <a:srgbClr val="FFFFFF"/>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solidFill>
                  <a:srgbClr val="FFFFFF"/>
                </a:solidFill>
                <a:latin typeface="Trebuchet MS" pitchFamily="34" charset="0"/>
              </a:rPr>
              <a:t>NEC, ADVA, BigSwitch, ONF, NYSTAR, Brocade, NSF, Ellucian, Sakai Community, Juniper </a:t>
            </a:r>
          </a:p>
          <a:p>
            <a:pPr algn="ctr" defTabSz="411163" eaLnBrk="0" hangingPunct="0">
              <a:spcBef>
                <a:spcPts val="563"/>
              </a:spcBef>
              <a:buClr>
                <a:srgbClr val="FFFFFF"/>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endParaRPr lang="en-GB" sz="800" b="1">
              <a:solidFill>
                <a:srgbClr val="FFFFFF"/>
              </a:solidFill>
              <a:latin typeface="Trebuchet MS" pitchFamily="34" charset="0"/>
            </a:endParaRPr>
          </a:p>
        </p:txBody>
      </p:sp>
      <p:cxnSp>
        <p:nvCxnSpPr>
          <p:cNvPr id="139284" name="AutoShape 19"/>
          <p:cNvCxnSpPr>
            <a:cxnSpLocks noChangeShapeType="1"/>
          </p:cNvCxnSpPr>
          <p:nvPr/>
        </p:nvCxnSpPr>
        <p:spPr bwMode="auto">
          <a:xfrm rot="16200000" flipH="1">
            <a:off x="1373225" y="4613275"/>
            <a:ext cx="1735137" cy="1766888"/>
          </a:xfrm>
          <a:prstGeom prst="bentConnector2">
            <a:avLst/>
          </a:prstGeom>
          <a:noFill/>
          <a:ln w="25560">
            <a:solidFill>
              <a:srgbClr val="000000"/>
            </a:solidFill>
            <a:miter lim="800000"/>
            <a:headEnd type="triangle" w="med" len="med"/>
            <a:tailEnd type="triangle" w="med" len="med"/>
          </a:ln>
        </p:spPr>
      </p:cxnSp>
      <p:cxnSp>
        <p:nvCxnSpPr>
          <p:cNvPr id="139285" name="AutoShape 20"/>
          <p:cNvCxnSpPr>
            <a:cxnSpLocks noChangeShapeType="1"/>
          </p:cNvCxnSpPr>
          <p:nvPr/>
        </p:nvCxnSpPr>
        <p:spPr bwMode="auto">
          <a:xfrm rot="5400000">
            <a:off x="6019838" y="4637087"/>
            <a:ext cx="1657350" cy="1574800"/>
          </a:xfrm>
          <a:prstGeom prst="bentConnector2">
            <a:avLst/>
          </a:prstGeom>
          <a:noFill/>
          <a:ln w="25560">
            <a:solidFill>
              <a:srgbClr val="000000"/>
            </a:solidFill>
            <a:miter lim="800000"/>
            <a:headEnd type="triangle" w="med" len="med"/>
            <a:tailEnd type="triangle" w="med" len="med"/>
          </a:ln>
        </p:spPr>
      </p:cxnSp>
      <p:sp>
        <p:nvSpPr>
          <p:cNvPr id="139286" name="Oval 21"/>
          <p:cNvSpPr>
            <a:spLocks noChangeArrowheads="1"/>
          </p:cNvSpPr>
          <p:nvPr/>
        </p:nvSpPr>
        <p:spPr bwMode="auto">
          <a:xfrm>
            <a:off x="650913" y="3219450"/>
            <a:ext cx="1520825" cy="1381125"/>
          </a:xfrm>
          <a:prstGeom prst="ellipse">
            <a:avLst/>
          </a:prstGeom>
          <a:solidFill>
            <a:srgbClr val="C0C0C0">
              <a:alpha val="47842"/>
            </a:srgbClr>
          </a:solidFill>
          <a:ln w="9360">
            <a:solidFill>
              <a:srgbClr val="C0C0C0"/>
            </a:solidFill>
            <a:round/>
            <a:headEnd/>
            <a:tailEnd/>
          </a:ln>
        </p:spPr>
        <p:txBody>
          <a:bodyPr wrap="none" anchor="ctr"/>
          <a:lstStyle/>
          <a:p>
            <a:pPr>
              <a:lnSpc>
                <a:spcPct val="90000"/>
              </a:lnSpc>
            </a:pPr>
            <a:endParaRPr lang="en-US" sz="2200">
              <a:solidFill>
                <a:schemeClr val="hlink"/>
              </a:solidFill>
            </a:endParaRPr>
          </a:p>
        </p:txBody>
      </p:sp>
      <p:sp>
        <p:nvSpPr>
          <p:cNvPr id="139287" name="Oval 22"/>
          <p:cNvSpPr>
            <a:spLocks noChangeArrowheads="1"/>
          </p:cNvSpPr>
          <p:nvPr/>
        </p:nvSpPr>
        <p:spPr bwMode="auto">
          <a:xfrm>
            <a:off x="693775" y="1717675"/>
            <a:ext cx="1433513" cy="1250950"/>
          </a:xfrm>
          <a:prstGeom prst="ellipse">
            <a:avLst/>
          </a:prstGeom>
          <a:solidFill>
            <a:srgbClr val="3366FF">
              <a:alpha val="47842"/>
            </a:srgbClr>
          </a:solidFill>
          <a:ln w="9360">
            <a:solidFill>
              <a:srgbClr val="7889FB"/>
            </a:solidFill>
            <a:round/>
            <a:headEnd/>
            <a:tailEnd/>
          </a:ln>
        </p:spPr>
        <p:txBody>
          <a:bodyPr wrap="none" anchor="ctr"/>
          <a:lstStyle/>
          <a:p>
            <a:pPr>
              <a:lnSpc>
                <a:spcPct val="90000"/>
              </a:lnSpc>
            </a:pPr>
            <a:endParaRPr lang="en-US" sz="2200">
              <a:solidFill>
                <a:schemeClr val="hlink"/>
              </a:solidFill>
            </a:endParaRPr>
          </a:p>
        </p:txBody>
      </p:sp>
      <p:sp>
        <p:nvSpPr>
          <p:cNvPr id="139288" name="Oval 23"/>
          <p:cNvSpPr>
            <a:spLocks noChangeArrowheads="1"/>
          </p:cNvSpPr>
          <p:nvPr/>
        </p:nvSpPr>
        <p:spPr bwMode="auto">
          <a:xfrm>
            <a:off x="1644688" y="2389187"/>
            <a:ext cx="1547812" cy="1344613"/>
          </a:xfrm>
          <a:prstGeom prst="ellipse">
            <a:avLst/>
          </a:prstGeom>
          <a:solidFill>
            <a:srgbClr val="008000">
              <a:alpha val="47842"/>
            </a:srgbClr>
          </a:solidFill>
          <a:ln w="9360">
            <a:solidFill>
              <a:srgbClr val="339966"/>
            </a:solidFill>
            <a:round/>
            <a:headEnd/>
            <a:tailEnd/>
          </a:ln>
        </p:spPr>
        <p:txBody>
          <a:bodyPr wrap="none" anchor="ctr"/>
          <a:lstStyle/>
          <a:p>
            <a:pPr>
              <a:lnSpc>
                <a:spcPct val="90000"/>
              </a:lnSpc>
            </a:pPr>
            <a:endParaRPr lang="en-US" sz="2200">
              <a:solidFill>
                <a:schemeClr val="hlink"/>
              </a:solidFill>
            </a:endParaRPr>
          </a:p>
        </p:txBody>
      </p:sp>
      <p:sp>
        <p:nvSpPr>
          <p:cNvPr id="139289" name="Oval 24"/>
          <p:cNvSpPr>
            <a:spLocks noChangeArrowheads="1"/>
          </p:cNvSpPr>
          <p:nvPr/>
        </p:nvSpPr>
        <p:spPr bwMode="auto">
          <a:xfrm>
            <a:off x="-71400" y="2546350"/>
            <a:ext cx="1508125" cy="1262062"/>
          </a:xfrm>
          <a:prstGeom prst="ellipse">
            <a:avLst/>
          </a:prstGeom>
          <a:solidFill>
            <a:srgbClr val="FFCC66">
              <a:alpha val="47842"/>
            </a:srgbClr>
          </a:solidFill>
          <a:ln w="9360">
            <a:solidFill>
              <a:srgbClr val="FFCC66"/>
            </a:solidFill>
            <a:round/>
            <a:headEnd/>
            <a:tailEnd/>
          </a:ln>
        </p:spPr>
        <p:txBody>
          <a:bodyPr wrap="none" anchor="ctr"/>
          <a:lstStyle/>
          <a:p>
            <a:pPr>
              <a:lnSpc>
                <a:spcPct val="90000"/>
              </a:lnSpc>
            </a:pPr>
            <a:endParaRPr lang="en-US" sz="2200">
              <a:solidFill>
                <a:schemeClr val="hlink"/>
              </a:solidFill>
            </a:endParaRPr>
          </a:p>
        </p:txBody>
      </p:sp>
      <p:sp>
        <p:nvSpPr>
          <p:cNvPr id="139290" name="Oval 25"/>
          <p:cNvSpPr>
            <a:spLocks noChangeArrowheads="1"/>
          </p:cNvSpPr>
          <p:nvPr/>
        </p:nvSpPr>
        <p:spPr bwMode="auto">
          <a:xfrm>
            <a:off x="1017625" y="2693987"/>
            <a:ext cx="819150" cy="762000"/>
          </a:xfrm>
          <a:prstGeom prst="ellipse">
            <a:avLst/>
          </a:prstGeom>
          <a:gradFill rotWithShape="0">
            <a:gsLst>
              <a:gs pos="0">
                <a:srgbClr val="172F75"/>
              </a:gs>
              <a:gs pos="50000">
                <a:srgbClr val="3366FF"/>
              </a:gs>
              <a:gs pos="100000">
                <a:srgbClr val="172F75"/>
              </a:gs>
            </a:gsLst>
            <a:lin ang="5400000" scaled="1"/>
          </a:gradFill>
          <a:ln w="9525">
            <a:noFill/>
            <a:round/>
            <a:headEnd/>
            <a:tailEnd/>
          </a:ln>
        </p:spPr>
        <p:txBody>
          <a:bodyPr anchor="ctr"/>
          <a:lstStyle/>
          <a:p>
            <a:pPr>
              <a:lnSpc>
                <a:spcPct val="90000"/>
              </a:lnSpc>
            </a:pPr>
            <a:endParaRPr lang="en-US" sz="2200">
              <a:solidFill>
                <a:schemeClr val="hlink"/>
              </a:solidFill>
            </a:endParaRPr>
          </a:p>
        </p:txBody>
      </p:sp>
      <p:sp>
        <p:nvSpPr>
          <p:cNvPr id="139291" name="Text Box 26"/>
          <p:cNvSpPr txBox="1">
            <a:spLocks noChangeArrowheads="1"/>
          </p:cNvSpPr>
          <p:nvPr/>
        </p:nvSpPr>
        <p:spPr bwMode="auto">
          <a:xfrm>
            <a:off x="-71400" y="2979737"/>
            <a:ext cx="1243013" cy="512763"/>
          </a:xfrm>
          <a:prstGeom prst="rect">
            <a:avLst/>
          </a:prstGeom>
          <a:noFill/>
          <a:ln w="9525">
            <a:noFill/>
            <a:miter lim="800000"/>
            <a:headEnd/>
            <a:tailEnd/>
          </a:ln>
        </p:spPr>
        <p:txBody>
          <a:bodyPr lIns="82271" tIns="41135" rIns="82271" bIns="41135">
            <a:spAutoFit/>
          </a:bodyPr>
          <a:lstStyle/>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dirty="0">
                <a:solidFill>
                  <a:srgbClr val="333333"/>
                </a:solidFill>
                <a:latin typeface="Trebuchet MS" pitchFamily="34" charset="0"/>
              </a:rPr>
              <a:t>IBM Internships</a:t>
            </a:r>
          </a:p>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dirty="0">
                <a:solidFill>
                  <a:srgbClr val="333333"/>
                </a:solidFill>
                <a:latin typeface="Trebuchet MS" pitchFamily="34" charset="0"/>
              </a:rPr>
              <a:t>Full-time hire – Many Marist grads at IBM</a:t>
            </a:r>
          </a:p>
        </p:txBody>
      </p:sp>
      <p:sp>
        <p:nvSpPr>
          <p:cNvPr id="139292" name="Text Box 27"/>
          <p:cNvSpPr txBox="1">
            <a:spLocks noChangeArrowheads="1"/>
          </p:cNvSpPr>
          <p:nvPr/>
        </p:nvSpPr>
        <p:spPr bwMode="auto">
          <a:xfrm>
            <a:off x="923963" y="3600450"/>
            <a:ext cx="1157287" cy="693737"/>
          </a:xfrm>
          <a:prstGeom prst="rect">
            <a:avLst/>
          </a:prstGeom>
          <a:noFill/>
          <a:ln w="9525">
            <a:noFill/>
            <a:miter lim="800000"/>
            <a:headEnd/>
            <a:tailEnd/>
          </a:ln>
        </p:spPr>
        <p:txBody>
          <a:bodyPr lIns="82271" tIns="41135" rIns="82271" bIns="41135">
            <a:spAutoFit/>
          </a:bodyPr>
          <a:lstStyle/>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a:solidFill>
                  <a:srgbClr val="333333"/>
                </a:solidFill>
                <a:latin typeface="Trebuchet MS" pitchFamily="34" charset="0"/>
              </a:rPr>
              <a:t>Access to IBM hardware/software and provides access to many other schools (z and p)</a:t>
            </a:r>
          </a:p>
        </p:txBody>
      </p:sp>
      <p:sp>
        <p:nvSpPr>
          <p:cNvPr id="139293" name="Text Box 28"/>
          <p:cNvSpPr txBox="1">
            <a:spLocks noChangeArrowheads="1"/>
          </p:cNvSpPr>
          <p:nvPr/>
        </p:nvSpPr>
        <p:spPr bwMode="auto">
          <a:xfrm>
            <a:off x="746163" y="1939925"/>
            <a:ext cx="1585912" cy="820737"/>
          </a:xfrm>
          <a:prstGeom prst="rect">
            <a:avLst/>
          </a:prstGeom>
          <a:noFill/>
          <a:ln w="9525">
            <a:noFill/>
            <a:miter lim="800000"/>
            <a:headEnd/>
            <a:tailEnd/>
          </a:ln>
        </p:spPr>
        <p:txBody>
          <a:bodyPr lIns="82271" tIns="41135" rIns="82271" bIns="41135">
            <a:spAutoFit/>
          </a:bodyPr>
          <a:lstStyle/>
          <a:p>
            <a:pPr defTabSz="411163" eaLnBrk="0" hangingPunct="0">
              <a:spcBef>
                <a:spcPts val="563"/>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dirty="0">
                <a:solidFill>
                  <a:srgbClr val="333333"/>
                </a:solidFill>
                <a:latin typeface="Trebuchet MS" pitchFamily="34" charset="0"/>
              </a:rPr>
              <a:t>Collaborative Research Projects –</a:t>
            </a:r>
            <a:r>
              <a:rPr lang="en-GB" sz="800" b="1" dirty="0" err="1">
                <a:solidFill>
                  <a:srgbClr val="333333"/>
                </a:solidFill>
                <a:latin typeface="Trebuchet MS" pitchFamily="34" charset="0"/>
              </a:rPr>
              <a:t>OpenFlow</a:t>
            </a:r>
            <a:r>
              <a:rPr lang="en-GB" sz="800" b="1" dirty="0">
                <a:solidFill>
                  <a:srgbClr val="333333"/>
                </a:solidFill>
                <a:latin typeface="Trebuchet MS" pitchFamily="34" charset="0"/>
              </a:rPr>
              <a:t> </a:t>
            </a:r>
          </a:p>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dirty="0">
                <a:solidFill>
                  <a:srgbClr val="333333"/>
                </a:solidFill>
                <a:latin typeface="Trebuchet MS" pitchFamily="34" charset="0"/>
              </a:rPr>
              <a:t>Cutting edge technologies – Cloud Computing</a:t>
            </a:r>
          </a:p>
          <a:p>
            <a:pPr defTabSz="411163" eaLnBrk="0" hangingPunct="0">
              <a:spcBef>
                <a:spcPts val="500"/>
              </a:spcBef>
              <a:buClr>
                <a:srgbClr val="333333"/>
              </a:buClr>
              <a:buSzPct val="100000"/>
              <a:buFont typeface="Trebuchet MS" pitchFamily="34" charset="0"/>
              <a:buChar char="•"/>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800" b="1" dirty="0">
                <a:solidFill>
                  <a:srgbClr val="333333"/>
                </a:solidFill>
                <a:latin typeface="Trebuchet MS" pitchFamily="34" charset="0"/>
              </a:rPr>
              <a:t>Areas of mutual interest</a:t>
            </a:r>
          </a:p>
        </p:txBody>
      </p:sp>
      <p:sp>
        <p:nvSpPr>
          <p:cNvPr id="139294" name="AutoShape 29"/>
          <p:cNvSpPr>
            <a:spLocks noChangeArrowheads="1"/>
          </p:cNvSpPr>
          <p:nvPr/>
        </p:nvSpPr>
        <p:spPr bwMode="auto">
          <a:xfrm>
            <a:off x="63538" y="2663825"/>
            <a:ext cx="1111250" cy="268287"/>
          </a:xfrm>
          <a:prstGeom prst="roundRect">
            <a:avLst>
              <a:gd name="adj" fmla="val 468"/>
            </a:avLst>
          </a:prstGeom>
          <a:noFill/>
          <a:ln w="9525">
            <a:noFill/>
            <a:round/>
            <a:headEnd/>
            <a:tailEnd/>
          </a:ln>
        </p:spPr>
        <p:txBody>
          <a:bodyPr wrap="none" lIns="82271" tIns="41135" rIns="82271" bIns="41135">
            <a:spAutoFit/>
          </a:bodyPr>
          <a:lstStyle/>
          <a:p>
            <a:pPr algn="ctr" defTabSz="411163" eaLnBrk="0" hangingPunct="0">
              <a:lnSpc>
                <a:spcPct val="99000"/>
              </a:lnSpc>
              <a:spcBef>
                <a:spcPts val="900"/>
              </a:spcBef>
              <a:buClr>
                <a:srgbClr val="6633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i="1" dirty="0">
                <a:solidFill>
                  <a:srgbClr val="663300"/>
                </a:solidFill>
                <a:latin typeface="Trebuchet MS" pitchFamily="34" charset="0"/>
              </a:rPr>
              <a:t>Recruitment</a:t>
            </a:r>
          </a:p>
        </p:txBody>
      </p:sp>
      <p:sp>
        <p:nvSpPr>
          <p:cNvPr id="139295" name="AutoShape 30"/>
          <p:cNvSpPr>
            <a:spLocks noChangeArrowheads="1"/>
          </p:cNvSpPr>
          <p:nvPr/>
        </p:nvSpPr>
        <p:spPr bwMode="auto">
          <a:xfrm>
            <a:off x="542963" y="4217987"/>
            <a:ext cx="1708150" cy="279400"/>
          </a:xfrm>
          <a:prstGeom prst="roundRect">
            <a:avLst>
              <a:gd name="adj" fmla="val 468"/>
            </a:avLst>
          </a:prstGeom>
          <a:noFill/>
          <a:ln w="9525">
            <a:noFill/>
            <a:round/>
            <a:headEnd/>
            <a:tailEnd/>
          </a:ln>
        </p:spPr>
        <p:txBody>
          <a:bodyPr wrap="none" lIns="82271" tIns="41135" rIns="82271" bIns="41135">
            <a:spAutoFit/>
          </a:bodyPr>
          <a:lstStyle/>
          <a:p>
            <a:pPr algn="ctr" defTabSz="411163" eaLnBrk="0" hangingPunct="0">
              <a:lnSpc>
                <a:spcPct val="99000"/>
              </a:lnSpc>
              <a:spcBef>
                <a:spcPts val="900"/>
              </a:spcBef>
              <a:buClr>
                <a:srgbClr val="6633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i="1">
                <a:solidFill>
                  <a:srgbClr val="663300"/>
                </a:solidFill>
                <a:latin typeface="Trebuchet MS" pitchFamily="34" charset="0"/>
              </a:rPr>
              <a:t>Hardware/Software</a:t>
            </a:r>
          </a:p>
        </p:txBody>
      </p:sp>
      <p:sp>
        <p:nvSpPr>
          <p:cNvPr id="139296" name="AutoShape 31"/>
          <p:cNvSpPr>
            <a:spLocks noChangeArrowheads="1"/>
          </p:cNvSpPr>
          <p:nvPr/>
        </p:nvSpPr>
        <p:spPr bwMode="auto">
          <a:xfrm>
            <a:off x="1001750" y="1720850"/>
            <a:ext cx="860425" cy="269875"/>
          </a:xfrm>
          <a:prstGeom prst="roundRect">
            <a:avLst>
              <a:gd name="adj" fmla="val 468"/>
            </a:avLst>
          </a:prstGeom>
          <a:noFill/>
          <a:ln w="9525">
            <a:noFill/>
            <a:round/>
            <a:headEnd/>
            <a:tailEnd/>
          </a:ln>
        </p:spPr>
        <p:txBody>
          <a:bodyPr wrap="none" lIns="82271" tIns="41135" rIns="82271" bIns="41135">
            <a:spAutoFit/>
          </a:bodyPr>
          <a:lstStyle/>
          <a:p>
            <a:pPr algn="ctr" defTabSz="411163" eaLnBrk="0" hangingPunct="0">
              <a:lnSpc>
                <a:spcPct val="99000"/>
              </a:lnSpc>
              <a:spcBef>
                <a:spcPts val="900"/>
              </a:spcBef>
              <a:buClr>
                <a:srgbClr val="6633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i="1">
                <a:solidFill>
                  <a:srgbClr val="663300"/>
                </a:solidFill>
                <a:latin typeface="Trebuchet MS" pitchFamily="34" charset="0"/>
              </a:rPr>
              <a:t>Research</a:t>
            </a:r>
          </a:p>
        </p:txBody>
      </p:sp>
      <p:sp>
        <p:nvSpPr>
          <p:cNvPr id="139297" name="AutoShape 32"/>
          <p:cNvSpPr>
            <a:spLocks noChangeArrowheads="1"/>
          </p:cNvSpPr>
          <p:nvPr/>
        </p:nvSpPr>
        <p:spPr bwMode="auto">
          <a:xfrm>
            <a:off x="1827250" y="2586037"/>
            <a:ext cx="1241425" cy="552450"/>
          </a:xfrm>
          <a:prstGeom prst="roundRect">
            <a:avLst>
              <a:gd name="adj" fmla="val 278"/>
            </a:avLst>
          </a:prstGeom>
          <a:noFill/>
          <a:ln w="9525">
            <a:noFill/>
            <a:round/>
            <a:headEnd/>
            <a:tailEnd/>
          </a:ln>
        </p:spPr>
        <p:txBody>
          <a:bodyPr wrap="none" lIns="82271" tIns="41135" rIns="82271" bIns="41135">
            <a:spAutoFit/>
          </a:bodyPr>
          <a:lstStyle/>
          <a:p>
            <a:pPr algn="ctr" defTabSz="411163" eaLnBrk="0" hangingPunct="0">
              <a:lnSpc>
                <a:spcPct val="99000"/>
              </a:lnSpc>
              <a:spcBef>
                <a:spcPts val="900"/>
              </a:spcBef>
              <a:buClr>
                <a:srgbClr val="6633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i="1">
                <a:solidFill>
                  <a:srgbClr val="663300"/>
                </a:solidFill>
                <a:latin typeface="Trebuchet MS" pitchFamily="34" charset="0"/>
              </a:rPr>
              <a:t>Funding</a:t>
            </a:r>
          </a:p>
          <a:p>
            <a:pPr algn="ctr" defTabSz="411163" eaLnBrk="0" hangingPunct="0">
              <a:spcBef>
                <a:spcPts val="563"/>
              </a:spcBef>
              <a:buClr>
                <a:srgbClr val="663300"/>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i="1">
                <a:solidFill>
                  <a:srgbClr val="663300"/>
                </a:solidFill>
                <a:latin typeface="Trebuchet MS" pitchFamily="34" charset="0"/>
              </a:rPr>
              <a:t>(in-kind/cash)</a:t>
            </a:r>
          </a:p>
        </p:txBody>
      </p:sp>
      <p:sp>
        <p:nvSpPr>
          <p:cNvPr id="139298" name="AutoShape 33"/>
          <p:cNvSpPr>
            <a:spLocks noChangeArrowheads="1"/>
          </p:cNvSpPr>
          <p:nvPr/>
        </p:nvSpPr>
        <p:spPr bwMode="auto">
          <a:xfrm>
            <a:off x="1098588" y="2898775"/>
            <a:ext cx="633412" cy="593725"/>
          </a:xfrm>
          <a:prstGeom prst="roundRect">
            <a:avLst>
              <a:gd name="adj" fmla="val 222"/>
            </a:avLst>
          </a:prstGeom>
          <a:noFill/>
          <a:ln w="9525">
            <a:noFill/>
            <a:round/>
            <a:headEnd/>
            <a:tailEnd/>
          </a:ln>
        </p:spPr>
        <p:txBody>
          <a:bodyPr wrap="none" lIns="82271" tIns="41135" rIns="82271" bIns="41135">
            <a:spAutoFit/>
          </a:bodyPr>
          <a:lstStyle/>
          <a:p>
            <a:pPr algn="ctr" defTabSz="411163" eaLnBrk="0" hangingPunct="0">
              <a:lnSpc>
                <a:spcPct val="99000"/>
              </a:lnSpc>
              <a:spcBef>
                <a:spcPts val="900"/>
              </a:spcBef>
              <a:buClr>
                <a:srgbClr val="FFFFFF"/>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a:solidFill>
                  <a:srgbClr val="FFFFFF"/>
                </a:solidFill>
                <a:latin typeface="Trebuchet MS" pitchFamily="34" charset="0"/>
              </a:rPr>
              <a:t>Marist</a:t>
            </a:r>
          </a:p>
          <a:p>
            <a:pPr algn="ctr" defTabSz="411163" eaLnBrk="0" hangingPunct="0">
              <a:lnSpc>
                <a:spcPct val="99000"/>
              </a:lnSpc>
              <a:spcBef>
                <a:spcPts val="900"/>
              </a:spcBef>
              <a:buClr>
                <a:srgbClr val="FFFFFF"/>
              </a:buClr>
              <a:buSzPct val="100000"/>
              <a:buFont typeface="Trebuchet MS" pitchFamily="34" charset="0"/>
              <a:buNone/>
              <a:tabLst>
                <a:tab pos="0" algn="l"/>
                <a:tab pos="822325" algn="l"/>
                <a:tab pos="1646238" algn="l"/>
                <a:tab pos="2468563" algn="l"/>
                <a:tab pos="3290888" algn="l"/>
                <a:tab pos="4113213" algn="l"/>
                <a:tab pos="4935538" algn="l"/>
                <a:tab pos="5757863" algn="l"/>
                <a:tab pos="6581775" algn="l"/>
                <a:tab pos="7404100" algn="l"/>
                <a:tab pos="8228013" algn="l"/>
                <a:tab pos="9050338" algn="l"/>
              </a:tabLst>
            </a:pPr>
            <a:r>
              <a:rPr lang="en-GB" sz="1300" b="1">
                <a:solidFill>
                  <a:srgbClr val="FFFFFF"/>
                </a:solidFill>
                <a:latin typeface="Trebuchet MS" pitchFamily="34" charset="0"/>
              </a:rPr>
              <a:t>Gets</a:t>
            </a:r>
          </a:p>
        </p:txBody>
      </p:sp>
      <p:sp>
        <p:nvSpPr>
          <p:cNvPr id="139299" name="Line 34"/>
          <p:cNvSpPr>
            <a:spLocks noChangeShapeType="1"/>
          </p:cNvSpPr>
          <p:nvPr/>
        </p:nvSpPr>
        <p:spPr bwMode="auto">
          <a:xfrm>
            <a:off x="2120938" y="3473450"/>
            <a:ext cx="4700587" cy="0"/>
          </a:xfrm>
          <a:prstGeom prst="line">
            <a:avLst/>
          </a:prstGeom>
          <a:noFill/>
          <a:ln w="25560">
            <a:solidFill>
              <a:srgbClr val="000000"/>
            </a:solidFill>
            <a:round/>
            <a:headEnd type="triangle" w="med" len="med"/>
            <a:tailEnd type="triangle" w="med" len="med"/>
          </a:ln>
        </p:spPr>
        <p:txBody>
          <a:bodyPr/>
          <a:lstStyle/>
          <a:p>
            <a:endParaRPr lang="en-US"/>
          </a:p>
        </p:txBody>
      </p:sp>
      <p:sp>
        <p:nvSpPr>
          <p:cNvPr id="139300" name="Text Box 35"/>
          <p:cNvSpPr txBox="1">
            <a:spLocks noChangeArrowheads="1"/>
          </p:cNvSpPr>
          <p:nvPr/>
        </p:nvSpPr>
        <p:spPr bwMode="auto">
          <a:xfrm>
            <a:off x="3154400" y="1739900"/>
            <a:ext cx="2847975" cy="3621087"/>
          </a:xfrm>
          <a:prstGeom prst="rect">
            <a:avLst/>
          </a:prstGeom>
          <a:solidFill>
            <a:srgbClr val="C0C0C0">
              <a:alpha val="34901"/>
            </a:srgbClr>
          </a:solidFill>
          <a:ln w="9525" algn="ctr">
            <a:noFill/>
            <a:miter lim="800000"/>
            <a:headEnd/>
            <a:tailEnd/>
          </a:ln>
          <a:effectLst/>
        </p:spPr>
        <p:txBody>
          <a:bodyPr lIns="82287" tIns="41143" rIns="82287" bIns="41143"/>
          <a:lstStyle/>
          <a:p>
            <a:pPr algn="ctr" defTabSz="822325" eaLnBrk="0" hangingPunct="0">
              <a:spcBef>
                <a:spcPct val="50000"/>
              </a:spcBef>
            </a:pPr>
            <a:r>
              <a:rPr lang="en-GB" sz="1300" b="1" i="1" u="sng" dirty="0">
                <a:solidFill>
                  <a:srgbClr val="000000"/>
                </a:solidFill>
                <a:latin typeface="Trebuchet MS" pitchFamily="34" charset="0"/>
              </a:rPr>
              <a:t>Key Focus Areas</a:t>
            </a:r>
          </a:p>
          <a:p>
            <a:pPr defTabSz="822325" eaLnBrk="0" hangingPunct="0">
              <a:spcBef>
                <a:spcPct val="50000"/>
              </a:spcBef>
            </a:pPr>
            <a:r>
              <a:rPr lang="en-GB" sz="900" b="1" dirty="0">
                <a:solidFill>
                  <a:srgbClr val="000000"/>
                </a:solidFill>
                <a:latin typeface="Trebuchet MS" pitchFamily="34" charset="0"/>
              </a:rPr>
              <a:t>Education for a  Smarter Planet/Smarter Classrooms</a:t>
            </a:r>
          </a:p>
          <a:p>
            <a:pPr marL="411163" lvl="1" defTabSz="822325" eaLnBrk="0" hangingPunct="0">
              <a:spcBef>
                <a:spcPct val="50000"/>
              </a:spcBef>
              <a:buFontTx/>
              <a:buChar char="•"/>
            </a:pPr>
            <a:r>
              <a:rPr lang="en-GB" sz="900" i="1" dirty="0">
                <a:solidFill>
                  <a:srgbClr val="000000"/>
                </a:solidFill>
                <a:latin typeface="Trebuchet MS" pitchFamily="34" charset="0"/>
              </a:rPr>
              <a:t>Open source systems (</a:t>
            </a:r>
            <a:r>
              <a:rPr lang="en-GB" sz="800" i="1" dirty="0">
                <a:solidFill>
                  <a:srgbClr val="000000"/>
                </a:solidFill>
                <a:latin typeface="Trebuchet MS" pitchFamily="34" charset="0"/>
              </a:rPr>
              <a:t>Sakai enabled on IBM HW/SW, Integration w/existing ERP systems</a:t>
            </a:r>
            <a:r>
              <a:rPr lang="en-GB" sz="800" dirty="0">
                <a:solidFill>
                  <a:srgbClr val="000000"/>
                </a:solidFill>
                <a:latin typeface="Trebuchet MS" pitchFamily="34" charset="0"/>
              </a:rPr>
              <a:t>)</a:t>
            </a:r>
            <a:endParaRPr lang="en-GB" sz="800" i="1" dirty="0">
              <a:solidFill>
                <a:srgbClr val="000000"/>
              </a:solidFill>
              <a:latin typeface="Trebuchet MS" pitchFamily="34" charset="0"/>
            </a:endParaRPr>
          </a:p>
          <a:p>
            <a:pPr marL="411163" lvl="1" defTabSz="822325" eaLnBrk="0" hangingPunct="0">
              <a:spcBef>
                <a:spcPct val="50000"/>
              </a:spcBef>
              <a:buFontTx/>
              <a:buChar char="•"/>
            </a:pPr>
            <a:r>
              <a:rPr lang="en-GB" sz="900" i="1" dirty="0">
                <a:solidFill>
                  <a:srgbClr val="000000"/>
                </a:solidFill>
                <a:latin typeface="Trebuchet MS" pitchFamily="34" charset="0"/>
              </a:rPr>
              <a:t>Cloud Computing </a:t>
            </a:r>
            <a:r>
              <a:rPr lang="en-GB" sz="900" i="1" dirty="0" err="1">
                <a:solidFill>
                  <a:srgbClr val="000000"/>
                </a:solidFill>
                <a:latin typeface="Trebuchet MS" pitchFamily="34" charset="0"/>
              </a:rPr>
              <a:t>PoC</a:t>
            </a:r>
            <a:r>
              <a:rPr lang="en-GB" sz="900" i="1" dirty="0">
                <a:solidFill>
                  <a:srgbClr val="000000"/>
                </a:solidFill>
                <a:latin typeface="Trebuchet MS" pitchFamily="34" charset="0"/>
              </a:rPr>
              <a:t> (</a:t>
            </a:r>
            <a:r>
              <a:rPr lang="en-GB" sz="800" i="1" dirty="0">
                <a:solidFill>
                  <a:srgbClr val="000000"/>
                </a:solidFill>
                <a:latin typeface="Trebuchet MS" pitchFamily="34" charset="0"/>
              </a:rPr>
              <a:t>K-12 SaaS hosting, Virtualization, Project </a:t>
            </a:r>
            <a:r>
              <a:rPr lang="en-GB" sz="800" i="1" dirty="0" err="1">
                <a:solidFill>
                  <a:srgbClr val="000000"/>
                </a:solidFill>
                <a:latin typeface="Trebuchet MS" pitchFamily="34" charset="0"/>
              </a:rPr>
              <a:t>Greystone</a:t>
            </a:r>
            <a:r>
              <a:rPr lang="en-GB" sz="900" i="1" dirty="0">
                <a:solidFill>
                  <a:srgbClr val="000000"/>
                </a:solidFill>
                <a:latin typeface="Trebuchet MS" pitchFamily="34" charset="0"/>
              </a:rPr>
              <a:t>)</a:t>
            </a:r>
            <a:endParaRPr lang="en-GB" sz="700" dirty="0">
              <a:solidFill>
                <a:srgbClr val="000000"/>
              </a:solidFill>
              <a:latin typeface="Trebuchet MS" pitchFamily="34" charset="0"/>
            </a:endParaRPr>
          </a:p>
          <a:p>
            <a:pPr marL="411163" lvl="1" defTabSz="822325" eaLnBrk="0" hangingPunct="0">
              <a:spcBef>
                <a:spcPct val="50000"/>
              </a:spcBef>
              <a:buFontTx/>
              <a:buChar char="•"/>
            </a:pPr>
            <a:r>
              <a:rPr lang="en-GB" sz="800" i="1" dirty="0" err="1">
                <a:solidFill>
                  <a:srgbClr val="000000"/>
                </a:solidFill>
                <a:latin typeface="Trebuchet MS" pitchFamily="34" charset="0"/>
              </a:rPr>
              <a:t>Soial</a:t>
            </a:r>
            <a:r>
              <a:rPr lang="en-GB" sz="800" i="1" dirty="0">
                <a:solidFill>
                  <a:srgbClr val="000000"/>
                </a:solidFill>
                <a:latin typeface="Trebuchet MS" pitchFamily="34" charset="0"/>
              </a:rPr>
              <a:t> Media, OAE, MOOCs </a:t>
            </a:r>
          </a:p>
          <a:p>
            <a:pPr marL="411163" lvl="1" defTabSz="822325" eaLnBrk="0" hangingPunct="0">
              <a:spcBef>
                <a:spcPct val="50000"/>
              </a:spcBef>
              <a:buFontTx/>
              <a:buChar char="•"/>
            </a:pPr>
            <a:r>
              <a:rPr lang="en-GB" sz="900" i="1" dirty="0">
                <a:solidFill>
                  <a:srgbClr val="000000"/>
                </a:solidFill>
                <a:latin typeface="Trebuchet MS" pitchFamily="34" charset="0"/>
              </a:rPr>
              <a:t>Analytic Tools (</a:t>
            </a:r>
            <a:r>
              <a:rPr lang="en-GB" sz="800" i="1" dirty="0" err="1">
                <a:solidFill>
                  <a:srgbClr val="000000"/>
                </a:solidFill>
                <a:latin typeface="Trebuchet MS" pitchFamily="34" charset="0"/>
              </a:rPr>
              <a:t>Cognos</a:t>
            </a:r>
            <a:r>
              <a:rPr lang="en-GB" sz="800" i="1" dirty="0">
                <a:solidFill>
                  <a:srgbClr val="000000"/>
                </a:solidFill>
                <a:latin typeface="Trebuchet MS" pitchFamily="34" charset="0"/>
              </a:rPr>
              <a:t>, SPSS)</a:t>
            </a:r>
            <a:r>
              <a:rPr lang="en-GB" sz="900" i="1" dirty="0">
                <a:solidFill>
                  <a:srgbClr val="000000"/>
                </a:solidFill>
                <a:latin typeface="Trebuchet MS" pitchFamily="34" charset="0"/>
              </a:rPr>
              <a:t> </a:t>
            </a:r>
          </a:p>
          <a:p>
            <a:pPr marL="411163" lvl="1" defTabSz="822325" eaLnBrk="0" hangingPunct="0">
              <a:spcBef>
                <a:spcPct val="50000"/>
              </a:spcBef>
              <a:buFontTx/>
              <a:buChar char="•"/>
            </a:pPr>
            <a:r>
              <a:rPr lang="en-GB" sz="900" i="1" dirty="0">
                <a:solidFill>
                  <a:srgbClr val="000000"/>
                </a:solidFill>
                <a:latin typeface="Trebuchet MS" pitchFamily="34" charset="0"/>
              </a:rPr>
              <a:t>Virtual Worlds  (</a:t>
            </a:r>
            <a:r>
              <a:rPr lang="en-GB" sz="800" i="1" dirty="0" err="1">
                <a:solidFill>
                  <a:srgbClr val="000000"/>
                </a:solidFill>
                <a:latin typeface="Trebuchet MS" pitchFamily="34" charset="0"/>
              </a:rPr>
              <a:t>OpenSim</a:t>
            </a:r>
            <a:r>
              <a:rPr lang="en-GB" sz="800" i="1" dirty="0">
                <a:solidFill>
                  <a:srgbClr val="000000"/>
                </a:solidFill>
                <a:latin typeface="Trebuchet MS" pitchFamily="34" charset="0"/>
              </a:rPr>
              <a:t>)</a:t>
            </a:r>
            <a:r>
              <a:rPr lang="en-GB" sz="900" i="1" dirty="0">
                <a:solidFill>
                  <a:srgbClr val="000000"/>
                </a:solidFill>
                <a:latin typeface="Trebuchet MS" pitchFamily="34" charset="0"/>
              </a:rPr>
              <a:t>  </a:t>
            </a:r>
            <a:endParaRPr lang="en-GB" sz="700" dirty="0">
              <a:solidFill>
                <a:srgbClr val="000000"/>
              </a:solidFill>
              <a:latin typeface="Trebuchet MS" pitchFamily="34" charset="0"/>
            </a:endParaRPr>
          </a:p>
          <a:p>
            <a:pPr defTabSz="822325" eaLnBrk="0" hangingPunct="0">
              <a:spcBef>
                <a:spcPct val="50000"/>
              </a:spcBef>
            </a:pPr>
            <a:r>
              <a:rPr lang="en-GB" sz="900" b="1" dirty="0">
                <a:solidFill>
                  <a:srgbClr val="000000"/>
                </a:solidFill>
                <a:latin typeface="Trebuchet MS" pitchFamily="34" charset="0"/>
              </a:rPr>
              <a:t>Smarter/Dynamic Infrastructure</a:t>
            </a:r>
          </a:p>
          <a:p>
            <a:pPr marL="411163" lvl="1" defTabSz="822325" eaLnBrk="0" hangingPunct="0">
              <a:spcBef>
                <a:spcPct val="50000"/>
              </a:spcBef>
              <a:buFontTx/>
              <a:buChar char="•"/>
            </a:pPr>
            <a:r>
              <a:rPr lang="en-GB" sz="900" i="1" dirty="0">
                <a:solidFill>
                  <a:srgbClr val="000000"/>
                </a:solidFill>
                <a:latin typeface="Trebuchet MS" pitchFamily="34" charset="0"/>
              </a:rPr>
              <a:t>Technology infrastructure </a:t>
            </a:r>
            <a:r>
              <a:rPr lang="en-GB" sz="800" i="1" dirty="0">
                <a:solidFill>
                  <a:srgbClr val="000000"/>
                </a:solidFill>
                <a:latin typeface="Trebuchet MS" pitchFamily="34" charset="0"/>
              </a:rPr>
              <a:t>(e.g. </a:t>
            </a:r>
            <a:r>
              <a:rPr lang="en-GB" sz="800" dirty="0">
                <a:solidFill>
                  <a:srgbClr val="000000"/>
                </a:solidFill>
                <a:latin typeface="Trebuchet MS" pitchFamily="34" charset="0"/>
              </a:rPr>
              <a:t>systems/data </a:t>
            </a:r>
            <a:r>
              <a:rPr lang="en-GB" sz="800" dirty="0" err="1">
                <a:solidFill>
                  <a:srgbClr val="000000"/>
                </a:solidFill>
                <a:latin typeface="Trebuchet MS" pitchFamily="34" charset="0"/>
              </a:rPr>
              <a:t>centers</a:t>
            </a:r>
            <a:r>
              <a:rPr lang="en-GB" sz="800" dirty="0">
                <a:solidFill>
                  <a:srgbClr val="000000"/>
                </a:solidFill>
                <a:latin typeface="Trebuchet MS" pitchFamily="34" charset="0"/>
              </a:rPr>
              <a:t>, </a:t>
            </a:r>
            <a:r>
              <a:rPr lang="en-GB" sz="800" dirty="0" err="1">
                <a:solidFill>
                  <a:srgbClr val="000000"/>
                </a:solidFill>
                <a:latin typeface="Trebuchet MS" pitchFamily="34" charset="0"/>
              </a:rPr>
              <a:t>OpenFlow</a:t>
            </a:r>
            <a:r>
              <a:rPr lang="en-GB" sz="800" dirty="0">
                <a:solidFill>
                  <a:srgbClr val="000000"/>
                </a:solidFill>
                <a:latin typeface="Trebuchet MS" pitchFamily="34" charset="0"/>
              </a:rPr>
              <a:t>, SOA</a:t>
            </a:r>
            <a:r>
              <a:rPr lang="en-GB" sz="700" dirty="0">
                <a:solidFill>
                  <a:srgbClr val="000000"/>
                </a:solidFill>
                <a:latin typeface="Trebuchet MS" pitchFamily="34" charset="0"/>
              </a:rPr>
              <a:t>)</a:t>
            </a:r>
          </a:p>
          <a:p>
            <a:pPr marL="411163" lvl="1" defTabSz="822325" eaLnBrk="0" hangingPunct="0">
              <a:spcBef>
                <a:spcPct val="50000"/>
              </a:spcBef>
              <a:buFontTx/>
              <a:buChar char="•"/>
            </a:pPr>
            <a:r>
              <a:rPr lang="en-GB" sz="900" i="1" dirty="0">
                <a:solidFill>
                  <a:srgbClr val="000000"/>
                </a:solidFill>
                <a:latin typeface="Trebuchet MS" pitchFamily="34" charset="0"/>
              </a:rPr>
              <a:t>Virtualization </a:t>
            </a:r>
            <a:r>
              <a:rPr lang="en-GB" sz="800" i="1" dirty="0">
                <a:solidFill>
                  <a:srgbClr val="000000"/>
                </a:solidFill>
                <a:latin typeface="Trebuchet MS" pitchFamily="34" charset="0"/>
              </a:rPr>
              <a:t>(e.g. </a:t>
            </a:r>
            <a:r>
              <a:rPr lang="en-GB" sz="800" dirty="0">
                <a:solidFill>
                  <a:srgbClr val="000000"/>
                </a:solidFill>
                <a:latin typeface="Trebuchet MS" pitchFamily="34" charset="0"/>
              </a:rPr>
              <a:t>hybrid multi-core systems, cloud computing, server provisioning</a:t>
            </a:r>
            <a:r>
              <a:rPr lang="en-GB" sz="700" dirty="0">
                <a:solidFill>
                  <a:srgbClr val="000000"/>
                </a:solidFill>
                <a:latin typeface="Trebuchet MS" pitchFamily="34" charset="0"/>
              </a:rPr>
              <a:t>)</a:t>
            </a:r>
          </a:p>
          <a:p>
            <a:pPr defTabSz="822325" eaLnBrk="0" hangingPunct="0">
              <a:spcBef>
                <a:spcPct val="50000"/>
              </a:spcBef>
            </a:pPr>
            <a:r>
              <a:rPr lang="en-GB" sz="900" b="1" dirty="0">
                <a:solidFill>
                  <a:srgbClr val="000000"/>
                </a:solidFill>
                <a:latin typeface="Trebuchet MS" pitchFamily="34" charset="0"/>
              </a:rPr>
              <a:t>Course Development (23 total courses)  </a:t>
            </a:r>
          </a:p>
          <a:p>
            <a:pPr marL="411163" lvl="1" defTabSz="822325" eaLnBrk="0" hangingPunct="0">
              <a:spcBef>
                <a:spcPct val="50000"/>
              </a:spcBef>
              <a:buFontTx/>
              <a:buChar char="•"/>
            </a:pPr>
            <a:r>
              <a:rPr lang="en-GB" sz="900" dirty="0">
                <a:solidFill>
                  <a:srgbClr val="000000"/>
                </a:solidFill>
                <a:latin typeface="Trebuchet MS" pitchFamily="34" charset="0"/>
              </a:rPr>
              <a:t> </a:t>
            </a:r>
            <a:r>
              <a:rPr lang="en-GB" sz="800" dirty="0">
                <a:solidFill>
                  <a:srgbClr val="000000"/>
                </a:solidFill>
                <a:latin typeface="Trebuchet MS" pitchFamily="34" charset="0"/>
              </a:rPr>
              <a:t>z/OS, AIX/Power</a:t>
            </a:r>
          </a:p>
          <a:p>
            <a:pPr marL="411163" lvl="1" defTabSz="822325" eaLnBrk="0" hangingPunct="0">
              <a:spcBef>
                <a:spcPct val="50000"/>
              </a:spcBef>
              <a:buFontTx/>
              <a:buChar char="•"/>
            </a:pPr>
            <a:r>
              <a:rPr lang="en-GB" sz="800" dirty="0">
                <a:solidFill>
                  <a:srgbClr val="000000"/>
                </a:solidFill>
                <a:latin typeface="Trebuchet MS" pitchFamily="34" charset="0"/>
              </a:rPr>
              <a:t>Converged Networking</a:t>
            </a:r>
          </a:p>
          <a:p>
            <a:pPr marL="411163" lvl="1" defTabSz="822325" eaLnBrk="0" hangingPunct="0">
              <a:spcBef>
                <a:spcPct val="50000"/>
              </a:spcBef>
              <a:buFontTx/>
              <a:buChar char="•"/>
            </a:pPr>
            <a:r>
              <a:rPr lang="en-GB" sz="800" dirty="0">
                <a:solidFill>
                  <a:srgbClr val="000000"/>
                </a:solidFill>
                <a:latin typeface="Trebuchet MS" pitchFamily="34" charset="0"/>
              </a:rPr>
              <a:t> Dynamic Infrastructure </a:t>
            </a:r>
          </a:p>
          <a:p>
            <a:pPr marL="411163" lvl="1" defTabSz="822325" eaLnBrk="0" hangingPunct="0">
              <a:spcBef>
                <a:spcPct val="50000"/>
              </a:spcBef>
              <a:buFontTx/>
              <a:buChar char="•"/>
            </a:pPr>
            <a:r>
              <a:rPr lang="en-GB" sz="800" dirty="0">
                <a:solidFill>
                  <a:srgbClr val="000000"/>
                </a:solidFill>
                <a:latin typeface="Trebuchet MS" pitchFamily="34" charset="0"/>
              </a:rPr>
              <a:t>Business Intelligence/Analytics</a:t>
            </a:r>
            <a:endParaRPr lang="en-GB" sz="800" i="1" dirty="0">
              <a:solidFill>
                <a:srgbClr val="000000"/>
              </a:solidFill>
              <a:latin typeface="Trebuchet MS" pitchFamily="34" charset="0"/>
            </a:endParaRPr>
          </a:p>
        </p:txBody>
      </p:sp>
    </p:spTree>
    <p:extLst>
      <p:ext uri="{BB962C8B-B14F-4D97-AF65-F5344CB8AC3E}">
        <p14:creationId xmlns:p14="http://schemas.microsoft.com/office/powerpoint/2010/main" val="1835051656"/>
      </p:ext>
    </p:extLst>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Digital Archives Project</a:t>
            </a:r>
            <a:endParaRPr lang="en-US" dirty="0"/>
          </a:p>
        </p:txBody>
      </p:sp>
      <p:sp>
        <p:nvSpPr>
          <p:cNvPr id="3" name="Subtitle 2"/>
          <p:cNvSpPr>
            <a:spLocks noGrp="1"/>
          </p:cNvSpPr>
          <p:nvPr>
            <p:ph type="subTitle" idx="1"/>
          </p:nvPr>
        </p:nvSpPr>
        <p:spPr/>
        <p:txBody>
          <a:bodyPr/>
          <a:lstStyle/>
          <a:p>
            <a:r>
              <a:rPr lang="en-US" dirty="0" smtClean="0"/>
              <a:t>By Rebecca Murphy</a:t>
            </a:r>
          </a:p>
          <a:p>
            <a:endParaRPr lang="en-US" dirty="0" smtClean="0"/>
          </a:p>
        </p:txBody>
      </p:sp>
    </p:spTree>
    <p:extLst>
      <p:ext uri="{BB962C8B-B14F-4D97-AF65-F5344CB8AC3E}">
        <p14:creationId xmlns:p14="http://schemas.microsoft.com/office/powerpoint/2010/main" val="200021857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01083"/>
            <a:ext cx="7886700" cy="688682"/>
          </a:xfrm>
        </p:spPr>
        <p:txBody>
          <a:bodyPr>
            <a:normAutofit fontScale="90000"/>
          </a:bodyPr>
          <a:lstStyle/>
          <a:p>
            <a:pPr algn="ctr"/>
            <a:r>
              <a:rPr lang="en-US" dirty="0" smtClean="0"/>
              <a:t>Problems faced by Researchers Today</a:t>
            </a:r>
            <a:endParaRPr lang="en-US" dirty="0"/>
          </a:p>
        </p:txBody>
      </p:sp>
      <p:sp>
        <p:nvSpPr>
          <p:cNvPr id="3" name="Content Placeholder 2"/>
          <p:cNvSpPr>
            <a:spLocks noGrp="1"/>
          </p:cNvSpPr>
          <p:nvPr>
            <p:ph idx="1"/>
          </p:nvPr>
        </p:nvSpPr>
        <p:spPr>
          <a:xfrm>
            <a:off x="628650" y="3889536"/>
            <a:ext cx="7886700" cy="2126710"/>
          </a:xfrm>
        </p:spPr>
        <p:txBody>
          <a:bodyPr>
            <a:normAutofit fontScale="85000" lnSpcReduction="20000"/>
          </a:bodyPr>
          <a:lstStyle/>
          <a:p>
            <a:r>
              <a:rPr lang="en-US" dirty="0" smtClean="0"/>
              <a:t>To research a topic like “World War I” a user would have to make use of multiple interfaces, which is difficult to organize and inefficient. </a:t>
            </a:r>
          </a:p>
          <a:p>
            <a:r>
              <a:rPr lang="en-US" dirty="0" smtClean="0"/>
              <a:t>Though there are many digital archive's with numerous historical items, there is not a way to search all of them at the same time. </a:t>
            </a:r>
          </a:p>
          <a:p>
            <a:r>
              <a:rPr lang="en-US" dirty="0" smtClean="0"/>
              <a:t>Chances are the researcher would miss vital research materials and  that they wouldn’t have an efficient way to save their digital research for future use.</a:t>
            </a:r>
            <a:endParaRPr lang="en-US" dirty="0"/>
          </a:p>
        </p:txBody>
      </p:sp>
      <p:pic>
        <p:nvPicPr>
          <p:cNvPr id="4" name="j0321055.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650" y="1672845"/>
            <a:ext cx="1932784" cy="1600199"/>
          </a:xfrm>
          <a:prstGeom prst="rect">
            <a:avLst/>
          </a:prstGeom>
          <a:solidFill>
            <a:schemeClr val="bg1"/>
          </a:solidFill>
          <a:ln w="34925" cap="rnd" cmpd="sng" algn="ctr">
            <a:noFill/>
            <a:prstDash val="solid"/>
          </a:ln>
          <a:effectLst>
            <a:outerShdw blurRad="50800" algn="tl" rotWithShape="0">
              <a:srgbClr val="000000">
                <a:alpha val="64000"/>
              </a:srgbClr>
            </a:outerShdw>
          </a:effectLst>
        </p:spPr>
      </p:pic>
      <p:pic>
        <p:nvPicPr>
          <p:cNvPr id="6" name="Picture 3" descr="C:\Users\monish.singh1\Desktop\IW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3302" y="1636751"/>
            <a:ext cx="2198852" cy="160019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54216" y="3442790"/>
            <a:ext cx="1561646" cy="300082"/>
          </a:xfrm>
          <a:prstGeom prst="rect">
            <a:avLst/>
          </a:prstGeom>
          <a:noFill/>
        </p:spPr>
        <p:txBody>
          <a:bodyPr wrap="none" rtlCol="0">
            <a:spAutoFit/>
          </a:bodyPr>
          <a:lstStyle/>
          <a:p>
            <a:pPr defTabSz="685800">
              <a:defRPr/>
            </a:pPr>
            <a:r>
              <a:rPr lang="en-US" sz="1350" kern="0" dirty="0">
                <a:solidFill>
                  <a:prstClr val="black"/>
                </a:solidFill>
              </a:rPr>
              <a:t>Fig. Marist Archives</a:t>
            </a:r>
            <a:endParaRPr lang="en-US" sz="1350" kern="0" dirty="0">
              <a:solidFill>
                <a:prstClr val="black"/>
              </a:solidFill>
            </a:endParaRPr>
          </a:p>
        </p:txBody>
      </p:sp>
      <p:sp>
        <p:nvSpPr>
          <p:cNvPr id="8" name="TextBox 7"/>
          <p:cNvSpPr txBox="1"/>
          <p:nvPr/>
        </p:nvSpPr>
        <p:spPr>
          <a:xfrm>
            <a:off x="3959476" y="3389164"/>
            <a:ext cx="1272015" cy="300082"/>
          </a:xfrm>
          <a:prstGeom prst="rect">
            <a:avLst/>
          </a:prstGeom>
          <a:noFill/>
        </p:spPr>
        <p:txBody>
          <a:bodyPr wrap="none" rtlCol="0">
            <a:spAutoFit/>
          </a:bodyPr>
          <a:lstStyle/>
          <a:p>
            <a:r>
              <a:rPr lang="en-US" sz="1350" dirty="0"/>
              <a:t>Fig. FDR Library</a:t>
            </a:r>
            <a:endParaRPr lang="en-US" sz="1350" dirty="0"/>
          </a:p>
        </p:txBody>
      </p:sp>
      <p:sp>
        <p:nvSpPr>
          <p:cNvPr id="9" name="TextBox 8"/>
          <p:cNvSpPr txBox="1"/>
          <p:nvPr/>
        </p:nvSpPr>
        <p:spPr>
          <a:xfrm>
            <a:off x="6754138" y="3389164"/>
            <a:ext cx="2042932" cy="300082"/>
          </a:xfrm>
          <a:prstGeom prst="rect">
            <a:avLst/>
          </a:prstGeom>
          <a:noFill/>
        </p:spPr>
        <p:txBody>
          <a:bodyPr wrap="none" rtlCol="0">
            <a:spAutoFit/>
          </a:bodyPr>
          <a:lstStyle/>
          <a:p>
            <a:r>
              <a:rPr lang="en-US" sz="1350" dirty="0"/>
              <a:t>Fig. Imperial War Museum</a:t>
            </a:r>
            <a:endParaRPr lang="en-US" sz="1350" dirty="0"/>
          </a:p>
        </p:txBody>
      </p:sp>
      <p:pic>
        <p:nvPicPr>
          <p:cNvPr id="10" name="Picture 9"/>
          <p:cNvPicPr>
            <a:picLocks noChangeAspect="1"/>
          </p:cNvPicPr>
          <p:nvPr/>
        </p:nvPicPr>
        <p:blipFill>
          <a:blip r:embed="rId4"/>
          <a:stretch>
            <a:fillRect/>
          </a:stretch>
        </p:blipFill>
        <p:spPr>
          <a:xfrm>
            <a:off x="3640975" y="1704092"/>
            <a:ext cx="1932785" cy="1600199"/>
          </a:xfrm>
          <a:prstGeom prst="rect">
            <a:avLst/>
          </a:prstGeom>
        </p:spPr>
      </p:pic>
    </p:spTree>
    <p:extLst>
      <p:ext uri="{BB962C8B-B14F-4D97-AF65-F5344CB8AC3E}">
        <p14:creationId xmlns:p14="http://schemas.microsoft.com/office/powerpoint/2010/main" val="145532240"/>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26119"/>
            <a:ext cx="7886700" cy="536972"/>
          </a:xfrm>
        </p:spPr>
        <p:txBody>
          <a:bodyPr>
            <a:normAutofit fontScale="90000"/>
          </a:bodyPr>
          <a:lstStyle/>
          <a:p>
            <a:pPr algn="ctr"/>
            <a:r>
              <a:rPr lang="en-US" dirty="0" smtClean="0"/>
              <a:t>Proposed Solution </a:t>
            </a:r>
            <a:endParaRPr lang="en-US" dirty="0"/>
          </a:p>
        </p:txBody>
      </p:sp>
      <p:pic>
        <p:nvPicPr>
          <p:cNvPr id="5" name="Picture 4"/>
          <p:cNvPicPr>
            <a:picLocks noChangeAspect="1"/>
          </p:cNvPicPr>
          <p:nvPr/>
        </p:nvPicPr>
        <p:blipFill>
          <a:blip r:embed="rId2"/>
          <a:stretch>
            <a:fillRect/>
          </a:stretch>
        </p:blipFill>
        <p:spPr>
          <a:xfrm>
            <a:off x="393707" y="1450182"/>
            <a:ext cx="1298561" cy="374936"/>
          </a:xfrm>
          <a:prstGeom prst="rect">
            <a:avLst/>
          </a:prstGeom>
        </p:spPr>
      </p:pic>
      <p:pic>
        <p:nvPicPr>
          <p:cNvPr id="6" name="Picture 5"/>
          <p:cNvPicPr>
            <a:picLocks noChangeAspect="1"/>
          </p:cNvPicPr>
          <p:nvPr/>
        </p:nvPicPr>
        <p:blipFill>
          <a:blip r:embed="rId3"/>
          <a:stretch>
            <a:fillRect/>
          </a:stretch>
        </p:blipFill>
        <p:spPr>
          <a:xfrm>
            <a:off x="4069037" y="1450181"/>
            <a:ext cx="1005927" cy="374936"/>
          </a:xfrm>
          <a:prstGeom prst="rect">
            <a:avLst/>
          </a:prstGeom>
        </p:spPr>
      </p:pic>
      <p:pic>
        <p:nvPicPr>
          <p:cNvPr id="7" name="Picture 6"/>
          <p:cNvPicPr>
            <a:picLocks noChangeAspect="1"/>
          </p:cNvPicPr>
          <p:nvPr/>
        </p:nvPicPr>
        <p:blipFill>
          <a:blip r:embed="rId4"/>
          <a:stretch>
            <a:fillRect/>
          </a:stretch>
        </p:blipFill>
        <p:spPr>
          <a:xfrm>
            <a:off x="6765724" y="1454753"/>
            <a:ext cx="1778663" cy="370364"/>
          </a:xfrm>
          <a:prstGeom prst="rect">
            <a:avLst/>
          </a:prstGeom>
        </p:spPr>
      </p:pic>
      <p:cxnSp>
        <p:nvCxnSpPr>
          <p:cNvPr id="14" name="Straight Connector 13"/>
          <p:cNvCxnSpPr>
            <a:stCxn id="7" idx="2"/>
          </p:cNvCxnSpPr>
          <p:nvPr/>
        </p:nvCxnSpPr>
        <p:spPr>
          <a:xfrm flipH="1">
            <a:off x="7653043" y="1825117"/>
            <a:ext cx="2012" cy="3309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987995" y="1825117"/>
            <a:ext cx="2012" cy="3309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987995" y="2156022"/>
            <a:ext cx="666504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4" name="Content Placeholder 23"/>
          <p:cNvSpPr>
            <a:spLocks noGrp="1"/>
          </p:cNvSpPr>
          <p:nvPr>
            <p:ph idx="1"/>
          </p:nvPr>
        </p:nvSpPr>
        <p:spPr/>
        <p:txBody>
          <a:bodyPr/>
          <a:lstStyle/>
          <a:p>
            <a:endParaRPr lang="en-US"/>
          </a:p>
        </p:txBody>
      </p:sp>
      <p:cxnSp>
        <p:nvCxnSpPr>
          <p:cNvPr id="28" name="Straight Connector 27"/>
          <p:cNvCxnSpPr>
            <a:stCxn id="6" idx="2"/>
          </p:cNvCxnSpPr>
          <p:nvPr/>
        </p:nvCxnSpPr>
        <p:spPr>
          <a:xfrm>
            <a:off x="4572000" y="1825117"/>
            <a:ext cx="0" cy="60845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5"/>
          <a:stretch>
            <a:fillRect/>
          </a:stretch>
        </p:blipFill>
        <p:spPr>
          <a:xfrm>
            <a:off x="138184" y="2362089"/>
            <a:ext cx="8867632" cy="3528686"/>
          </a:xfrm>
          <a:prstGeom prst="rect">
            <a:avLst/>
          </a:prstGeom>
        </p:spPr>
      </p:pic>
    </p:spTree>
    <p:extLst>
      <p:ext uri="{BB962C8B-B14F-4D97-AF65-F5344CB8AC3E}">
        <p14:creationId xmlns:p14="http://schemas.microsoft.com/office/powerpoint/2010/main" val="116467407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of this System</a:t>
            </a:r>
            <a:endParaRPr lang="en-US" dirty="0"/>
          </a:p>
        </p:txBody>
      </p:sp>
      <p:sp>
        <p:nvSpPr>
          <p:cNvPr id="3" name="Content Placeholder 2"/>
          <p:cNvSpPr>
            <a:spLocks noGrp="1"/>
          </p:cNvSpPr>
          <p:nvPr>
            <p:ph idx="1"/>
          </p:nvPr>
        </p:nvSpPr>
        <p:spPr/>
        <p:txBody>
          <a:bodyPr/>
          <a:lstStyle/>
          <a:p>
            <a:pPr marL="214313" indent="-214313"/>
            <a:r>
              <a:rPr lang="en-US" dirty="0" smtClean="0"/>
              <a:t>Research Tool that can search across multiple archives and libraries.</a:t>
            </a:r>
          </a:p>
          <a:p>
            <a:pPr marL="214313" indent="-214313"/>
            <a:r>
              <a:rPr lang="en-US" dirty="0" smtClean="0"/>
              <a:t>Deep integration and fluidity between finding aids and search engine.</a:t>
            </a:r>
          </a:p>
          <a:p>
            <a:pPr marL="214313" indent="-214313"/>
            <a:r>
              <a:rPr lang="en-US" dirty="0" smtClean="0"/>
              <a:t>Single, uniform, and consistent user experience.</a:t>
            </a:r>
          </a:p>
          <a:p>
            <a:pPr marL="214313" indent="-214313"/>
            <a:r>
              <a:rPr lang="en-US" dirty="0" smtClean="0"/>
              <a:t>Efficient research and discovery for researchers.</a:t>
            </a:r>
          </a:p>
          <a:p>
            <a:endParaRPr lang="en-US" dirty="0"/>
          </a:p>
        </p:txBody>
      </p:sp>
    </p:spTree>
    <p:extLst>
      <p:ext uri="{BB962C8B-B14F-4D97-AF65-F5344CB8AC3E}">
        <p14:creationId xmlns:p14="http://schemas.microsoft.com/office/powerpoint/2010/main" val="1806690537"/>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5745" y="3051463"/>
            <a:ext cx="7772400" cy="2344739"/>
          </a:xfrm>
        </p:spPr>
        <p:txBody>
          <a:bodyPr>
            <a:normAutofit fontScale="90000"/>
          </a:bodyPr>
          <a:lstStyle/>
          <a:p>
            <a:r>
              <a:rPr lang="en-US" dirty="0" smtClean="0"/>
              <a:t>How it works: An </a:t>
            </a:r>
            <a:r>
              <a:rPr lang="en-US" dirty="0" err="1" smtClean="0"/>
              <a:t>OmniFind</a:t>
            </a:r>
            <a:r>
              <a:rPr lang="en-US" dirty="0" smtClean="0"/>
              <a:t> Enterprise Edition for IBM DB2 Content Manager </a:t>
            </a:r>
            <a:br>
              <a:rPr lang="en-US" dirty="0" smtClean="0"/>
            </a:br>
            <a:r>
              <a:rPr lang="en-US" dirty="0" smtClean="0"/>
              <a:t>Overview</a:t>
            </a:r>
            <a:endParaRPr lang="en-US" dirty="0"/>
          </a:p>
        </p:txBody>
      </p:sp>
    </p:spTree>
    <p:extLst>
      <p:ext uri="{BB962C8B-B14F-4D97-AF65-F5344CB8AC3E}">
        <p14:creationId xmlns:p14="http://schemas.microsoft.com/office/powerpoint/2010/main" val="413302021"/>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Content Manager and the Library</a:t>
            </a:r>
            <a:endParaRPr lang="en-US" dirty="0"/>
          </a:p>
        </p:txBody>
      </p:sp>
      <p:sp>
        <p:nvSpPr>
          <p:cNvPr id="3" name="Content Placeholder 2"/>
          <p:cNvSpPr>
            <a:spLocks noGrp="1"/>
          </p:cNvSpPr>
          <p:nvPr>
            <p:ph idx="1"/>
          </p:nvPr>
        </p:nvSpPr>
        <p:spPr/>
        <p:txBody>
          <a:bodyPr/>
          <a:lstStyle/>
          <a:p>
            <a:pPr>
              <a:lnSpc>
                <a:spcPct val="80000"/>
              </a:lnSpc>
              <a:buNone/>
            </a:pPr>
            <a:r>
              <a:rPr lang="en-US" sz="1050" b="1" dirty="0"/>
              <a:t>Project Started June 2009</a:t>
            </a:r>
          </a:p>
          <a:p>
            <a:pPr>
              <a:lnSpc>
                <a:spcPct val="80000"/>
              </a:lnSpc>
              <a:buFont typeface="Wingdings" panose="05000000000000000000" pitchFamily="2" charset="2"/>
              <a:buChar char="§"/>
            </a:pPr>
            <a:r>
              <a:rPr lang="en-US" sz="1050" dirty="0"/>
              <a:t>The Lowell Thomas Papers were donated to Marist College by the Thomas family in 2006</a:t>
            </a:r>
          </a:p>
          <a:p>
            <a:pPr>
              <a:lnSpc>
                <a:spcPct val="80000"/>
              </a:lnSpc>
              <a:buFont typeface="Wingdings" panose="05000000000000000000" pitchFamily="2" charset="2"/>
              <a:buChar char="§"/>
            </a:pPr>
            <a:r>
              <a:rPr lang="en-US" sz="1050" b="1" dirty="0"/>
              <a:t>Background:</a:t>
            </a:r>
            <a:endParaRPr lang="en-US" sz="750" b="1" dirty="0"/>
          </a:p>
          <a:p>
            <a:pPr marL="386954" lvl="1" indent="-214313">
              <a:lnSpc>
                <a:spcPct val="80000"/>
              </a:lnSpc>
            </a:pPr>
            <a:r>
              <a:rPr lang="en-US" sz="1050" dirty="0"/>
              <a:t>The papers of Lowell Thomas document the professional and personal life of Lowell Thomas   (1892-1981), who was perhaps most notably an American radio news broadcaster from 1930 to 1976, first on the NBC and then the CBS radio network. He was also an author of more than 50 books and countless newspaper and magazine articles, a noted speaker who for much of his life traveled widely on the national lecture circuit, a world traveler, filmmaker, entrepreneur and friend and associate of many of the most influential people of the 20th century. Included in the papers are approximately 36,000 photographs, hundreds of hours of audio, thousands of feet of motion picture film, numerous artifacts and over one million pages of manuscript materials. Materials in the papers range from 1789 to 1984,  with the bulk of material ranging from 1900 to 1981.</a:t>
            </a:r>
          </a:p>
          <a:p>
            <a:pPr marL="215504" indent="-214313">
              <a:lnSpc>
                <a:spcPct val="80000"/>
              </a:lnSpc>
              <a:spcBef>
                <a:spcPct val="35000"/>
              </a:spcBef>
              <a:spcAft>
                <a:spcPct val="15000"/>
              </a:spcAft>
              <a:buFont typeface="Wingdings" panose="05000000000000000000" pitchFamily="2" charset="2"/>
              <a:buChar char="§"/>
              <a:defRPr/>
            </a:pPr>
            <a:r>
              <a:rPr lang="en-US" sz="1050" b="1" kern="0" dirty="0"/>
              <a:t>Solution:</a:t>
            </a:r>
          </a:p>
          <a:p>
            <a:pPr marL="386954" lvl="1" indent="-214313">
              <a:lnSpc>
                <a:spcPct val="80000"/>
              </a:lnSpc>
              <a:spcBef>
                <a:spcPct val="25000"/>
              </a:spcBef>
              <a:spcAft>
                <a:spcPct val="15000"/>
              </a:spcAft>
              <a:defRPr/>
            </a:pPr>
            <a:r>
              <a:rPr lang="en-US" sz="1050" kern="0" dirty="0"/>
              <a:t>Library Archivists scanning into digitized format</a:t>
            </a:r>
          </a:p>
          <a:p>
            <a:pPr marL="386954" lvl="1" indent="-214313">
              <a:lnSpc>
                <a:spcPct val="80000"/>
              </a:lnSpc>
              <a:spcBef>
                <a:spcPct val="25000"/>
              </a:spcBef>
              <a:spcAft>
                <a:spcPct val="15000"/>
              </a:spcAft>
              <a:defRPr/>
            </a:pPr>
            <a:r>
              <a:rPr lang="en-US" sz="1050" kern="0" dirty="0"/>
              <a:t>Technical Systems Services storing digital images in Content Manager</a:t>
            </a:r>
          </a:p>
          <a:p>
            <a:pPr marL="386954" lvl="1" indent="-214313">
              <a:lnSpc>
                <a:spcPct val="80000"/>
              </a:lnSpc>
              <a:spcBef>
                <a:spcPct val="25000"/>
              </a:spcBef>
              <a:spcAft>
                <a:spcPct val="15000"/>
              </a:spcAft>
              <a:defRPr/>
            </a:pPr>
            <a:r>
              <a:rPr lang="en-US" sz="1050" kern="0" dirty="0"/>
              <a:t>Technical Systems Services “Web Publishes” digital images from Content Manager</a:t>
            </a:r>
          </a:p>
          <a:p>
            <a:pPr>
              <a:lnSpc>
                <a:spcPct val="80000"/>
              </a:lnSpc>
              <a:spcBef>
                <a:spcPct val="35000"/>
              </a:spcBef>
              <a:spcAft>
                <a:spcPct val="15000"/>
              </a:spcAft>
              <a:buFont typeface="Wingdings" panose="05000000000000000000" pitchFamily="2" charset="2"/>
              <a:buChar char="§"/>
              <a:defRPr/>
            </a:pPr>
            <a:r>
              <a:rPr lang="en-US" sz="1050" b="1" kern="0" dirty="0"/>
              <a:t>Current Status:</a:t>
            </a:r>
          </a:p>
          <a:p>
            <a:pPr marL="386954" lvl="1" indent="-214313">
              <a:lnSpc>
                <a:spcPct val="80000"/>
              </a:lnSpc>
              <a:spcBef>
                <a:spcPct val="25000"/>
              </a:spcBef>
              <a:spcAft>
                <a:spcPct val="15000"/>
              </a:spcAft>
              <a:defRPr/>
            </a:pPr>
            <a:r>
              <a:rPr lang="en-US" sz="1050" kern="0" dirty="0"/>
              <a:t>~37,000 Documents/Images in Content Manager</a:t>
            </a:r>
          </a:p>
          <a:p>
            <a:endParaRPr lang="en-US" dirty="0"/>
          </a:p>
        </p:txBody>
      </p:sp>
      <p:pic>
        <p:nvPicPr>
          <p:cNvPr id="4" name="Picture 3"/>
          <p:cNvPicPr>
            <a:picLocks noChangeAspect="1"/>
          </p:cNvPicPr>
          <p:nvPr/>
        </p:nvPicPr>
        <p:blipFill>
          <a:blip r:embed="rId2"/>
          <a:stretch>
            <a:fillRect/>
          </a:stretch>
        </p:blipFill>
        <p:spPr>
          <a:xfrm>
            <a:off x="5815295" y="3736003"/>
            <a:ext cx="3328705" cy="2057579"/>
          </a:xfrm>
          <a:prstGeom prst="rect">
            <a:avLst/>
          </a:prstGeom>
        </p:spPr>
      </p:pic>
    </p:spTree>
    <p:extLst>
      <p:ext uri="{BB962C8B-B14F-4D97-AF65-F5344CB8AC3E}">
        <p14:creationId xmlns:p14="http://schemas.microsoft.com/office/powerpoint/2010/main" val="3090527562"/>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Marist Hardware/Software Configuration</a:t>
            </a:r>
            <a:endParaRPr lang="en-US" dirty="0"/>
          </a:p>
        </p:txBody>
      </p:sp>
      <p:pic>
        <p:nvPicPr>
          <p:cNvPr id="4" name="Content Placeholder 3"/>
          <p:cNvPicPr>
            <a:picLocks noGrp="1" noChangeAspect="1"/>
          </p:cNvPicPr>
          <p:nvPr>
            <p:ph idx="1"/>
          </p:nvPr>
        </p:nvPicPr>
        <p:blipFill>
          <a:blip r:embed="rId2"/>
          <a:stretch>
            <a:fillRect/>
          </a:stretch>
        </p:blipFill>
        <p:spPr>
          <a:xfrm>
            <a:off x="1954207" y="2226469"/>
            <a:ext cx="5235587" cy="3263504"/>
          </a:xfrm>
          <a:prstGeom prst="rect">
            <a:avLst/>
          </a:prstGeom>
        </p:spPr>
      </p:pic>
    </p:spTree>
    <p:extLst>
      <p:ext uri="{BB962C8B-B14F-4D97-AF65-F5344CB8AC3E}">
        <p14:creationId xmlns:p14="http://schemas.microsoft.com/office/powerpoint/2010/main" val="3227224430"/>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IBM DB2 Content Manager</a:t>
            </a:r>
            <a:endParaRPr lang="en-US" dirty="0"/>
          </a:p>
        </p:txBody>
      </p:sp>
      <p:sp>
        <p:nvSpPr>
          <p:cNvPr id="3" name="Content Placeholder 2"/>
          <p:cNvSpPr>
            <a:spLocks noGrp="1"/>
          </p:cNvSpPr>
          <p:nvPr>
            <p:ph idx="1"/>
          </p:nvPr>
        </p:nvSpPr>
        <p:spPr/>
        <p:txBody>
          <a:bodyPr>
            <a:normAutofit/>
          </a:bodyPr>
          <a:lstStyle/>
          <a:p>
            <a:r>
              <a:rPr lang="en-US" dirty="0" smtClean="0"/>
              <a:t>Content Manager manages all types of digitized content across multiple platforms, databases and applications. It provides a content platform for imaging, digital asset management, Web content management and content integration. Built on a multi-tier distributed architecture, it provides the scalability to grow from a single department to a geographically dispersed enterprise.</a:t>
            </a:r>
          </a:p>
          <a:p>
            <a:endParaRPr lang="en-US" dirty="0"/>
          </a:p>
        </p:txBody>
      </p:sp>
    </p:spTree>
    <p:extLst>
      <p:ext uri="{BB962C8B-B14F-4D97-AF65-F5344CB8AC3E}">
        <p14:creationId xmlns:p14="http://schemas.microsoft.com/office/powerpoint/2010/main" val="311213247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81297"/>
            <a:ext cx="7886700" cy="612548"/>
          </a:xfrm>
        </p:spPr>
        <p:txBody>
          <a:bodyPr>
            <a:normAutofit fontScale="90000"/>
          </a:bodyPr>
          <a:lstStyle/>
          <a:p>
            <a:r>
              <a:rPr lang="en-US" dirty="0" smtClean="0"/>
              <a:t>What is enterprise search?</a:t>
            </a:r>
            <a:br>
              <a:rPr lang="en-US" dirty="0" smtClean="0"/>
            </a:br>
            <a:endParaRPr lang="en-US" dirty="0"/>
          </a:p>
        </p:txBody>
      </p:sp>
      <p:sp>
        <p:nvSpPr>
          <p:cNvPr id="3" name="Content Placeholder 2"/>
          <p:cNvSpPr>
            <a:spLocks noGrp="1"/>
          </p:cNvSpPr>
          <p:nvPr>
            <p:ph idx="1"/>
          </p:nvPr>
        </p:nvSpPr>
        <p:spPr>
          <a:xfrm>
            <a:off x="628650" y="1771650"/>
            <a:ext cx="7886700" cy="3986213"/>
          </a:xfrm>
        </p:spPr>
        <p:txBody>
          <a:bodyPr>
            <a:normAutofit/>
          </a:bodyPr>
          <a:lstStyle/>
          <a:p>
            <a:r>
              <a:rPr lang="en-US" dirty="0" smtClean="0"/>
              <a:t>The enterprise search system is the search engine implemented by </a:t>
            </a:r>
            <a:r>
              <a:rPr lang="en-US" dirty="0" err="1" smtClean="0"/>
              <a:t>OmniFind</a:t>
            </a:r>
            <a:r>
              <a:rPr lang="en-US" dirty="0" smtClean="0"/>
              <a:t>.</a:t>
            </a:r>
          </a:p>
          <a:p>
            <a:r>
              <a:rPr lang="en-US" dirty="0" smtClean="0"/>
              <a:t>It provides: </a:t>
            </a:r>
          </a:p>
          <a:p>
            <a:pPr lvl="1"/>
            <a:r>
              <a:rPr lang="en-US" dirty="0" smtClean="0"/>
              <a:t>Fast query response times</a:t>
            </a:r>
          </a:p>
          <a:p>
            <a:pPr lvl="1"/>
            <a:r>
              <a:rPr lang="en-US" dirty="0" smtClean="0"/>
              <a:t>A consolidated, ranked result set that is based on extensive text analysis enable you to not just locate documents of interest, but extract meaning from document content</a:t>
            </a:r>
          </a:p>
          <a:p>
            <a:pPr lvl="1"/>
            <a:r>
              <a:rPr lang="en-US" dirty="0" smtClean="0"/>
              <a:t>The ability to search local and remote databases, collaboration systems, content management systems, file systems, and internal and external Web sites at the same time</a:t>
            </a:r>
          </a:p>
        </p:txBody>
      </p:sp>
    </p:spTree>
    <p:extLst>
      <p:ext uri="{BB962C8B-B14F-4D97-AF65-F5344CB8AC3E}">
        <p14:creationId xmlns:p14="http://schemas.microsoft.com/office/powerpoint/2010/main" val="2584032728"/>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98029"/>
            <a:ext cx="7886700" cy="994172"/>
          </a:xfrm>
        </p:spPr>
        <p:txBody>
          <a:bodyPr/>
          <a:lstStyle/>
          <a:p>
            <a:r>
              <a:rPr lang="en-US" dirty="0" smtClean="0"/>
              <a:t>What is a Crawler?</a:t>
            </a:r>
            <a:endParaRPr lang="en-US" dirty="0"/>
          </a:p>
        </p:txBody>
      </p:sp>
      <p:sp>
        <p:nvSpPr>
          <p:cNvPr id="3" name="Content Placeholder 2"/>
          <p:cNvSpPr>
            <a:spLocks noGrp="1"/>
          </p:cNvSpPr>
          <p:nvPr>
            <p:ph idx="1"/>
          </p:nvPr>
        </p:nvSpPr>
        <p:spPr>
          <a:xfrm>
            <a:off x="676418" y="1992201"/>
            <a:ext cx="7886700" cy="3583763"/>
          </a:xfrm>
        </p:spPr>
        <p:txBody>
          <a:bodyPr>
            <a:noAutofit/>
          </a:bodyPr>
          <a:lstStyle/>
          <a:p>
            <a:r>
              <a:rPr lang="en-US" dirty="0" smtClean="0"/>
              <a:t>Enterprise search crawlers collect documents from data sources so that the documents can be analyzed, indexed, and searched.</a:t>
            </a:r>
          </a:p>
          <a:p>
            <a:r>
              <a:rPr lang="en-US" dirty="0" smtClean="0"/>
              <a:t>A crawler basically goes through the documents in a collection, creating metadata about each document. The metadata is then used by </a:t>
            </a:r>
            <a:r>
              <a:rPr lang="en-US" dirty="0" err="1" smtClean="0"/>
              <a:t>OmniFind</a:t>
            </a:r>
            <a:r>
              <a:rPr lang="en-US" dirty="0" smtClean="0"/>
              <a:t> to search through the documents and display accurate results.</a:t>
            </a:r>
          </a:p>
          <a:p>
            <a:pPr lvl="1"/>
            <a:r>
              <a:rPr lang="en-US" sz="2100" dirty="0"/>
              <a:t>A web crawler looks through a collection of HTML/XML pages, using organizational tags to create metadata about each page. </a:t>
            </a:r>
            <a:endParaRPr lang="en-US" sz="2100" dirty="0"/>
          </a:p>
        </p:txBody>
      </p:sp>
    </p:spTree>
    <p:extLst>
      <p:ext uri="{BB962C8B-B14F-4D97-AF65-F5344CB8AC3E}">
        <p14:creationId xmlns:p14="http://schemas.microsoft.com/office/powerpoint/2010/main" val="3391308982"/>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ChangeArrowheads="1"/>
          </p:cNvSpPr>
          <p:nvPr>
            <p:ph type="title" idx="4294967295"/>
          </p:nvPr>
        </p:nvSpPr>
        <p:spPr>
          <a:xfrm>
            <a:off x="249865" y="1640811"/>
            <a:ext cx="8382000" cy="527050"/>
          </a:xfrm>
        </p:spPr>
        <p:txBody>
          <a:bodyPr/>
          <a:lstStyle/>
          <a:p>
            <a:pPr algn="l" eaLnBrk="1" hangingPunct="1"/>
            <a:r>
              <a:rPr lang="en-US" sz="2000" dirty="0" smtClean="0">
                <a:latin typeface="Times New Roman" pitchFamily="18" charset="0"/>
                <a:cs typeface="Times New Roman" pitchFamily="18" charset="0"/>
              </a:rPr>
              <a:t>NSF CPATH Grant: 2013 Conference</a:t>
            </a:r>
          </a:p>
        </p:txBody>
      </p:sp>
      <p:sp>
        <p:nvSpPr>
          <p:cNvPr id="88066" name="Rectangle 3"/>
          <p:cNvSpPr>
            <a:spLocks noGrp="1" noChangeArrowheads="1"/>
          </p:cNvSpPr>
          <p:nvPr>
            <p:ph type="body" idx="4294967295"/>
          </p:nvPr>
        </p:nvSpPr>
        <p:spPr>
          <a:xfrm>
            <a:off x="249865" y="3495011"/>
            <a:ext cx="8686800" cy="3295650"/>
          </a:xfrm>
        </p:spPr>
        <p:txBody>
          <a:bodyPr/>
          <a:lstStyle/>
          <a:p>
            <a:pPr eaLnBrk="1" hangingPunct="1">
              <a:lnSpc>
                <a:spcPct val="90000"/>
              </a:lnSpc>
              <a:buFontTx/>
              <a:buNone/>
            </a:pPr>
            <a:r>
              <a:rPr lang="en-US" sz="1800" b="1" smtClean="0">
                <a:latin typeface="Times New Roman" pitchFamily="18" charset="0"/>
                <a:cs typeface="Times New Roman" pitchFamily="18" charset="0"/>
              </a:rPr>
              <a:t>Hosted 5</a:t>
            </a:r>
            <a:r>
              <a:rPr lang="en-US" sz="1800" b="1" baseline="30000" smtClean="0">
                <a:latin typeface="Times New Roman" pitchFamily="18" charset="0"/>
                <a:cs typeface="Times New Roman" pitchFamily="18" charset="0"/>
              </a:rPr>
              <a:t>th</a:t>
            </a:r>
            <a:r>
              <a:rPr lang="en-US" sz="1800" b="1" smtClean="0">
                <a:latin typeface="Times New Roman" pitchFamily="18" charset="0"/>
                <a:cs typeface="Times New Roman" pitchFamily="18" charset="0"/>
              </a:rPr>
              <a:t> Annual ECC Conference,  June 9 – 11:</a:t>
            </a:r>
          </a:p>
          <a:p>
            <a:pPr>
              <a:lnSpc>
                <a:spcPct val="90000"/>
              </a:lnSpc>
            </a:pPr>
            <a:r>
              <a:rPr lang="en-US" sz="1600" smtClean="0">
                <a:latin typeface="Times New Roman" pitchFamily="18" charset="0"/>
                <a:cs typeface="Times New Roman" pitchFamily="18" charset="0"/>
              </a:rPr>
              <a:t>June 9</a:t>
            </a:r>
            <a:r>
              <a:rPr lang="en-US" sz="1600" baseline="30000" smtClean="0">
                <a:latin typeface="Times New Roman" pitchFamily="18" charset="0"/>
                <a:cs typeface="Times New Roman" pitchFamily="18" charset="0"/>
              </a:rPr>
              <a:t>th</a:t>
            </a:r>
            <a:r>
              <a:rPr lang="en-US" sz="1600" smtClean="0">
                <a:latin typeface="Times New Roman" pitchFamily="18" charset="0"/>
                <a:cs typeface="Times New Roman" pitchFamily="18" charset="0"/>
              </a:rPr>
              <a:t> – Reception at Marist College Historic Boat House</a:t>
            </a:r>
          </a:p>
          <a:p>
            <a:pPr>
              <a:lnSpc>
                <a:spcPct val="90000"/>
              </a:lnSpc>
            </a:pPr>
            <a:r>
              <a:rPr lang="en-US" sz="1600" smtClean="0">
                <a:latin typeface="Times New Roman" pitchFamily="18" charset="0"/>
                <a:cs typeface="Times New Roman" pitchFamily="18" charset="0"/>
              </a:rPr>
              <a:t>Themes were:</a:t>
            </a:r>
          </a:p>
          <a:p>
            <a:pPr lvl="1" algn="l"/>
            <a:r>
              <a:rPr lang="en-US" sz="1400" smtClean="0">
                <a:latin typeface="Times New Roman" pitchFamily="18" charset="0"/>
                <a:cs typeface="Times New Roman" pitchFamily="18" charset="0"/>
              </a:rPr>
              <a:t>The New York State Cloud Computing and Analytics Center</a:t>
            </a:r>
          </a:p>
          <a:p>
            <a:pPr lvl="1" algn="l"/>
            <a:r>
              <a:rPr lang="en-US" sz="1400" smtClean="0">
                <a:latin typeface="Times New Roman" pitchFamily="18" charset="0"/>
                <a:cs typeface="Times New Roman" pitchFamily="18" charset="0"/>
              </a:rPr>
              <a:t>IBM's PureSystems</a:t>
            </a:r>
          </a:p>
          <a:p>
            <a:pPr lvl="1" algn="l"/>
            <a:r>
              <a:rPr lang="en-US" sz="1400" smtClean="0">
                <a:latin typeface="Times New Roman" pitchFamily="18" charset="0"/>
                <a:cs typeface="Times New Roman" pitchFamily="18" charset="0"/>
              </a:rPr>
              <a:t>Open education: The Academic Computing Community and Massively Open Online Education </a:t>
            </a:r>
          </a:p>
          <a:p>
            <a:pPr>
              <a:lnSpc>
                <a:spcPct val="90000"/>
              </a:lnSpc>
            </a:pPr>
            <a:r>
              <a:rPr lang="en-US" sz="1600" smtClean="0">
                <a:latin typeface="Times New Roman" pitchFamily="18" charset="0"/>
                <a:cs typeface="Times New Roman" pitchFamily="18" charset="0"/>
              </a:rPr>
              <a:t>Keynotes:</a:t>
            </a:r>
          </a:p>
          <a:p>
            <a:pPr lvl="1" algn="l">
              <a:lnSpc>
                <a:spcPct val="90000"/>
              </a:lnSpc>
            </a:pPr>
            <a:r>
              <a:rPr lang="en-US" sz="1400" smtClean="0">
                <a:latin typeface="Times New Roman" pitchFamily="18" charset="0"/>
                <a:cs typeface="Times New Roman" pitchFamily="18" charset="0"/>
              </a:rPr>
              <a:t>Mark VanderWiele, Distinguished Engineer, IBM</a:t>
            </a:r>
          </a:p>
          <a:p>
            <a:pPr lvl="1" algn="l">
              <a:lnSpc>
                <a:spcPct val="90000"/>
              </a:lnSpc>
            </a:pPr>
            <a:r>
              <a:rPr lang="en-US" sz="1400" smtClean="0">
                <a:latin typeface="Times New Roman" pitchFamily="18" charset="0"/>
                <a:cs typeface="Times New Roman" pitchFamily="18" charset="0"/>
              </a:rPr>
              <a:t>Manny Perez, Principal at Interactive Analytics Associates</a:t>
            </a:r>
          </a:p>
          <a:p>
            <a:pPr lvl="1" algn="l">
              <a:lnSpc>
                <a:spcPct val="90000"/>
              </a:lnSpc>
            </a:pPr>
            <a:r>
              <a:rPr lang="en-US" sz="1400" smtClean="0">
                <a:latin typeface="Times New Roman" pitchFamily="18" charset="0"/>
                <a:cs typeface="Times New Roman" pitchFamily="18" charset="0"/>
              </a:rPr>
              <a:t>Charles Severence, Clinical Associate Professor University of Michigan and Sakai Chief Strategist</a:t>
            </a:r>
          </a:p>
          <a:p>
            <a:pPr>
              <a:lnSpc>
                <a:spcPct val="90000"/>
              </a:lnSpc>
            </a:pPr>
            <a:r>
              <a:rPr lang="en-US" sz="1600" smtClean="0">
                <a:latin typeface="Times New Roman" pitchFamily="18" charset="0"/>
                <a:cs typeface="Times New Roman" pitchFamily="18" charset="0"/>
              </a:rPr>
              <a:t>Presence on Facebook </a:t>
            </a:r>
            <a:r>
              <a:rPr lang="en-US" sz="1600" smtClean="0">
                <a:latin typeface="Times New Roman" pitchFamily="18" charset="0"/>
                <a:cs typeface="Times New Roman" pitchFamily="18" charset="0"/>
                <a:hlinkClick r:id="rId3"/>
              </a:rPr>
              <a:t>www.facebook.com/enterprisecomputing</a:t>
            </a:r>
            <a:endParaRPr lang="en-US" sz="1600" smtClean="0">
              <a:latin typeface="Times New Roman" pitchFamily="18" charset="0"/>
              <a:cs typeface="Times New Roman" pitchFamily="18" charset="0"/>
            </a:endParaRPr>
          </a:p>
          <a:p>
            <a:pPr lvl="1" algn="l">
              <a:lnSpc>
                <a:spcPct val="90000"/>
              </a:lnSpc>
            </a:pPr>
            <a:endParaRPr lang="en-US" sz="2000" smtClean="0">
              <a:latin typeface="Times New Roman" pitchFamily="18" charset="0"/>
              <a:cs typeface="Times New Roman" pitchFamily="18" charset="0"/>
            </a:endParaRPr>
          </a:p>
          <a:p>
            <a:pPr lvl="1" eaLnBrk="1" hangingPunct="1">
              <a:lnSpc>
                <a:spcPct val="90000"/>
              </a:lnSpc>
            </a:pPr>
            <a:endParaRPr lang="en-US" smtClean="0">
              <a:latin typeface="Times New Roman" pitchFamily="18" charset="0"/>
              <a:cs typeface="Times New Roman" pitchFamily="18" charset="0"/>
            </a:endParaRPr>
          </a:p>
        </p:txBody>
      </p:sp>
      <p:sp>
        <p:nvSpPr>
          <p:cNvPr id="88067" name="Rectangle 6"/>
          <p:cNvSpPr>
            <a:spLocks noChangeArrowheads="1"/>
          </p:cNvSpPr>
          <p:nvPr/>
        </p:nvSpPr>
        <p:spPr bwMode="auto">
          <a:xfrm>
            <a:off x="249865" y="2294861"/>
            <a:ext cx="8382000" cy="1200150"/>
          </a:xfrm>
          <a:prstGeom prst="rect">
            <a:avLst/>
          </a:prstGeom>
          <a:noFill/>
          <a:ln w="9525">
            <a:noFill/>
            <a:miter lim="800000"/>
            <a:headEnd/>
            <a:tailEnd/>
          </a:ln>
        </p:spPr>
        <p:txBody>
          <a:bodyPr>
            <a:spAutoFit/>
          </a:bodyPr>
          <a:lstStyle/>
          <a:p>
            <a:pPr>
              <a:lnSpc>
                <a:spcPct val="80000"/>
              </a:lnSpc>
            </a:pPr>
            <a:r>
              <a:rPr lang="en-US" b="1">
                <a:latin typeface="Times New Roman" pitchFamily="18" charset="0"/>
                <a:cs typeface="Times New Roman" pitchFamily="18" charset="0"/>
              </a:rPr>
              <a:t>$400,000 grant over 2 years (Sept. ’08 – August ’10) with one year extension</a:t>
            </a:r>
          </a:p>
          <a:p>
            <a:pPr>
              <a:lnSpc>
                <a:spcPct val="80000"/>
              </a:lnSpc>
            </a:pPr>
            <a:endParaRPr lang="en-US" b="1">
              <a:latin typeface="Times New Roman" pitchFamily="18" charset="0"/>
              <a:cs typeface="Times New Roman" pitchFamily="18" charset="0"/>
            </a:endParaRPr>
          </a:p>
          <a:p>
            <a:pPr>
              <a:lnSpc>
                <a:spcPct val="80000"/>
              </a:lnSpc>
            </a:pPr>
            <a:r>
              <a:rPr lang="en-US" b="1">
                <a:latin typeface="Times New Roman" pitchFamily="18" charset="0"/>
                <a:cs typeface="Times New Roman" pitchFamily="18" charset="0"/>
              </a:rPr>
              <a:t>Overall Goal:</a:t>
            </a:r>
            <a:r>
              <a:rPr lang="en-US">
                <a:latin typeface="Times New Roman" pitchFamily="18" charset="0"/>
                <a:cs typeface="Times New Roman" pitchFamily="18" charset="0"/>
              </a:rPr>
              <a:t> </a:t>
            </a:r>
            <a:r>
              <a:rPr lang="en-US">
                <a:solidFill>
                  <a:srgbClr val="000000"/>
                </a:solidFill>
                <a:latin typeface="Times New Roman" pitchFamily="18" charset="0"/>
                <a:cs typeface="Times New Roman" pitchFamily="18" charset="0"/>
              </a:rPr>
              <a:t>Build an industry and academic community to incorporate large system computing principles into the undergrad CS and ITS curriculum.</a:t>
            </a:r>
          </a:p>
          <a:p>
            <a:pPr>
              <a:lnSpc>
                <a:spcPct val="80000"/>
              </a:lnSpc>
            </a:pPr>
            <a:r>
              <a:rPr lang="en-US" b="1">
                <a:latin typeface="Times New Roman" pitchFamily="18" charset="0"/>
                <a:cs typeface="Times New Roman" pitchFamily="18" charset="0"/>
              </a:rPr>
              <a:t>Membership</a:t>
            </a:r>
            <a:r>
              <a:rPr lang="en-US">
                <a:latin typeface="Times New Roman" pitchFamily="18" charset="0"/>
                <a:cs typeface="Times New Roman" pitchFamily="18" charset="0"/>
              </a:rPr>
              <a:t>: 1000+ Members, 150 Companies, 50 Universities</a:t>
            </a:r>
          </a:p>
        </p:txBody>
      </p:sp>
      <p:sp>
        <p:nvSpPr>
          <p:cNvPr id="2" name="TextBox 1"/>
          <p:cNvSpPr txBox="1"/>
          <p:nvPr/>
        </p:nvSpPr>
        <p:spPr>
          <a:xfrm>
            <a:off x="2307265" y="964536"/>
            <a:ext cx="3581400" cy="1076325"/>
          </a:xfrm>
          <a:prstGeom prst="rect">
            <a:avLst/>
          </a:prstGeom>
          <a:noFill/>
        </p:spPr>
        <p:txBody>
          <a:bodyPr>
            <a:spAutoFit/>
          </a:bodyPr>
          <a:lstStyle/>
          <a:p>
            <a:pPr algn="ctr">
              <a:defRPr/>
            </a:pPr>
            <a:r>
              <a:rPr lang="en-US" sz="3200" dirty="0">
                <a:effectLst>
                  <a:outerShdw blurRad="38100" dist="38100" dir="2700000" algn="tl">
                    <a:srgbClr val="000000">
                      <a:alpha val="43137"/>
                    </a:srgbClr>
                  </a:outerShdw>
                </a:effectLst>
                <a:latin typeface="Times New Roman" pitchFamily="18" charset="0"/>
                <a:cs typeface="Times New Roman" pitchFamily="18" charset="0"/>
              </a:rPr>
              <a:t>Grant Activities</a:t>
            </a:r>
            <a:br>
              <a:rPr lang="en-US" sz="3200" dirty="0">
                <a:effectLst>
                  <a:outerShdw blurRad="38100" dist="38100" dir="2700000" algn="tl">
                    <a:srgbClr val="000000">
                      <a:alpha val="43137"/>
                    </a:srgbClr>
                  </a:outerShdw>
                </a:effectLst>
                <a:latin typeface="Times New Roman" pitchFamily="18" charset="0"/>
                <a:cs typeface="Times New Roman" pitchFamily="18" charset="0"/>
              </a:rPr>
            </a:br>
            <a:endParaRPr lang="en-US" sz="3200" dirty="0">
              <a:effectLst>
                <a:outerShdw blurRad="38100" dist="38100" dir="2700000" algn="tl">
                  <a:srgbClr val="000000">
                    <a:alpha val="43137"/>
                  </a:srgbClr>
                </a:outerShdw>
              </a:effectLst>
              <a:cs typeface="+mn-cs"/>
            </a:endParaRPr>
          </a:p>
        </p:txBody>
      </p:sp>
    </p:spTree>
    <p:extLst>
      <p:ext uri="{BB962C8B-B14F-4D97-AF65-F5344CB8AC3E}">
        <p14:creationId xmlns:p14="http://schemas.microsoft.com/office/powerpoint/2010/main" val="309015550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28967"/>
            <a:ext cx="7886700" cy="447675"/>
          </a:xfrm>
        </p:spPr>
        <p:txBody>
          <a:bodyPr>
            <a:normAutofit fontScale="90000"/>
          </a:bodyPr>
          <a:lstStyle/>
          <a:p>
            <a:r>
              <a:rPr lang="en-US" dirty="0" smtClean="0"/>
              <a:t>How Data Flows through the </a:t>
            </a:r>
            <a:r>
              <a:rPr lang="en-US" dirty="0" err="1" smtClean="0"/>
              <a:t>Omnifind</a:t>
            </a:r>
            <a:r>
              <a:rPr lang="en-US" dirty="0" smtClean="0"/>
              <a:t> System</a:t>
            </a:r>
            <a:endParaRPr lang="en-US" dirty="0"/>
          </a:p>
        </p:txBody>
      </p:sp>
      <p:pic>
        <p:nvPicPr>
          <p:cNvPr id="4" name="Content Placeholder 3"/>
          <p:cNvPicPr>
            <a:picLocks noGrp="1" noChangeAspect="1"/>
          </p:cNvPicPr>
          <p:nvPr>
            <p:ph idx="1"/>
          </p:nvPr>
        </p:nvPicPr>
        <p:blipFill>
          <a:blip r:embed="rId2"/>
          <a:stretch>
            <a:fillRect/>
          </a:stretch>
        </p:blipFill>
        <p:spPr>
          <a:xfrm>
            <a:off x="2146697" y="2356354"/>
            <a:ext cx="4850606" cy="3807512"/>
          </a:xfrm>
          <a:prstGeom prst="rect">
            <a:avLst/>
          </a:prstGeom>
        </p:spPr>
      </p:pic>
    </p:spTree>
    <p:extLst>
      <p:ext uri="{BB962C8B-B14F-4D97-AF65-F5344CB8AC3E}">
        <p14:creationId xmlns:p14="http://schemas.microsoft.com/office/powerpoint/2010/main" val="177012049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684825" y="1523716"/>
            <a:ext cx="5774350" cy="4524233"/>
          </a:xfrm>
          <a:prstGeom prst="rect">
            <a:avLst/>
          </a:prstGeom>
        </p:spPr>
      </p:pic>
    </p:spTree>
    <p:extLst>
      <p:ext uri="{BB962C8B-B14F-4D97-AF65-F5344CB8AC3E}">
        <p14:creationId xmlns:p14="http://schemas.microsoft.com/office/powerpoint/2010/main" val="127878284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Websites</a:t>
            </a:r>
            <a:endParaRPr lang="en-US" dirty="0"/>
          </a:p>
        </p:txBody>
      </p:sp>
      <p:pic>
        <p:nvPicPr>
          <p:cNvPr id="4" name="Content Placeholder 3"/>
          <p:cNvPicPr>
            <a:picLocks noGrp="1" noChangeAspect="1"/>
          </p:cNvPicPr>
          <p:nvPr>
            <p:ph idx="1"/>
          </p:nvPr>
        </p:nvPicPr>
        <p:blipFill>
          <a:blip r:embed="rId2"/>
          <a:stretch>
            <a:fillRect/>
          </a:stretch>
        </p:blipFill>
        <p:spPr>
          <a:xfrm>
            <a:off x="628650" y="3017639"/>
            <a:ext cx="1589893" cy="1381125"/>
          </a:xfrm>
          <a:prstGeom prst="rect">
            <a:avLst/>
          </a:prstGeom>
        </p:spPr>
      </p:pic>
      <p:pic>
        <p:nvPicPr>
          <p:cNvPr id="6" name="Picture 5"/>
          <p:cNvPicPr>
            <a:picLocks noChangeAspect="1"/>
          </p:cNvPicPr>
          <p:nvPr/>
        </p:nvPicPr>
        <p:blipFill>
          <a:blip r:embed="rId3"/>
          <a:stretch>
            <a:fillRect/>
          </a:stretch>
        </p:blipFill>
        <p:spPr>
          <a:xfrm>
            <a:off x="2452497" y="1962719"/>
            <a:ext cx="6614030" cy="3285699"/>
          </a:xfrm>
          <a:prstGeom prst="rect">
            <a:avLst/>
          </a:prstGeom>
        </p:spPr>
      </p:pic>
    </p:spTree>
    <p:extLst>
      <p:ext uri="{BB962C8B-B14F-4D97-AF65-F5344CB8AC3E}">
        <p14:creationId xmlns:p14="http://schemas.microsoft.com/office/powerpoint/2010/main" val="278864939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Specifics on the Crawler</a:t>
            </a:r>
            <a:endParaRPr lang="en-US" dirty="0"/>
          </a:p>
        </p:txBody>
      </p:sp>
      <p:sp>
        <p:nvSpPr>
          <p:cNvPr id="5" name="Content Placeholder 4"/>
          <p:cNvSpPr>
            <a:spLocks noGrp="1"/>
          </p:cNvSpPr>
          <p:nvPr>
            <p:ph idx="1"/>
          </p:nvPr>
        </p:nvSpPr>
        <p:spPr>
          <a:xfrm>
            <a:off x="628650" y="2226469"/>
            <a:ext cx="7886700" cy="401579"/>
          </a:xfrm>
        </p:spPr>
        <p:txBody>
          <a:bodyPr>
            <a:normAutofit fontScale="62500" lnSpcReduction="20000"/>
          </a:bodyPr>
          <a:lstStyle/>
          <a:p>
            <a:r>
              <a:rPr lang="en-US" dirty="0" smtClean="0"/>
              <a:t>The Crawler would go through the html/xm</a:t>
            </a:r>
            <a:r>
              <a:rPr lang="en-US" dirty="0"/>
              <a:t>l</a:t>
            </a:r>
            <a:r>
              <a:rPr lang="en-US" dirty="0" smtClean="0"/>
              <a:t> create metadata on the individual items. </a:t>
            </a:r>
          </a:p>
          <a:p>
            <a:endParaRPr lang="en-US" dirty="0"/>
          </a:p>
        </p:txBody>
      </p:sp>
      <p:pic>
        <p:nvPicPr>
          <p:cNvPr id="7" name="Picture 6"/>
          <p:cNvPicPr>
            <a:picLocks noChangeAspect="1"/>
          </p:cNvPicPr>
          <p:nvPr/>
        </p:nvPicPr>
        <p:blipFill>
          <a:blip r:embed="rId2"/>
          <a:stretch>
            <a:fillRect/>
          </a:stretch>
        </p:blipFill>
        <p:spPr>
          <a:xfrm>
            <a:off x="102359" y="2729251"/>
            <a:ext cx="4053385" cy="2912044"/>
          </a:xfrm>
          <a:prstGeom prst="rect">
            <a:avLst/>
          </a:prstGeom>
        </p:spPr>
      </p:pic>
      <p:sp>
        <p:nvSpPr>
          <p:cNvPr id="9" name="TextBox 8"/>
          <p:cNvSpPr txBox="1"/>
          <p:nvPr/>
        </p:nvSpPr>
        <p:spPr>
          <a:xfrm>
            <a:off x="4309281" y="2802056"/>
            <a:ext cx="4834720" cy="2862322"/>
          </a:xfrm>
          <a:prstGeom prst="rect">
            <a:avLst/>
          </a:prstGeom>
          <a:noFill/>
        </p:spPr>
        <p:txBody>
          <a:bodyPr wrap="square" rtlCol="0">
            <a:spAutoFit/>
          </a:bodyPr>
          <a:lstStyle/>
          <a:p>
            <a:r>
              <a:rPr lang="en-US" sz="1200" dirty="0" err="1"/>
              <a:t>unittitle</a:t>
            </a:r>
            <a:r>
              <a:rPr lang="en-US" sz="1200" dirty="0"/>
              <a:t> = </a:t>
            </a:r>
            <a:r>
              <a:rPr lang="en-US" sz="1200" dirty="0" err="1"/>
              <a:t>contentStr.substring</a:t>
            </a:r>
            <a:r>
              <a:rPr lang="en-US" sz="1200" dirty="0"/>
              <a:t>(</a:t>
            </a:r>
            <a:r>
              <a:rPr lang="en-US" sz="1200" dirty="0" err="1"/>
              <a:t>contentStr.indexOf</a:t>
            </a:r>
            <a:r>
              <a:rPr lang="en-US" sz="1200" dirty="0"/>
              <a:t>("&lt;</a:t>
            </a:r>
            <a:r>
              <a:rPr lang="en-US" sz="1200" dirty="0" err="1"/>
              <a:t>unittitle</a:t>
            </a:r>
            <a:r>
              <a:rPr lang="en-US" sz="1200" dirty="0"/>
              <a:t>&gt;", index) + "&lt;</a:t>
            </a:r>
            <a:r>
              <a:rPr lang="en-US" sz="1200" dirty="0" err="1"/>
              <a:t>unittitle</a:t>
            </a:r>
            <a:r>
              <a:rPr lang="en-US" sz="1200" dirty="0"/>
              <a:t>&gt;".length(), </a:t>
            </a:r>
            <a:r>
              <a:rPr lang="en-US" sz="1200" dirty="0" err="1"/>
              <a:t>contentStr.indexOf</a:t>
            </a:r>
            <a:r>
              <a:rPr lang="en-US" sz="1200" dirty="0"/>
              <a:t>("&lt;/</a:t>
            </a:r>
            <a:r>
              <a:rPr lang="en-US" sz="1200" dirty="0" err="1"/>
              <a:t>unittitle</a:t>
            </a:r>
            <a:r>
              <a:rPr lang="en-US" sz="1200" dirty="0"/>
              <a:t>&gt;", index));</a:t>
            </a:r>
          </a:p>
          <a:p>
            <a:r>
              <a:rPr lang="en-US" sz="1200" dirty="0"/>
              <a:t> </a:t>
            </a:r>
          </a:p>
          <a:p>
            <a:r>
              <a:rPr lang="en-US" sz="1200" dirty="0" err="1"/>
              <a:t>FieldMetadata</a:t>
            </a:r>
            <a:r>
              <a:rPr lang="en-US" sz="1200" dirty="0"/>
              <a:t> </a:t>
            </a:r>
            <a:r>
              <a:rPr lang="en-US" sz="1200" dirty="0" err="1"/>
              <a:t>itemtitle</a:t>
            </a:r>
            <a:r>
              <a:rPr lang="en-US" sz="1200" dirty="0"/>
              <a:t> = new </a:t>
            </a:r>
            <a:r>
              <a:rPr lang="en-US" sz="1200" dirty="0" err="1"/>
              <a:t>FieldMetadata</a:t>
            </a:r>
            <a:r>
              <a:rPr lang="en-US" sz="1200" dirty="0"/>
              <a:t>("Item Title", </a:t>
            </a:r>
            <a:r>
              <a:rPr lang="en-US" sz="1200" dirty="0" err="1"/>
              <a:t>unittitle</a:t>
            </a:r>
            <a:r>
              <a:rPr lang="en-US" sz="1200" dirty="0"/>
              <a:t>);</a:t>
            </a:r>
          </a:p>
          <a:p>
            <a:endParaRPr lang="en-US" sz="1200" dirty="0"/>
          </a:p>
          <a:p>
            <a:r>
              <a:rPr lang="en-US" sz="1200" dirty="0"/>
              <a:t> </a:t>
            </a:r>
            <a:r>
              <a:rPr lang="en-US" sz="1200" dirty="0" err="1"/>
              <a:t>arg.addMetadataField</a:t>
            </a:r>
            <a:r>
              <a:rPr lang="en-US" sz="1200" dirty="0"/>
              <a:t>(</a:t>
            </a:r>
            <a:r>
              <a:rPr lang="en-US" sz="1200" dirty="0" err="1"/>
              <a:t>itemtitle</a:t>
            </a:r>
            <a:r>
              <a:rPr lang="en-US" sz="1200" dirty="0"/>
              <a:t>);     		</a:t>
            </a:r>
          </a:p>
          <a:p>
            <a:endParaRPr lang="en-US" sz="1200" dirty="0"/>
          </a:p>
          <a:p>
            <a:endParaRPr lang="en-US" sz="1200" dirty="0"/>
          </a:p>
          <a:p>
            <a:r>
              <a:rPr lang="en-US" sz="1200" dirty="0"/>
              <a:t>date =  </a:t>
            </a:r>
            <a:r>
              <a:rPr lang="en-US" sz="1200" dirty="0" err="1"/>
              <a:t>contentStr.substring</a:t>
            </a:r>
            <a:r>
              <a:rPr lang="en-US" sz="1200" dirty="0"/>
              <a:t>(</a:t>
            </a:r>
            <a:r>
              <a:rPr lang="en-US" sz="1200" dirty="0" err="1"/>
              <a:t>contentStr.indexOf</a:t>
            </a:r>
            <a:r>
              <a:rPr lang="en-US" sz="1200" dirty="0"/>
              <a:t>("&lt;</a:t>
            </a:r>
            <a:r>
              <a:rPr lang="en-US" sz="1200" dirty="0" err="1"/>
              <a:t>unitdate</a:t>
            </a:r>
            <a:r>
              <a:rPr lang="en-US" sz="1200" dirty="0"/>
              <a:t> label=\"Date\"&gt;", index) + "&lt;</a:t>
            </a:r>
            <a:r>
              <a:rPr lang="en-US" sz="1200" dirty="0" err="1"/>
              <a:t>unitdate</a:t>
            </a:r>
            <a:r>
              <a:rPr lang="en-US" sz="1200" dirty="0"/>
              <a:t> label=\"Date\"&gt;".length(), </a:t>
            </a:r>
            <a:r>
              <a:rPr lang="en-US" sz="1200" dirty="0" err="1"/>
              <a:t>contentStr.indexOf</a:t>
            </a:r>
            <a:r>
              <a:rPr lang="en-US" sz="1200" dirty="0"/>
              <a:t>("&lt;/</a:t>
            </a:r>
            <a:r>
              <a:rPr lang="en-US" sz="1200" dirty="0" err="1"/>
              <a:t>unitdate</a:t>
            </a:r>
            <a:r>
              <a:rPr lang="en-US" sz="1200" dirty="0"/>
              <a:t>&gt;", index));</a:t>
            </a:r>
          </a:p>
          <a:p>
            <a:endParaRPr lang="en-US" sz="1200" dirty="0"/>
          </a:p>
          <a:p>
            <a:r>
              <a:rPr lang="en-US" sz="1200" dirty="0" err="1"/>
              <a:t>FieldMetadata</a:t>
            </a:r>
            <a:r>
              <a:rPr lang="en-US" sz="1200" dirty="0"/>
              <a:t> </a:t>
            </a:r>
            <a:r>
              <a:rPr lang="en-US" sz="1200" dirty="0" err="1"/>
              <a:t>itemdate</a:t>
            </a:r>
            <a:r>
              <a:rPr lang="en-US" sz="1200" dirty="0"/>
              <a:t> = new </a:t>
            </a:r>
            <a:r>
              <a:rPr lang="en-US" sz="1200" dirty="0" err="1"/>
              <a:t>FieldMetadata</a:t>
            </a:r>
            <a:r>
              <a:rPr lang="en-US" sz="1200" dirty="0"/>
              <a:t>("Item Date", date);</a:t>
            </a:r>
            <a:endParaRPr lang="en-US" sz="1200" dirty="0"/>
          </a:p>
          <a:p>
            <a:r>
              <a:rPr lang="en-US" sz="1200" dirty="0"/>
              <a:t> </a:t>
            </a:r>
            <a:endParaRPr lang="en-US" sz="1200" dirty="0"/>
          </a:p>
          <a:p>
            <a:r>
              <a:rPr lang="en-US" sz="1200" dirty="0" err="1"/>
              <a:t>arg.addMetadataField</a:t>
            </a:r>
            <a:r>
              <a:rPr lang="en-US" sz="1200" dirty="0"/>
              <a:t>(</a:t>
            </a:r>
            <a:r>
              <a:rPr lang="en-US" sz="1200" dirty="0" err="1"/>
              <a:t>itemdates</a:t>
            </a:r>
            <a:r>
              <a:rPr lang="en-US" sz="1200" dirty="0"/>
              <a:t>);</a:t>
            </a:r>
          </a:p>
        </p:txBody>
      </p:sp>
      <p:cxnSp>
        <p:nvCxnSpPr>
          <p:cNvPr id="13" name="Straight Connector 12"/>
          <p:cNvCxnSpPr>
            <a:stCxn id="9" idx="1"/>
            <a:endCxn id="9" idx="3"/>
          </p:cNvCxnSpPr>
          <p:nvPr/>
        </p:nvCxnSpPr>
        <p:spPr>
          <a:xfrm>
            <a:off x="4309281" y="4233217"/>
            <a:ext cx="48347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7" idx="3"/>
          </p:cNvCxnSpPr>
          <p:nvPr/>
        </p:nvCxnSpPr>
        <p:spPr>
          <a:xfrm>
            <a:off x="4155743" y="4185273"/>
            <a:ext cx="0" cy="5718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3910084" y="4757098"/>
            <a:ext cx="2456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7" idx="3"/>
          </p:cNvCxnSpPr>
          <p:nvPr/>
        </p:nvCxnSpPr>
        <p:spPr>
          <a:xfrm flipH="1">
            <a:off x="3910084" y="4185273"/>
            <a:ext cx="2456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4155743" y="3641394"/>
            <a:ext cx="153537" cy="8291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593056" y="4822031"/>
            <a:ext cx="271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857375" y="4822032"/>
            <a:ext cx="0" cy="32146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1593056" y="5143500"/>
            <a:ext cx="271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857375" y="4993481"/>
            <a:ext cx="25788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837209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317446"/>
            <a:ext cx="9144000" cy="4104981"/>
          </a:xfrm>
          <a:prstGeom prst="rect">
            <a:avLst/>
          </a:prstGeom>
        </p:spPr>
      </p:pic>
      <p:sp>
        <p:nvSpPr>
          <p:cNvPr id="4" name="TextBox 3"/>
          <p:cNvSpPr txBox="1"/>
          <p:nvPr/>
        </p:nvSpPr>
        <p:spPr>
          <a:xfrm>
            <a:off x="112594" y="949372"/>
            <a:ext cx="2845558" cy="300082"/>
          </a:xfrm>
          <a:prstGeom prst="rect">
            <a:avLst/>
          </a:prstGeom>
          <a:noFill/>
        </p:spPr>
        <p:txBody>
          <a:bodyPr wrap="square" rtlCol="0">
            <a:spAutoFit/>
          </a:bodyPr>
          <a:lstStyle/>
          <a:p>
            <a:r>
              <a:rPr lang="en-US" sz="1350" dirty="0"/>
              <a:t>What a User Would See:</a:t>
            </a:r>
            <a:endParaRPr lang="en-US" sz="1350" dirty="0"/>
          </a:p>
        </p:txBody>
      </p:sp>
    </p:spTree>
    <p:extLst>
      <p:ext uri="{BB962C8B-B14F-4D97-AF65-F5344CB8AC3E}">
        <p14:creationId xmlns:p14="http://schemas.microsoft.com/office/powerpoint/2010/main" val="1534398571"/>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Immediate Goals </a:t>
            </a:r>
            <a:endParaRPr lang="en-US" dirty="0"/>
          </a:p>
        </p:txBody>
      </p:sp>
      <p:sp>
        <p:nvSpPr>
          <p:cNvPr id="3" name="Content Placeholder 2"/>
          <p:cNvSpPr>
            <a:spLocks noGrp="1"/>
          </p:cNvSpPr>
          <p:nvPr>
            <p:ph idx="1"/>
          </p:nvPr>
        </p:nvSpPr>
        <p:spPr/>
        <p:txBody>
          <a:bodyPr/>
          <a:lstStyle/>
          <a:p>
            <a:r>
              <a:rPr lang="en-US" dirty="0" smtClean="0"/>
              <a:t>Given this, unless all the html/xml pages were organized the same way, it would not be possible to create one method for the crawler to use. </a:t>
            </a:r>
          </a:p>
          <a:p>
            <a:r>
              <a:rPr lang="en-US" dirty="0" smtClean="0"/>
              <a:t>Thus, my method is to cover the originally intended archives and in cases of future expansion, have a template for code in comments that someone could easily add the specific tags of the new archive, then the crawler would be able to crawl the new archive accurately. </a:t>
            </a:r>
          </a:p>
          <a:p>
            <a:endParaRPr lang="en-US" dirty="0"/>
          </a:p>
        </p:txBody>
      </p:sp>
    </p:spTree>
    <p:extLst>
      <p:ext uri="{BB962C8B-B14F-4D97-AF65-F5344CB8AC3E}">
        <p14:creationId xmlns:p14="http://schemas.microsoft.com/office/powerpoint/2010/main" val="3041923758"/>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Possible Problems</a:t>
            </a:r>
            <a:endParaRPr lang="en-US" dirty="0"/>
          </a:p>
        </p:txBody>
      </p:sp>
      <p:sp>
        <p:nvSpPr>
          <p:cNvPr id="3" name="Content Placeholder 2"/>
          <p:cNvSpPr>
            <a:spLocks noGrp="1"/>
          </p:cNvSpPr>
          <p:nvPr>
            <p:ph idx="1"/>
          </p:nvPr>
        </p:nvSpPr>
        <p:spPr/>
        <p:txBody>
          <a:bodyPr/>
          <a:lstStyle/>
          <a:p>
            <a:r>
              <a:rPr lang="en-US" dirty="0" smtClean="0"/>
              <a:t>The Crawler System is designed that a result is an individual HTML/XML page. </a:t>
            </a:r>
          </a:p>
          <a:p>
            <a:r>
              <a:rPr lang="en-US" dirty="0" smtClean="0"/>
              <a:t>The items we want to be in the results, will not have individual HTML/XML pages.</a:t>
            </a:r>
          </a:p>
          <a:p>
            <a:r>
              <a:rPr lang="en-US" dirty="0" smtClean="0"/>
              <a:t>This may cause problems with the search results, or require additional configuration. </a:t>
            </a:r>
          </a:p>
          <a:p>
            <a:endParaRPr lang="en-US" dirty="0"/>
          </a:p>
          <a:p>
            <a:pPr marL="0" indent="0">
              <a:buNone/>
            </a:pPr>
            <a:r>
              <a:rPr lang="en-US" dirty="0" smtClean="0"/>
              <a:t>Questions?</a:t>
            </a:r>
            <a:endParaRPr lang="en-US" dirty="0"/>
          </a:p>
        </p:txBody>
      </p:sp>
    </p:spTree>
    <p:extLst>
      <p:ext uri="{BB962C8B-B14F-4D97-AF65-F5344CB8AC3E}">
        <p14:creationId xmlns:p14="http://schemas.microsoft.com/office/powerpoint/2010/main" val="1757753731"/>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SDN Overview</a:t>
            </a:r>
            <a:endParaRPr lang="en-US" dirty="0"/>
          </a:p>
        </p:txBody>
      </p:sp>
      <p:sp>
        <p:nvSpPr>
          <p:cNvPr id="3" name="Subtitle 2"/>
          <p:cNvSpPr>
            <a:spLocks noGrp="1"/>
          </p:cNvSpPr>
          <p:nvPr>
            <p:ph type="subTitle" idx="1"/>
          </p:nvPr>
        </p:nvSpPr>
        <p:spPr/>
        <p:txBody>
          <a:bodyPr/>
          <a:lstStyle/>
          <a:p>
            <a:r>
              <a:rPr lang="en-US" dirty="0" smtClean="0"/>
              <a:t>By Kevin </a:t>
            </a:r>
            <a:r>
              <a:rPr lang="en-US" dirty="0" err="1" smtClean="0"/>
              <a:t>Pietrow</a:t>
            </a:r>
            <a:endParaRPr lang="en-US" dirty="0" smtClean="0"/>
          </a:p>
        </p:txBody>
      </p:sp>
    </p:spTree>
    <p:extLst>
      <p:ext uri="{BB962C8B-B14F-4D97-AF65-F5344CB8AC3E}">
        <p14:creationId xmlns:p14="http://schemas.microsoft.com/office/powerpoint/2010/main" val="3334018042"/>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762000"/>
          </a:xfrm>
        </p:spPr>
        <p:txBody>
          <a:bodyPr/>
          <a:lstStyle/>
          <a:p>
            <a:r>
              <a:rPr lang="en-US" dirty="0" smtClean="0"/>
              <a:t>Networks are outdated</a:t>
            </a:r>
            <a:endParaRPr lang="en-US" dirty="0"/>
          </a:p>
        </p:txBody>
      </p:sp>
      <p:sp>
        <p:nvSpPr>
          <p:cNvPr id="3" name="Text Placeholder 2"/>
          <p:cNvSpPr>
            <a:spLocks noGrp="1"/>
          </p:cNvSpPr>
          <p:nvPr>
            <p:ph type="body" idx="1"/>
          </p:nvPr>
        </p:nvSpPr>
        <p:spPr>
          <a:xfrm>
            <a:off x="457200" y="2133600"/>
            <a:ext cx="8229600" cy="3962400"/>
          </a:xfrm>
        </p:spPr>
        <p:txBody>
          <a:bodyPr/>
          <a:lstStyle/>
          <a:p>
            <a:r>
              <a:rPr lang="en-US" dirty="0" smtClean="0"/>
              <a:t>Need specialists to configure switches</a:t>
            </a:r>
          </a:p>
          <a:p>
            <a:r>
              <a:rPr lang="en-US" dirty="0" smtClean="0"/>
              <a:t>Network reconfigurations can easily take days or weeks</a:t>
            </a:r>
          </a:p>
          <a:p>
            <a:r>
              <a:rPr lang="en-US" dirty="0" smtClean="0"/>
              <a:t>Both data centers and servers have outstripped them through use of VMs</a:t>
            </a:r>
          </a:p>
          <a:p>
            <a:endParaRPr lang="en-US" dirty="0"/>
          </a:p>
        </p:txBody>
      </p:sp>
      <p:sp>
        <p:nvSpPr>
          <p:cNvPr id="4" name="Slide Number Placeholder 3"/>
          <p:cNvSpPr>
            <a:spLocks noGrp="1"/>
          </p:cNvSpPr>
          <p:nvPr>
            <p:ph type="sldNum" sz="quarter" idx="4"/>
          </p:nvPr>
        </p:nvSpPr>
        <p:spPr/>
        <p:txBody>
          <a:bodyPr/>
          <a:lstStyle/>
          <a:p>
            <a:pPr>
              <a:defRPr/>
            </a:pPr>
            <a:endParaRPr lang="en-US" smtClean="0"/>
          </a:p>
          <a:p>
            <a:pPr>
              <a:defRPr/>
            </a:pPr>
            <a:fld id="{269AE7D9-78F7-468C-BDC0-C5C00FA2AA0C}" type="slidenum">
              <a:rPr lang="en-US" smtClean="0"/>
              <a:pPr>
                <a:defRPr/>
              </a:pPr>
              <a:t>68</a:t>
            </a:fld>
            <a:endParaRPr lang="en-US" dirty="0"/>
          </a:p>
        </p:txBody>
      </p:sp>
    </p:spTree>
    <p:extLst>
      <p:ext uri="{BB962C8B-B14F-4D97-AF65-F5344CB8AC3E}">
        <p14:creationId xmlns:p14="http://schemas.microsoft.com/office/powerpoint/2010/main" val="357470753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cxnSp>
        <p:nvCxnSpPr>
          <p:cNvPr id="38" name="Shape 225"/>
          <p:cNvCxnSpPr/>
          <p:nvPr/>
        </p:nvCxnSpPr>
        <p:spPr>
          <a:xfrm>
            <a:off x="2985123" y="4217237"/>
            <a:ext cx="3164428" cy="0"/>
          </a:xfrm>
          <a:prstGeom prst="straightConnector1">
            <a:avLst/>
          </a:prstGeom>
          <a:noFill/>
          <a:ln w="38100" cap="flat">
            <a:solidFill>
              <a:srgbClr val="C00000"/>
            </a:solidFill>
            <a:prstDash val="solid"/>
            <a:round/>
            <a:headEnd type="none" w="lg" len="lg"/>
            <a:tailEnd type="none" w="lg" len="lg"/>
          </a:ln>
          <a:effectLst>
            <a:outerShdw blurRad="50800" dist="38100" dir="2700000" algn="tl" rotWithShape="0">
              <a:srgbClr val="FF0000">
                <a:alpha val="40000"/>
              </a:srgbClr>
            </a:outerShdw>
          </a:effectLst>
        </p:spPr>
      </p:cxnSp>
      <p:cxnSp>
        <p:nvCxnSpPr>
          <p:cNvPr id="92" name="Shape 225"/>
          <p:cNvCxnSpPr/>
          <p:nvPr/>
        </p:nvCxnSpPr>
        <p:spPr>
          <a:xfrm>
            <a:off x="3601495" y="5913297"/>
            <a:ext cx="2022151" cy="0"/>
          </a:xfrm>
          <a:prstGeom prst="straightConnector1">
            <a:avLst/>
          </a:prstGeom>
          <a:noFill/>
          <a:ln w="38100" cap="flat" cmpd="sng">
            <a:solidFill>
              <a:srgbClr val="C00000"/>
            </a:solidFill>
            <a:prstDash val="solid"/>
            <a:round/>
            <a:headEnd type="none" w="lg" len="lg"/>
            <a:tailEnd type="none" w="lg" len="lg"/>
          </a:ln>
          <a:effectLst>
            <a:outerShdw blurRad="50800" dist="38100" dir="2700000" algn="tl" rotWithShape="0">
              <a:srgbClr val="FF0000">
                <a:alpha val="40000"/>
              </a:srgbClr>
            </a:outerShdw>
          </a:effectLst>
        </p:spPr>
      </p:cxnSp>
      <p:sp>
        <p:nvSpPr>
          <p:cNvPr id="206" name="Shape 206"/>
          <p:cNvSpPr/>
          <p:nvPr/>
        </p:nvSpPr>
        <p:spPr>
          <a:xfrm>
            <a:off x="1037165" y="3458827"/>
            <a:ext cx="2013178" cy="1419162"/>
          </a:xfrm>
          <a:prstGeom prst="roundRect">
            <a:avLst>
              <a:gd name="adj" fmla="val 16667"/>
            </a:avLst>
          </a:prstGeom>
          <a:solidFill>
            <a:schemeClr val="accent1">
              <a:lumMod val="20000"/>
              <a:lumOff val="80000"/>
            </a:schemeClr>
          </a:solidFill>
          <a:ln w="7620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endParaRPr/>
          </a:p>
        </p:txBody>
      </p:sp>
      <p:sp>
        <p:nvSpPr>
          <p:cNvPr id="207" name="Shape 207"/>
          <p:cNvSpPr/>
          <p:nvPr/>
        </p:nvSpPr>
        <p:spPr>
          <a:xfrm>
            <a:off x="1124053" y="4366032"/>
            <a:ext cx="1861070" cy="408589"/>
          </a:xfrm>
          <a:prstGeom prst="roundRect">
            <a:avLst>
              <a:gd name="adj" fmla="val 16667"/>
            </a:avLst>
          </a:prstGeom>
          <a:solidFill>
            <a:srgbClr val="00FFF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rtl="0">
              <a:buNone/>
            </a:pPr>
            <a:r>
              <a:rPr lang="en" sz="1200" b="1" dirty="0">
                <a:effectLst>
                  <a:outerShdw blurRad="38100" dist="38100" dir="2700000" algn="tl">
                    <a:srgbClr val="000000">
                      <a:alpha val="43137"/>
                    </a:srgbClr>
                  </a:outerShdw>
                </a:effectLst>
              </a:rPr>
              <a:t>Physical Data Plane</a:t>
            </a:r>
          </a:p>
        </p:txBody>
      </p:sp>
      <p:sp>
        <p:nvSpPr>
          <p:cNvPr id="210" name="Shape 210"/>
          <p:cNvSpPr/>
          <p:nvPr/>
        </p:nvSpPr>
        <p:spPr>
          <a:xfrm>
            <a:off x="1138210" y="3565777"/>
            <a:ext cx="916377"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App</a:t>
            </a:r>
            <a:endParaRPr lang="en" sz="1200" b="1" dirty="0">
              <a:effectLst>
                <a:outerShdw blurRad="38100" dist="38100" dir="2700000" algn="tl">
                  <a:srgbClr val="000000">
                    <a:alpha val="43137"/>
                  </a:srgbClr>
                </a:outerShdw>
              </a:effectLst>
            </a:endParaRPr>
          </a:p>
        </p:txBody>
      </p:sp>
      <p:cxnSp>
        <p:nvCxnSpPr>
          <p:cNvPr id="223" name="Shape 223"/>
          <p:cNvCxnSpPr>
            <a:endCxn id="207" idx="2"/>
          </p:cNvCxnSpPr>
          <p:nvPr/>
        </p:nvCxnSpPr>
        <p:spPr>
          <a:xfrm flipH="1" flipV="1">
            <a:off x="2054588" y="4774621"/>
            <a:ext cx="609857" cy="503576"/>
          </a:xfrm>
          <a:prstGeom prst="straightConnector1">
            <a:avLst/>
          </a:prstGeom>
          <a:noFill/>
          <a:ln w="19050" cap="flat">
            <a:noFill/>
            <a:prstDash val="solid"/>
            <a:round/>
            <a:headEnd type="none" w="lg" len="lg"/>
            <a:tailEnd type="none" w="lg" len="lg"/>
          </a:ln>
          <a:scene3d>
            <a:camera prst="orthographicFront"/>
            <a:lightRig rig="threePt" dir="t"/>
          </a:scene3d>
          <a:sp3d>
            <a:bevelT w="165100" prst="coolSlant"/>
          </a:sp3d>
        </p:spPr>
      </p:cxnSp>
      <p:cxnSp>
        <p:nvCxnSpPr>
          <p:cNvPr id="224" name="Shape 224"/>
          <p:cNvCxnSpPr/>
          <p:nvPr/>
        </p:nvCxnSpPr>
        <p:spPr>
          <a:xfrm flipV="1">
            <a:off x="3601495" y="5896589"/>
            <a:ext cx="2022151" cy="16708"/>
          </a:xfrm>
          <a:prstGeom prst="straightConnector1">
            <a:avLst/>
          </a:prstGeom>
          <a:noFill/>
          <a:ln w="19050" cap="flat">
            <a:noFill/>
            <a:prstDash val="solid"/>
            <a:round/>
            <a:headEnd type="none" w="lg" len="lg"/>
            <a:tailEnd type="none" w="lg" len="lg"/>
          </a:ln>
          <a:scene3d>
            <a:camera prst="orthographicFront"/>
            <a:lightRig rig="threePt" dir="t"/>
          </a:scene3d>
          <a:sp3d>
            <a:bevelT w="165100" prst="coolSlant"/>
          </a:sp3d>
        </p:spPr>
      </p:cxnSp>
      <p:cxnSp>
        <p:nvCxnSpPr>
          <p:cNvPr id="225" name="Shape 225"/>
          <p:cNvCxnSpPr>
            <a:stCxn id="206" idx="3"/>
          </p:cNvCxnSpPr>
          <p:nvPr/>
        </p:nvCxnSpPr>
        <p:spPr>
          <a:xfrm>
            <a:off x="3050343" y="4168408"/>
            <a:ext cx="2222522" cy="258218"/>
          </a:xfrm>
          <a:prstGeom prst="straightConnector1">
            <a:avLst/>
          </a:prstGeom>
          <a:noFill/>
          <a:ln w="19050" cap="flat">
            <a:noFill/>
            <a:prstDash val="solid"/>
            <a:round/>
            <a:headEnd type="none" w="lg" len="lg"/>
            <a:tailEnd type="none" w="lg" len="lg"/>
          </a:ln>
          <a:scene3d>
            <a:camera prst="orthographicFront"/>
            <a:lightRig rig="threePt" dir="t"/>
          </a:scene3d>
          <a:sp3d>
            <a:bevelT w="165100" prst="coolSlant"/>
          </a:sp3d>
        </p:spPr>
      </p:cxnSp>
      <p:cxnSp>
        <p:nvCxnSpPr>
          <p:cNvPr id="226" name="Shape 226"/>
          <p:cNvCxnSpPr/>
          <p:nvPr/>
        </p:nvCxnSpPr>
        <p:spPr>
          <a:xfrm flipH="1" flipV="1">
            <a:off x="7086707" y="4791544"/>
            <a:ext cx="411039" cy="1105045"/>
          </a:xfrm>
          <a:prstGeom prst="straightConnector1">
            <a:avLst/>
          </a:prstGeom>
          <a:noFill/>
          <a:ln w="19050" cap="flat">
            <a:noFill/>
            <a:prstDash val="solid"/>
            <a:round/>
            <a:headEnd type="none" w="lg" len="lg"/>
            <a:tailEnd type="none" w="lg" len="lg"/>
          </a:ln>
          <a:scene3d>
            <a:camera prst="orthographicFront"/>
            <a:lightRig rig="threePt" dir="t"/>
          </a:scene3d>
          <a:sp3d>
            <a:bevelT w="165100" prst="coolSlant"/>
          </a:sp3d>
        </p:spPr>
      </p:cxnSp>
      <p:cxnSp>
        <p:nvCxnSpPr>
          <p:cNvPr id="227" name="Shape 227"/>
          <p:cNvCxnSpPr/>
          <p:nvPr/>
        </p:nvCxnSpPr>
        <p:spPr>
          <a:xfrm>
            <a:off x="1557777" y="2579086"/>
            <a:ext cx="0" cy="2576364"/>
          </a:xfrm>
          <a:prstGeom prst="straightConnector1">
            <a:avLst/>
          </a:prstGeom>
          <a:noFill/>
          <a:ln w="19050" cap="flat">
            <a:noFill/>
            <a:prstDash val="dot"/>
            <a:round/>
            <a:headEnd type="none" w="lg" len="lg"/>
            <a:tailEnd type="none" w="lg" len="lg"/>
          </a:ln>
          <a:scene3d>
            <a:camera prst="orthographicFront"/>
            <a:lightRig rig="threePt" dir="t"/>
          </a:scene3d>
          <a:sp3d>
            <a:bevelT w="165100" prst="coolSlant"/>
          </a:sp3d>
        </p:spPr>
      </p:cxnSp>
      <p:cxnSp>
        <p:nvCxnSpPr>
          <p:cNvPr id="228" name="Shape 228"/>
          <p:cNvCxnSpPr/>
          <p:nvPr/>
        </p:nvCxnSpPr>
        <p:spPr>
          <a:xfrm>
            <a:off x="3510775" y="2579086"/>
            <a:ext cx="0" cy="623384"/>
          </a:xfrm>
          <a:prstGeom prst="straightConnector1">
            <a:avLst/>
          </a:prstGeom>
          <a:noFill/>
          <a:ln w="19050" cap="flat">
            <a:noFill/>
            <a:prstDash val="dot"/>
            <a:round/>
            <a:headEnd type="none" w="lg" len="lg"/>
            <a:tailEnd type="none" w="lg" len="lg"/>
          </a:ln>
          <a:scene3d>
            <a:camera prst="orthographicFront"/>
            <a:lightRig rig="threePt" dir="t"/>
          </a:scene3d>
          <a:sp3d>
            <a:bevelT w="165100" prst="coolSlant"/>
          </a:sp3d>
        </p:spPr>
      </p:cxnSp>
      <p:cxnSp>
        <p:nvCxnSpPr>
          <p:cNvPr id="229" name="Shape 229"/>
          <p:cNvCxnSpPr/>
          <p:nvPr/>
        </p:nvCxnSpPr>
        <p:spPr>
          <a:xfrm>
            <a:off x="7573189" y="2579086"/>
            <a:ext cx="13033" cy="937444"/>
          </a:xfrm>
          <a:prstGeom prst="straightConnector1">
            <a:avLst/>
          </a:prstGeom>
          <a:noFill/>
          <a:ln w="19050" cap="flat">
            <a:noFill/>
            <a:prstDash val="dot"/>
            <a:round/>
            <a:headEnd type="none" w="lg" len="lg"/>
            <a:tailEnd type="none" w="lg" len="lg"/>
          </a:ln>
          <a:scene3d>
            <a:camera prst="orthographicFront"/>
            <a:lightRig rig="threePt" dir="t"/>
          </a:scene3d>
          <a:sp3d>
            <a:bevelT w="165100" prst="coolSlant"/>
          </a:sp3d>
        </p:spPr>
      </p:cxnSp>
      <p:cxnSp>
        <p:nvCxnSpPr>
          <p:cNvPr id="230" name="Shape 230"/>
          <p:cNvCxnSpPr/>
          <p:nvPr/>
        </p:nvCxnSpPr>
        <p:spPr>
          <a:xfrm>
            <a:off x="4742754" y="2579086"/>
            <a:ext cx="4296" cy="2659171"/>
          </a:xfrm>
          <a:prstGeom prst="straightConnector1">
            <a:avLst/>
          </a:prstGeom>
          <a:noFill/>
          <a:ln w="19050" cap="flat">
            <a:noFill/>
            <a:prstDash val="dot"/>
            <a:round/>
            <a:headEnd type="none" w="lg" len="lg"/>
            <a:tailEnd type="none" w="lg" len="lg"/>
          </a:ln>
          <a:scene3d>
            <a:camera prst="orthographicFront"/>
            <a:lightRig rig="threePt" dir="t"/>
          </a:scene3d>
          <a:sp3d>
            <a:bevelT w="165100" prst="coolSlant"/>
          </a:sp3d>
        </p:spPr>
      </p:cxnSp>
      <p:sp>
        <p:nvSpPr>
          <p:cNvPr id="231" name="Shape 231"/>
          <p:cNvSpPr/>
          <p:nvPr/>
        </p:nvSpPr>
        <p:spPr>
          <a:xfrm>
            <a:off x="4879751" y="2711474"/>
            <a:ext cx="183899" cy="985500"/>
          </a:xfrm>
          <a:prstGeom prst="rightBrace">
            <a:avLst>
              <a:gd name="adj1" fmla="val 8333"/>
              <a:gd name="adj2" fmla="val 50000"/>
            </a:avLst>
          </a:prstGeom>
          <a:noFill/>
          <a:ln w="19050" cap="flat">
            <a:noFill/>
            <a:prstDash val="solid"/>
            <a:round/>
            <a:headEnd type="none" w="med" len="med"/>
            <a:tailEnd type="none" w="med" len="med"/>
          </a:ln>
        </p:spPr>
        <p:txBody>
          <a:bodyPr lIns="91425" tIns="91425" rIns="91425" bIns="91425" anchor="ctr" anchorCtr="0">
            <a:spAutoFit/>
          </a:bodyPr>
          <a:lstStyle/>
          <a:p>
            <a:endParaRPr/>
          </a:p>
        </p:txBody>
      </p:sp>
      <p:cxnSp>
        <p:nvCxnSpPr>
          <p:cNvPr id="233" name="Shape 233"/>
          <p:cNvCxnSpPr/>
          <p:nvPr/>
        </p:nvCxnSpPr>
        <p:spPr>
          <a:xfrm>
            <a:off x="1124054" y="2040472"/>
            <a:ext cx="7015799" cy="0"/>
          </a:xfrm>
          <a:prstGeom prst="straightConnector1">
            <a:avLst/>
          </a:prstGeom>
          <a:noFill/>
          <a:ln w="38100" cap="flat">
            <a:noFill/>
            <a:prstDash val="dash"/>
            <a:round/>
            <a:headEnd type="none" w="lg" len="lg"/>
            <a:tailEnd type="none" w="lg" len="lg"/>
          </a:ln>
          <a:scene3d>
            <a:camera prst="orthographicFront"/>
            <a:lightRig rig="threePt" dir="t"/>
          </a:scene3d>
          <a:sp3d>
            <a:bevelT w="165100" prst="coolSlant"/>
          </a:sp3d>
        </p:spPr>
      </p:cxnSp>
      <p:sp>
        <p:nvSpPr>
          <p:cNvPr id="35" name="Slide Number Placeholder 5"/>
          <p:cNvSpPr>
            <a:spLocks noGrp="1"/>
          </p:cNvSpPr>
          <p:nvPr>
            <p:ph type="sldNum" sz="quarter" idx="4294967295"/>
          </p:nvPr>
        </p:nvSpPr>
        <p:spPr>
          <a:xfrm>
            <a:off x="8458200" y="6477000"/>
            <a:ext cx="685800" cy="381000"/>
          </a:xfrm>
          <a:prstGeom prst="rect">
            <a:avLst/>
          </a:prstGeom>
        </p:spPr>
        <p:txBody>
          <a:bodyPr/>
          <a:lstStyle>
            <a:lvl1pPr>
              <a:defRPr sz="1100">
                <a:solidFill>
                  <a:schemeClr val="bg1"/>
                </a:solidFill>
              </a:defRPr>
            </a:lvl1pPr>
          </a:lstStyle>
          <a:p>
            <a:pPr algn="r">
              <a:defRPr/>
            </a:pPr>
            <a:endParaRPr lang="en-US" dirty="0" smtClean="0"/>
          </a:p>
          <a:p>
            <a:pPr algn="r">
              <a:defRPr/>
            </a:pPr>
            <a:fld id="{269AE7D9-78F7-468C-BDC0-C5C00FA2AA0C}" type="slidenum">
              <a:rPr lang="en-US" smtClean="0"/>
              <a:pPr algn="r">
                <a:defRPr/>
              </a:pPr>
              <a:t>69</a:t>
            </a:fld>
            <a:endParaRPr lang="en-US" dirty="0"/>
          </a:p>
        </p:txBody>
      </p:sp>
      <p:cxnSp>
        <p:nvCxnSpPr>
          <p:cNvPr id="36" name="Shape 223"/>
          <p:cNvCxnSpPr/>
          <p:nvPr/>
        </p:nvCxnSpPr>
        <p:spPr>
          <a:xfrm flipV="1">
            <a:off x="2286000" y="4852337"/>
            <a:ext cx="0" cy="440316"/>
          </a:xfrm>
          <a:prstGeom prst="straightConnector1">
            <a:avLst/>
          </a:prstGeom>
          <a:noFill/>
          <a:ln w="38100" cap="flat">
            <a:solidFill>
              <a:srgbClr val="C00000"/>
            </a:solidFill>
            <a:prstDash val="solid"/>
            <a:round/>
            <a:headEnd type="none" w="lg" len="lg"/>
            <a:tailEnd type="none" w="lg" len="lg"/>
          </a:ln>
          <a:effectLst>
            <a:outerShdw blurRad="50800" dist="38100" dir="2700000" algn="tl" rotWithShape="0">
              <a:srgbClr val="FF0000">
                <a:alpha val="40000"/>
              </a:srgbClr>
            </a:outerShdw>
          </a:effectLst>
        </p:spPr>
      </p:cxnSp>
      <p:cxnSp>
        <p:nvCxnSpPr>
          <p:cNvPr id="87" name="Shape 223"/>
          <p:cNvCxnSpPr/>
          <p:nvPr/>
        </p:nvCxnSpPr>
        <p:spPr>
          <a:xfrm flipV="1">
            <a:off x="6934200" y="4837881"/>
            <a:ext cx="0" cy="440316"/>
          </a:xfrm>
          <a:prstGeom prst="straightConnector1">
            <a:avLst/>
          </a:prstGeom>
          <a:noFill/>
          <a:ln w="38100" cap="flat" cmpd="sng">
            <a:solidFill>
              <a:srgbClr val="C00000"/>
            </a:solidFill>
            <a:prstDash val="solid"/>
            <a:round/>
            <a:headEnd type="none" w="lg" len="lg"/>
            <a:tailEnd type="none" w="lg" len="lg"/>
          </a:ln>
          <a:effectLst>
            <a:outerShdw blurRad="50800" dist="38100" dir="2700000" algn="tl" rotWithShape="0">
              <a:srgbClr val="FF0000">
                <a:alpha val="40000"/>
              </a:srgbClr>
            </a:outerShdw>
          </a:effectLst>
        </p:spPr>
      </p:cxnSp>
      <p:sp>
        <p:nvSpPr>
          <p:cNvPr id="109" name="Shape 166"/>
          <p:cNvSpPr txBox="1">
            <a:spLocks noGrp="1"/>
          </p:cNvSpPr>
          <p:nvPr>
            <p:ph type="title"/>
          </p:nvPr>
        </p:nvSpPr>
        <p:spPr>
          <a:xfrm>
            <a:off x="0" y="990600"/>
            <a:ext cx="9144000" cy="738633"/>
          </a:xfrm>
          <a:prstGeom prst="rect">
            <a:avLst/>
          </a:prstGeom>
        </p:spPr>
        <p:txBody>
          <a:bodyPr wrap="square" lIns="91425" tIns="91425" rIns="91425" bIns="91425" anchor="b" anchorCtr="0">
            <a:spAutoFit/>
          </a:bodyPr>
          <a:lstStyle/>
          <a:p>
            <a:pPr lvl="0" algn="ctr" rtl="0">
              <a:buNone/>
            </a:pPr>
            <a:r>
              <a:rPr lang="en" dirty="0"/>
              <a:t>What is Software Defined Networking?</a:t>
            </a:r>
          </a:p>
        </p:txBody>
      </p:sp>
      <p:sp>
        <p:nvSpPr>
          <p:cNvPr id="110" name="Shape 167"/>
          <p:cNvSpPr txBox="1">
            <a:spLocks noGrp="1"/>
          </p:cNvSpPr>
          <p:nvPr>
            <p:ph type="body" idx="1"/>
          </p:nvPr>
        </p:nvSpPr>
        <p:spPr>
          <a:xfrm>
            <a:off x="452537" y="1696609"/>
            <a:ext cx="8229600" cy="1351199"/>
          </a:xfrm>
          <a:prstGeom prst="rect">
            <a:avLst/>
          </a:prstGeom>
          <a:ln>
            <a:noFill/>
          </a:ln>
        </p:spPr>
        <p:txBody>
          <a:bodyPr lIns="91425" tIns="91425" rIns="91425" bIns="91425" anchor="t" anchorCtr="0">
            <a:spAutoFit/>
          </a:bodyPr>
          <a:lstStyle/>
          <a:p>
            <a:pPr lvl="0" rtl="0">
              <a:buNone/>
            </a:pPr>
            <a:r>
              <a:rPr lang="en" sz="2400" dirty="0"/>
              <a:t>"</a:t>
            </a:r>
            <a:r>
              <a:rPr lang="en" sz="2400" dirty="0">
                <a:solidFill>
                  <a:srgbClr val="000000"/>
                </a:solidFill>
              </a:rPr>
              <a:t>a form of </a:t>
            </a:r>
            <a:r>
              <a:rPr lang="en" sz="2400" dirty="0">
                <a:solidFill>
                  <a:srgbClr val="000000"/>
                </a:solidFill>
                <a:hlinkClick r:id="rId3"/>
              </a:rPr>
              <a:t>network virtualization</a:t>
            </a:r>
            <a:r>
              <a:rPr lang="en" sz="2400" dirty="0">
                <a:solidFill>
                  <a:srgbClr val="000000"/>
                </a:solidFill>
              </a:rPr>
              <a:t> in which the </a:t>
            </a:r>
            <a:r>
              <a:rPr lang="en" sz="2400" b="1" dirty="0">
                <a:solidFill>
                  <a:srgbClr val="000000"/>
                </a:solidFill>
                <a:hlinkClick r:id="rId4"/>
              </a:rPr>
              <a:t>control plane</a:t>
            </a:r>
            <a:r>
              <a:rPr lang="en" sz="2400" b="1" dirty="0">
                <a:solidFill>
                  <a:srgbClr val="000000"/>
                </a:solidFill>
              </a:rPr>
              <a:t> is separated from the </a:t>
            </a:r>
            <a:r>
              <a:rPr lang="en" sz="2400" b="1" dirty="0">
                <a:solidFill>
                  <a:srgbClr val="000000"/>
                </a:solidFill>
                <a:hlinkClick r:id="rId5"/>
              </a:rPr>
              <a:t>data plane</a:t>
            </a:r>
            <a:r>
              <a:rPr lang="en" sz="2400" dirty="0">
                <a:solidFill>
                  <a:srgbClr val="000000"/>
                </a:solidFill>
              </a:rPr>
              <a:t> and implemented in a software application" - Wikipedia</a:t>
            </a:r>
          </a:p>
        </p:txBody>
      </p:sp>
      <p:sp>
        <p:nvSpPr>
          <p:cNvPr id="111" name="Shape 168"/>
          <p:cNvSpPr txBox="1"/>
          <p:nvPr/>
        </p:nvSpPr>
        <p:spPr>
          <a:xfrm>
            <a:off x="2619211" y="2953648"/>
            <a:ext cx="3896252" cy="615523"/>
          </a:xfrm>
          <a:prstGeom prst="rect">
            <a:avLst/>
          </a:prstGeom>
          <a:noFill/>
        </p:spPr>
        <p:txBody>
          <a:bodyPr wrap="square" lIns="91425" tIns="91425" rIns="91425" bIns="91425" anchor="t" anchorCtr="0">
            <a:spAutoFit/>
          </a:bodyPr>
          <a:lstStyle/>
          <a:p>
            <a:pPr lvl="0" algn="ctr" rtl="0">
              <a:buNone/>
            </a:pPr>
            <a:r>
              <a:rPr lang="en" sz="2800" b="1" dirty="0" smtClean="0">
                <a:effectLst>
                  <a:outerShdw blurRad="38100" dist="38100" dir="2700000" algn="tl">
                    <a:srgbClr val="000000">
                      <a:alpha val="43137"/>
                    </a:srgbClr>
                  </a:outerShdw>
                </a:effectLst>
              </a:rPr>
              <a:t>Traditional Network</a:t>
            </a:r>
            <a:endParaRPr lang="en" sz="2800" b="1" dirty="0">
              <a:effectLst>
                <a:outerShdw blurRad="38100" dist="38100" dir="2700000" algn="tl">
                  <a:srgbClr val="000000">
                    <a:alpha val="43137"/>
                  </a:srgbClr>
                </a:outerShdw>
              </a:effectLst>
            </a:endParaRPr>
          </a:p>
        </p:txBody>
      </p:sp>
      <p:sp>
        <p:nvSpPr>
          <p:cNvPr id="117" name="Shape 210"/>
          <p:cNvSpPr/>
          <p:nvPr/>
        </p:nvSpPr>
        <p:spPr>
          <a:xfrm>
            <a:off x="1119545" y="3974366"/>
            <a:ext cx="1865578" cy="408589"/>
          </a:xfrm>
          <a:prstGeom prst="roundRect">
            <a:avLst>
              <a:gd name="adj" fmla="val 16667"/>
            </a:avLst>
          </a:prstGeom>
          <a:solidFill>
            <a:schemeClr val="accent3">
              <a:lumMod val="60000"/>
              <a:lumOff val="40000"/>
            </a:schemeClr>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OS</a:t>
            </a:r>
            <a:endParaRPr lang="en" sz="1200" b="1" dirty="0">
              <a:effectLst>
                <a:outerShdw blurRad="38100" dist="38100" dir="2700000" algn="tl">
                  <a:srgbClr val="000000">
                    <a:alpha val="43137"/>
                  </a:srgbClr>
                </a:outerShdw>
              </a:effectLst>
            </a:endParaRPr>
          </a:p>
        </p:txBody>
      </p:sp>
      <p:sp>
        <p:nvSpPr>
          <p:cNvPr id="133" name="Shape 210"/>
          <p:cNvSpPr/>
          <p:nvPr/>
        </p:nvSpPr>
        <p:spPr>
          <a:xfrm>
            <a:off x="2054587" y="3565777"/>
            <a:ext cx="916377"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a:t>
            </a:r>
            <a:endParaRPr lang="en" sz="1200" b="1" dirty="0">
              <a:effectLst>
                <a:outerShdw blurRad="38100" dist="38100" dir="2700000" algn="tl">
                  <a:srgbClr val="000000">
                    <a:alpha val="43137"/>
                  </a:srgbClr>
                </a:outerShdw>
              </a:effectLst>
            </a:endParaRPr>
          </a:p>
        </p:txBody>
      </p:sp>
      <p:sp>
        <p:nvSpPr>
          <p:cNvPr id="134" name="Shape 206"/>
          <p:cNvSpPr/>
          <p:nvPr/>
        </p:nvSpPr>
        <p:spPr>
          <a:xfrm>
            <a:off x="6022135" y="3458826"/>
            <a:ext cx="2013178" cy="1419162"/>
          </a:xfrm>
          <a:prstGeom prst="roundRect">
            <a:avLst>
              <a:gd name="adj" fmla="val 16667"/>
            </a:avLst>
          </a:prstGeom>
          <a:solidFill>
            <a:schemeClr val="accent1">
              <a:lumMod val="20000"/>
              <a:lumOff val="80000"/>
            </a:schemeClr>
          </a:solidFill>
          <a:ln w="7620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endParaRPr/>
          </a:p>
        </p:txBody>
      </p:sp>
      <p:sp>
        <p:nvSpPr>
          <p:cNvPr id="135" name="Shape 207"/>
          <p:cNvSpPr/>
          <p:nvPr/>
        </p:nvSpPr>
        <p:spPr>
          <a:xfrm>
            <a:off x="6109023" y="4366031"/>
            <a:ext cx="1861070" cy="408589"/>
          </a:xfrm>
          <a:prstGeom prst="roundRect">
            <a:avLst>
              <a:gd name="adj" fmla="val 16667"/>
            </a:avLst>
          </a:prstGeom>
          <a:solidFill>
            <a:srgbClr val="00FFF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rtl="0">
              <a:buNone/>
            </a:pPr>
            <a:r>
              <a:rPr lang="en" sz="1200" b="1" dirty="0">
                <a:effectLst>
                  <a:outerShdw blurRad="38100" dist="38100" dir="2700000" algn="tl">
                    <a:srgbClr val="000000">
                      <a:alpha val="43137"/>
                    </a:srgbClr>
                  </a:outerShdw>
                </a:effectLst>
              </a:rPr>
              <a:t>Physical Data Plane</a:t>
            </a:r>
          </a:p>
        </p:txBody>
      </p:sp>
      <p:sp>
        <p:nvSpPr>
          <p:cNvPr id="136" name="Shape 210"/>
          <p:cNvSpPr/>
          <p:nvPr/>
        </p:nvSpPr>
        <p:spPr>
          <a:xfrm>
            <a:off x="6123180" y="3565776"/>
            <a:ext cx="916377"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App</a:t>
            </a:r>
            <a:endParaRPr lang="en" sz="1200" b="1" dirty="0">
              <a:effectLst>
                <a:outerShdw blurRad="38100" dist="38100" dir="2700000" algn="tl">
                  <a:srgbClr val="000000">
                    <a:alpha val="43137"/>
                  </a:srgbClr>
                </a:outerShdw>
              </a:effectLst>
            </a:endParaRPr>
          </a:p>
        </p:txBody>
      </p:sp>
      <p:sp>
        <p:nvSpPr>
          <p:cNvPr id="137" name="Shape 210"/>
          <p:cNvSpPr/>
          <p:nvPr/>
        </p:nvSpPr>
        <p:spPr>
          <a:xfrm>
            <a:off x="6104515" y="3974365"/>
            <a:ext cx="1865578" cy="408589"/>
          </a:xfrm>
          <a:prstGeom prst="roundRect">
            <a:avLst>
              <a:gd name="adj" fmla="val 16667"/>
            </a:avLst>
          </a:prstGeom>
          <a:solidFill>
            <a:schemeClr val="accent3">
              <a:lumMod val="60000"/>
              <a:lumOff val="40000"/>
            </a:schemeClr>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OS</a:t>
            </a:r>
            <a:endParaRPr lang="en" sz="1200" b="1" dirty="0">
              <a:effectLst>
                <a:outerShdw blurRad="38100" dist="38100" dir="2700000" algn="tl">
                  <a:srgbClr val="000000">
                    <a:alpha val="43137"/>
                  </a:srgbClr>
                </a:outerShdw>
              </a:effectLst>
            </a:endParaRPr>
          </a:p>
        </p:txBody>
      </p:sp>
      <p:sp>
        <p:nvSpPr>
          <p:cNvPr id="138" name="Shape 210"/>
          <p:cNvSpPr/>
          <p:nvPr/>
        </p:nvSpPr>
        <p:spPr>
          <a:xfrm>
            <a:off x="7039557" y="3565776"/>
            <a:ext cx="916377"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a:t>
            </a:r>
            <a:endParaRPr lang="en" sz="1200" b="1" dirty="0">
              <a:effectLst>
                <a:outerShdw blurRad="38100" dist="38100" dir="2700000" algn="tl">
                  <a:srgbClr val="000000">
                    <a:alpha val="43137"/>
                  </a:srgbClr>
                </a:outerShdw>
              </a:effectLst>
            </a:endParaRPr>
          </a:p>
        </p:txBody>
      </p:sp>
      <p:sp>
        <p:nvSpPr>
          <p:cNvPr id="139" name="Shape 206"/>
          <p:cNvSpPr/>
          <p:nvPr/>
        </p:nvSpPr>
        <p:spPr>
          <a:xfrm>
            <a:off x="5541266" y="5154886"/>
            <a:ext cx="2013178" cy="1419162"/>
          </a:xfrm>
          <a:prstGeom prst="roundRect">
            <a:avLst>
              <a:gd name="adj" fmla="val 16667"/>
            </a:avLst>
          </a:prstGeom>
          <a:solidFill>
            <a:schemeClr val="accent1">
              <a:lumMod val="20000"/>
              <a:lumOff val="80000"/>
            </a:schemeClr>
          </a:solidFill>
          <a:ln w="7620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endParaRPr/>
          </a:p>
        </p:txBody>
      </p:sp>
      <p:sp>
        <p:nvSpPr>
          <p:cNvPr id="140" name="Shape 207"/>
          <p:cNvSpPr/>
          <p:nvPr/>
        </p:nvSpPr>
        <p:spPr>
          <a:xfrm>
            <a:off x="5628154" y="6062091"/>
            <a:ext cx="1861070" cy="408589"/>
          </a:xfrm>
          <a:prstGeom prst="roundRect">
            <a:avLst>
              <a:gd name="adj" fmla="val 16667"/>
            </a:avLst>
          </a:prstGeom>
          <a:solidFill>
            <a:srgbClr val="00FFF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rtl="0">
              <a:buNone/>
            </a:pPr>
            <a:r>
              <a:rPr lang="en" sz="1200" b="1" dirty="0">
                <a:effectLst>
                  <a:outerShdw blurRad="38100" dist="38100" dir="2700000" algn="tl">
                    <a:srgbClr val="000000">
                      <a:alpha val="43137"/>
                    </a:srgbClr>
                  </a:outerShdw>
                </a:effectLst>
              </a:rPr>
              <a:t>Physical Data Plane</a:t>
            </a:r>
          </a:p>
        </p:txBody>
      </p:sp>
      <p:sp>
        <p:nvSpPr>
          <p:cNvPr id="141" name="Shape 210"/>
          <p:cNvSpPr/>
          <p:nvPr/>
        </p:nvSpPr>
        <p:spPr>
          <a:xfrm>
            <a:off x="5642311" y="5261836"/>
            <a:ext cx="916377"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App</a:t>
            </a:r>
            <a:endParaRPr lang="en" sz="1200" b="1" dirty="0">
              <a:effectLst>
                <a:outerShdw blurRad="38100" dist="38100" dir="2700000" algn="tl">
                  <a:srgbClr val="000000">
                    <a:alpha val="43137"/>
                  </a:srgbClr>
                </a:outerShdw>
              </a:effectLst>
            </a:endParaRPr>
          </a:p>
        </p:txBody>
      </p:sp>
      <p:sp>
        <p:nvSpPr>
          <p:cNvPr id="142" name="Shape 210"/>
          <p:cNvSpPr/>
          <p:nvPr/>
        </p:nvSpPr>
        <p:spPr>
          <a:xfrm>
            <a:off x="5623646" y="5670425"/>
            <a:ext cx="1865578" cy="408589"/>
          </a:xfrm>
          <a:prstGeom prst="roundRect">
            <a:avLst>
              <a:gd name="adj" fmla="val 16667"/>
            </a:avLst>
          </a:prstGeom>
          <a:solidFill>
            <a:schemeClr val="accent3">
              <a:lumMod val="60000"/>
              <a:lumOff val="40000"/>
            </a:schemeClr>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OS</a:t>
            </a:r>
            <a:endParaRPr lang="en" sz="1200" b="1" dirty="0">
              <a:effectLst>
                <a:outerShdw blurRad="38100" dist="38100" dir="2700000" algn="tl">
                  <a:srgbClr val="000000">
                    <a:alpha val="43137"/>
                  </a:srgbClr>
                </a:outerShdw>
              </a:effectLst>
            </a:endParaRPr>
          </a:p>
        </p:txBody>
      </p:sp>
      <p:sp>
        <p:nvSpPr>
          <p:cNvPr id="143" name="Shape 210"/>
          <p:cNvSpPr/>
          <p:nvPr/>
        </p:nvSpPr>
        <p:spPr>
          <a:xfrm>
            <a:off x="6558688" y="5261836"/>
            <a:ext cx="916377"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a:t>
            </a:r>
            <a:endParaRPr lang="en" sz="1200" b="1" dirty="0">
              <a:effectLst>
                <a:outerShdw blurRad="38100" dist="38100" dir="2700000" algn="tl">
                  <a:srgbClr val="000000">
                    <a:alpha val="43137"/>
                  </a:srgbClr>
                </a:outerShdw>
              </a:effectLst>
            </a:endParaRPr>
          </a:p>
        </p:txBody>
      </p:sp>
      <p:sp>
        <p:nvSpPr>
          <p:cNvPr id="144" name="Shape 206"/>
          <p:cNvSpPr/>
          <p:nvPr/>
        </p:nvSpPr>
        <p:spPr>
          <a:xfrm>
            <a:off x="1653537" y="5154886"/>
            <a:ext cx="2013178" cy="1419162"/>
          </a:xfrm>
          <a:prstGeom prst="roundRect">
            <a:avLst>
              <a:gd name="adj" fmla="val 16667"/>
            </a:avLst>
          </a:prstGeom>
          <a:solidFill>
            <a:schemeClr val="accent1">
              <a:lumMod val="20000"/>
              <a:lumOff val="80000"/>
            </a:schemeClr>
          </a:solidFill>
          <a:ln w="7620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endParaRPr/>
          </a:p>
        </p:txBody>
      </p:sp>
      <p:sp>
        <p:nvSpPr>
          <p:cNvPr id="145" name="Shape 207"/>
          <p:cNvSpPr/>
          <p:nvPr/>
        </p:nvSpPr>
        <p:spPr>
          <a:xfrm>
            <a:off x="1740425" y="6062091"/>
            <a:ext cx="1861070" cy="408589"/>
          </a:xfrm>
          <a:prstGeom prst="roundRect">
            <a:avLst>
              <a:gd name="adj" fmla="val 16667"/>
            </a:avLst>
          </a:prstGeom>
          <a:solidFill>
            <a:srgbClr val="00FFF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rtl="0">
              <a:buNone/>
            </a:pPr>
            <a:r>
              <a:rPr lang="en" sz="1200" b="1" dirty="0">
                <a:effectLst>
                  <a:outerShdw blurRad="38100" dist="38100" dir="2700000" algn="tl">
                    <a:srgbClr val="000000">
                      <a:alpha val="43137"/>
                    </a:srgbClr>
                  </a:outerShdw>
                </a:effectLst>
              </a:rPr>
              <a:t>Physical Data Plane</a:t>
            </a:r>
          </a:p>
        </p:txBody>
      </p:sp>
      <p:sp>
        <p:nvSpPr>
          <p:cNvPr id="146" name="Shape 210"/>
          <p:cNvSpPr/>
          <p:nvPr/>
        </p:nvSpPr>
        <p:spPr>
          <a:xfrm>
            <a:off x="1754582" y="5261836"/>
            <a:ext cx="916377"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App</a:t>
            </a:r>
            <a:endParaRPr lang="en" sz="1200" b="1" dirty="0">
              <a:effectLst>
                <a:outerShdw blurRad="38100" dist="38100" dir="2700000" algn="tl">
                  <a:srgbClr val="000000">
                    <a:alpha val="43137"/>
                  </a:srgbClr>
                </a:outerShdw>
              </a:effectLst>
            </a:endParaRPr>
          </a:p>
        </p:txBody>
      </p:sp>
      <p:sp>
        <p:nvSpPr>
          <p:cNvPr id="147" name="Shape 210"/>
          <p:cNvSpPr/>
          <p:nvPr/>
        </p:nvSpPr>
        <p:spPr>
          <a:xfrm>
            <a:off x="1735917" y="5670425"/>
            <a:ext cx="1865578" cy="408589"/>
          </a:xfrm>
          <a:prstGeom prst="roundRect">
            <a:avLst>
              <a:gd name="adj" fmla="val 16667"/>
            </a:avLst>
          </a:prstGeom>
          <a:solidFill>
            <a:schemeClr val="accent3">
              <a:lumMod val="60000"/>
              <a:lumOff val="40000"/>
            </a:schemeClr>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OS</a:t>
            </a:r>
            <a:endParaRPr lang="en" sz="1200" b="1" dirty="0">
              <a:effectLst>
                <a:outerShdw blurRad="38100" dist="38100" dir="2700000" algn="tl">
                  <a:srgbClr val="000000">
                    <a:alpha val="43137"/>
                  </a:srgbClr>
                </a:outerShdw>
              </a:effectLst>
            </a:endParaRPr>
          </a:p>
        </p:txBody>
      </p:sp>
      <p:sp>
        <p:nvSpPr>
          <p:cNvPr id="148" name="Shape 210"/>
          <p:cNvSpPr/>
          <p:nvPr/>
        </p:nvSpPr>
        <p:spPr>
          <a:xfrm>
            <a:off x="2670959" y="5261836"/>
            <a:ext cx="916377"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lvl="0" algn="ctr" rtl="0">
              <a:buNone/>
            </a:pPr>
            <a:r>
              <a:rPr lang="en" sz="1200" b="1" dirty="0" smtClean="0">
                <a:effectLst>
                  <a:outerShdw blurRad="38100" dist="38100" dir="2700000" algn="tl">
                    <a:srgbClr val="000000">
                      <a:alpha val="43137"/>
                    </a:srgbClr>
                  </a:outerShdw>
                </a:effectLst>
              </a:rPr>
              <a:t>…</a:t>
            </a:r>
            <a:endParaRPr lang="en" sz="1200" b="1" dirty="0">
              <a:effectLst>
                <a:outerShdw blurRad="38100" dist="38100" dir="2700000" algn="tl">
                  <a:srgbClr val="000000">
                    <a:alpha val="43137"/>
                  </a:srgbClr>
                </a:outerShdw>
              </a:effectLst>
            </a:endParaRPr>
          </a:p>
        </p:txBody>
      </p:sp>
      <p:sp>
        <p:nvSpPr>
          <p:cNvPr id="41" name="Rectangle 40"/>
          <p:cNvSpPr/>
          <p:nvPr/>
        </p:nvSpPr>
        <p:spPr>
          <a:xfrm>
            <a:off x="228600" y="6573950"/>
            <a:ext cx="3124200" cy="307777"/>
          </a:xfrm>
          <a:prstGeom prst="rect">
            <a:avLst/>
          </a:prstGeom>
        </p:spPr>
        <p:txBody>
          <a:bodyPr wrap="square">
            <a:spAutoFit/>
          </a:bodyPr>
          <a:lstStyle/>
          <a:p>
            <a:r>
              <a:rPr lang="en-US" sz="1400" dirty="0">
                <a:solidFill>
                  <a:srgbClr val="FFFFFF"/>
                </a:solidFill>
              </a:rPr>
              <a:t> </a:t>
            </a:r>
            <a:r>
              <a:rPr lang="en-US" sz="1400" dirty="0" smtClean="0">
                <a:solidFill>
                  <a:srgbClr val="FFFFFF"/>
                </a:solidFill>
              </a:rPr>
              <a:t>http://openflow.marist.edu</a:t>
            </a:r>
            <a:endParaRPr lang="en-US" sz="1400" dirty="0">
              <a:solidFill>
                <a:srgbClr val="FFFFFF"/>
              </a:solidFill>
            </a:endParaRPr>
          </a:p>
        </p:txBody>
      </p:sp>
    </p:spTree>
    <p:extLst>
      <p:ext uri="{BB962C8B-B14F-4D97-AF65-F5344CB8AC3E}">
        <p14:creationId xmlns:p14="http://schemas.microsoft.com/office/powerpoint/2010/main" val="1045182164"/>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ChangeArrowheads="1"/>
          </p:cNvSpPr>
          <p:nvPr>
            <p:ph type="title" idx="4294967295"/>
          </p:nvPr>
        </p:nvSpPr>
        <p:spPr>
          <a:xfrm>
            <a:off x="304800" y="425303"/>
            <a:ext cx="8229600" cy="1752600"/>
          </a:xfrm>
        </p:spPr>
        <p:txBody>
          <a:bodyPr/>
          <a:lstStyle/>
          <a:p>
            <a:r>
              <a:rPr lang="en-US" sz="2800" dirty="0" smtClean="0">
                <a:latin typeface="Times New Roman" pitchFamily="18" charset="0"/>
                <a:cs typeface="Times New Roman" pitchFamily="18" charset="0"/>
              </a:rPr>
              <a:t>NSF ARI Grant</a:t>
            </a:r>
          </a:p>
        </p:txBody>
      </p:sp>
      <p:sp>
        <p:nvSpPr>
          <p:cNvPr id="90114" name="Rectangle 3"/>
          <p:cNvSpPr>
            <a:spLocks noGrp="1" noChangeArrowheads="1"/>
          </p:cNvSpPr>
          <p:nvPr>
            <p:ph type="body" idx="4294967295"/>
          </p:nvPr>
        </p:nvSpPr>
        <p:spPr>
          <a:xfrm>
            <a:off x="304800" y="1524000"/>
            <a:ext cx="8305800" cy="4419600"/>
          </a:xfrm>
        </p:spPr>
        <p:txBody>
          <a:bodyPr/>
          <a:lstStyle/>
          <a:p>
            <a:pPr>
              <a:lnSpc>
                <a:spcPct val="80000"/>
              </a:lnSpc>
              <a:buFontTx/>
              <a:buNone/>
            </a:pPr>
            <a:r>
              <a:rPr lang="en-US" sz="2800" b="1" dirty="0" smtClean="0">
                <a:latin typeface="Times New Roman" pitchFamily="18" charset="0"/>
                <a:cs typeface="Times New Roman" pitchFamily="18" charset="0"/>
              </a:rPr>
              <a:t>Marist received a $690K NSF award in 2010 to:</a:t>
            </a:r>
          </a:p>
          <a:p>
            <a:pPr>
              <a:lnSpc>
                <a:spcPct val="80000"/>
              </a:lnSpc>
              <a:buFontTx/>
              <a:buNone/>
            </a:pPr>
            <a:endParaRPr lang="en-US" sz="2800" b="1" dirty="0" smtClean="0">
              <a:latin typeface="Times New Roman" pitchFamily="18" charset="0"/>
              <a:cs typeface="Times New Roman" pitchFamily="18" charset="0"/>
            </a:endParaRPr>
          </a:p>
          <a:p>
            <a:pPr>
              <a:lnSpc>
                <a:spcPct val="80000"/>
              </a:lnSpc>
            </a:pPr>
            <a:r>
              <a:rPr lang="en-US" sz="2000" dirty="0" smtClean="0">
                <a:latin typeface="Times New Roman" pitchFamily="18" charset="0"/>
                <a:cs typeface="Times New Roman" pitchFamily="18" charset="0"/>
              </a:rPr>
              <a:t>Replace the CS and IT/IS lab in Lowell Thomas building with an expanded CS, ITS, and Mathematics Research and Research Training laboratory in the Hancock Center</a:t>
            </a:r>
          </a:p>
          <a:p>
            <a:pPr>
              <a:lnSpc>
                <a:spcPct val="80000"/>
              </a:lnSpc>
            </a:pPr>
            <a:r>
              <a:rPr lang="en-US" sz="2000" dirty="0" smtClean="0">
                <a:latin typeface="Times New Roman" pitchFamily="18" charset="0"/>
                <a:cs typeface="Times New Roman" pitchFamily="18" charset="0"/>
              </a:rPr>
              <a:t>Grant covers the cost of fixed assets</a:t>
            </a:r>
          </a:p>
          <a:p>
            <a:pPr>
              <a:lnSpc>
                <a:spcPct val="80000"/>
              </a:lnSpc>
            </a:pPr>
            <a:r>
              <a:rPr lang="en-US" sz="2000" dirty="0" smtClean="0">
                <a:latin typeface="Times New Roman" pitchFamily="18" charset="0"/>
                <a:cs typeface="Times New Roman" pitchFamily="18" charset="0"/>
              </a:rPr>
              <a:t>Increases the floor space in the new lab</a:t>
            </a:r>
          </a:p>
          <a:p>
            <a:pPr>
              <a:lnSpc>
                <a:spcPct val="80000"/>
              </a:lnSpc>
            </a:pPr>
            <a:r>
              <a:rPr lang="en-US" sz="2000" dirty="0" smtClean="0">
                <a:latin typeface="Times New Roman" pitchFamily="18" charset="0"/>
                <a:cs typeface="Times New Roman" pitchFamily="18" charset="0"/>
              </a:rPr>
              <a:t>Improves access to the new lab for all students and for handicapped students</a:t>
            </a:r>
          </a:p>
          <a:p>
            <a:pPr>
              <a:lnSpc>
                <a:spcPct val="80000"/>
              </a:lnSpc>
            </a:pPr>
            <a:r>
              <a:rPr lang="en-US" sz="2000" dirty="0" smtClean="0">
                <a:latin typeface="Times New Roman" pitchFamily="18" charset="0"/>
                <a:cs typeface="Times New Roman" pitchFamily="18" charset="0"/>
              </a:rPr>
              <a:t>Improves power and air conditioning</a:t>
            </a:r>
          </a:p>
          <a:p>
            <a:pPr>
              <a:lnSpc>
                <a:spcPct val="80000"/>
              </a:lnSpc>
            </a:pPr>
            <a:r>
              <a:rPr lang="en-US" sz="2000" dirty="0" smtClean="0">
                <a:latin typeface="Times New Roman" pitchFamily="18" charset="0"/>
                <a:cs typeface="Times New Roman" pitchFamily="18" charset="0"/>
              </a:rPr>
              <a:t>Improves UPS capability</a:t>
            </a:r>
          </a:p>
          <a:p>
            <a:pPr>
              <a:lnSpc>
                <a:spcPct val="80000"/>
              </a:lnSpc>
            </a:pPr>
            <a:r>
              <a:rPr lang="en-US" sz="2000" dirty="0" smtClean="0">
                <a:latin typeface="Times New Roman" pitchFamily="18" charset="0"/>
                <a:cs typeface="Times New Roman" pitchFamily="18" charset="0"/>
              </a:rPr>
              <a:t>Reserved floor space for expansion in future</a:t>
            </a:r>
          </a:p>
          <a:p>
            <a:pPr>
              <a:lnSpc>
                <a:spcPct val="80000"/>
              </a:lnSpc>
              <a:buFontTx/>
              <a:buNone/>
            </a:pPr>
            <a:endParaRPr lang="en-US" sz="2400" dirty="0" smtClean="0">
              <a:latin typeface="Times New Roman" pitchFamily="18" charset="0"/>
              <a:cs typeface="Times New Roman" pitchFamily="18" charset="0"/>
            </a:endParaRPr>
          </a:p>
        </p:txBody>
      </p:sp>
      <p:sp>
        <p:nvSpPr>
          <p:cNvPr id="90115" name="Slide Number Placeholder 3"/>
          <p:cNvSpPr txBox="1">
            <a:spLocks noGrp="1"/>
          </p:cNvSpPr>
          <p:nvPr/>
        </p:nvSpPr>
        <p:spPr bwMode="auto">
          <a:xfrm>
            <a:off x="6781800" y="6245225"/>
            <a:ext cx="2133600" cy="476250"/>
          </a:xfrm>
          <a:prstGeom prst="rect">
            <a:avLst/>
          </a:prstGeom>
          <a:noFill/>
          <a:ln w="9525">
            <a:noFill/>
            <a:miter lim="800000"/>
            <a:headEnd/>
            <a:tailEnd/>
          </a:ln>
        </p:spPr>
        <p:txBody>
          <a:bodyPr/>
          <a:lstStyle/>
          <a:p>
            <a:pPr algn="r"/>
            <a:endParaRPr lang="en-US" sz="1400"/>
          </a:p>
        </p:txBody>
      </p:sp>
    </p:spTree>
    <p:extLst>
      <p:ext uri="{BB962C8B-B14F-4D97-AF65-F5344CB8AC3E}">
        <p14:creationId xmlns:p14="http://schemas.microsoft.com/office/powerpoint/2010/main" val="107316327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cxnSp>
        <p:nvCxnSpPr>
          <p:cNvPr id="92" name="Shape 225"/>
          <p:cNvCxnSpPr>
            <a:stCxn id="211" idx="3"/>
          </p:cNvCxnSpPr>
          <p:nvPr/>
        </p:nvCxnSpPr>
        <p:spPr>
          <a:xfrm>
            <a:off x="3601495" y="5913297"/>
            <a:ext cx="2022151" cy="0"/>
          </a:xfrm>
          <a:prstGeom prst="straightConnector1">
            <a:avLst/>
          </a:prstGeom>
          <a:noFill/>
          <a:ln w="38100" cap="flat" cmpd="sng">
            <a:solidFill>
              <a:srgbClr val="C00000"/>
            </a:solidFill>
            <a:prstDash val="solid"/>
            <a:round/>
            <a:headEnd type="none" w="lg" len="lg"/>
            <a:tailEnd type="none" w="lg" len="lg"/>
          </a:ln>
          <a:effectLst>
            <a:outerShdw blurRad="50800" dist="38100" dir="2700000" algn="tl" rotWithShape="0">
              <a:srgbClr val="FF0000">
                <a:alpha val="40000"/>
              </a:srgbClr>
            </a:outerShdw>
          </a:effectLst>
        </p:spPr>
      </p:cxnSp>
      <p:sp>
        <p:nvSpPr>
          <p:cNvPr id="204" name="Shape 204"/>
          <p:cNvSpPr txBox="1">
            <a:spLocks noGrp="1"/>
          </p:cNvSpPr>
          <p:nvPr>
            <p:ph type="title"/>
          </p:nvPr>
        </p:nvSpPr>
        <p:spPr>
          <a:xfrm>
            <a:off x="0" y="971209"/>
            <a:ext cx="9143999" cy="738633"/>
          </a:xfrm>
          <a:prstGeom prst="rect">
            <a:avLst/>
          </a:prstGeom>
        </p:spPr>
        <p:txBody>
          <a:bodyPr wrap="square" lIns="91425" tIns="91425" rIns="91425" bIns="91425" anchor="b" anchorCtr="0">
            <a:spAutoFit/>
          </a:bodyPr>
          <a:lstStyle/>
          <a:p>
            <a:pPr lvl="0" algn="ctr" rtl="0">
              <a:buNone/>
            </a:pPr>
            <a:r>
              <a:rPr lang="en" dirty="0"/>
              <a:t>The Software Defined Network</a:t>
            </a:r>
          </a:p>
        </p:txBody>
      </p:sp>
      <p:sp>
        <p:nvSpPr>
          <p:cNvPr id="206" name="Shape 206"/>
          <p:cNvSpPr/>
          <p:nvPr/>
        </p:nvSpPr>
        <p:spPr>
          <a:xfrm>
            <a:off x="1111022" y="3582137"/>
            <a:ext cx="1874100" cy="1270200"/>
          </a:xfrm>
          <a:prstGeom prst="roundRect">
            <a:avLst>
              <a:gd name="adj" fmla="val 16667"/>
            </a:avLst>
          </a:prstGeom>
          <a:solidFill>
            <a:schemeClr val="accent1">
              <a:lumMod val="20000"/>
              <a:lumOff val="80000"/>
            </a:schemeClr>
          </a:solidFill>
          <a:ln w="7620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endParaRPr/>
          </a:p>
        </p:txBody>
      </p:sp>
      <p:sp>
        <p:nvSpPr>
          <p:cNvPr id="207" name="Shape 207"/>
          <p:cNvSpPr/>
          <p:nvPr/>
        </p:nvSpPr>
        <p:spPr>
          <a:xfrm>
            <a:off x="1216129" y="4382954"/>
            <a:ext cx="1664100" cy="408589"/>
          </a:xfrm>
          <a:prstGeom prst="roundRect">
            <a:avLst>
              <a:gd name="adj" fmla="val 16667"/>
            </a:avLst>
          </a:prstGeom>
          <a:solidFill>
            <a:srgbClr val="00FFFF"/>
          </a:solidFill>
          <a:ln w="1905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pPr lvl="0" rtl="0">
              <a:buNone/>
            </a:pPr>
            <a:r>
              <a:rPr lang="en" sz="1200" b="1">
                <a:effectLst>
                  <a:outerShdw blurRad="38100" dist="38100" dir="2700000" algn="tl">
                    <a:srgbClr val="000000">
                      <a:alpha val="43137"/>
                    </a:srgbClr>
                  </a:outerShdw>
                </a:effectLst>
              </a:rPr>
              <a:t>Physical Data Plane</a:t>
            </a:r>
          </a:p>
        </p:txBody>
      </p:sp>
      <p:sp>
        <p:nvSpPr>
          <p:cNvPr id="208" name="Shape 208"/>
          <p:cNvSpPr txBox="1"/>
          <p:nvPr/>
        </p:nvSpPr>
        <p:spPr>
          <a:xfrm>
            <a:off x="1251141" y="3799367"/>
            <a:ext cx="1567799" cy="306600"/>
          </a:xfrm>
          <a:prstGeom prst="rect">
            <a:avLst/>
          </a:prstGeom>
          <a:noFill/>
          <a:ln>
            <a:noFill/>
          </a:ln>
          <a:scene3d>
            <a:camera prst="orthographicFront"/>
            <a:lightRig rig="threePt" dir="t"/>
          </a:scene3d>
          <a:sp3d>
            <a:bevelT w="165100" prst="coolSlant"/>
          </a:sp3d>
        </p:spPr>
        <p:txBody>
          <a:bodyPr lIns="91425" tIns="91425" rIns="91425" bIns="91425" anchor="t" anchorCtr="0">
            <a:spAutoFit/>
            <a:sp3d extrusionH="57150">
              <a:bevelT w="38100" h="38100"/>
            </a:sp3d>
          </a:bodyPr>
          <a:lstStyle/>
          <a:p>
            <a:pPr lvl="0" rtl="0">
              <a:buNone/>
            </a:pPr>
            <a:r>
              <a:rPr lang="en" sz="3000"/>
              <a:t>. . . . . . .</a:t>
            </a:r>
          </a:p>
        </p:txBody>
      </p:sp>
      <p:sp>
        <p:nvSpPr>
          <p:cNvPr id="209" name="Shape 209"/>
          <p:cNvSpPr txBox="1"/>
          <p:nvPr/>
        </p:nvSpPr>
        <p:spPr>
          <a:xfrm>
            <a:off x="5852525" y="1436425"/>
            <a:ext cx="748799" cy="276000"/>
          </a:xfrm>
          <a:prstGeom prst="rect">
            <a:avLst/>
          </a:prstGeom>
          <a:noFill/>
        </p:spPr>
        <p:txBody>
          <a:bodyPr lIns="91425" tIns="91425" rIns="91425" bIns="91425" anchor="t" anchorCtr="0">
            <a:spAutoFit/>
          </a:bodyPr>
          <a:lstStyle/>
          <a:p>
            <a:pPr lvl="0" rtl="0">
              <a:buNone/>
            </a:pPr>
            <a:r>
              <a:rPr lang="en" sz="3000"/>
              <a:t>. . . </a:t>
            </a:r>
          </a:p>
        </p:txBody>
      </p:sp>
      <p:sp>
        <p:nvSpPr>
          <p:cNvPr id="210" name="Shape 210"/>
          <p:cNvSpPr/>
          <p:nvPr/>
        </p:nvSpPr>
        <p:spPr>
          <a:xfrm>
            <a:off x="1211727" y="3732606"/>
            <a:ext cx="1664100"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pPr lvl="0" algn="ctr" rtl="0">
              <a:buNone/>
            </a:pPr>
            <a:r>
              <a:rPr lang="en" sz="1200" b="1">
                <a:effectLst>
                  <a:outerShdw blurRad="38100" dist="38100" dir="2700000" algn="tl">
                    <a:srgbClr val="000000">
                      <a:alpha val="43137"/>
                    </a:srgbClr>
                  </a:outerShdw>
                </a:effectLst>
              </a:rPr>
              <a:t>Simple Forwarding </a:t>
            </a:r>
          </a:p>
        </p:txBody>
      </p:sp>
      <p:sp>
        <p:nvSpPr>
          <p:cNvPr id="211" name="Shape 211"/>
          <p:cNvSpPr/>
          <p:nvPr/>
        </p:nvSpPr>
        <p:spPr>
          <a:xfrm>
            <a:off x="1727395" y="5278197"/>
            <a:ext cx="1874100" cy="1270200"/>
          </a:xfrm>
          <a:prstGeom prst="roundRect">
            <a:avLst>
              <a:gd name="adj" fmla="val 16667"/>
            </a:avLst>
          </a:prstGeom>
          <a:solidFill>
            <a:schemeClr val="accent1">
              <a:lumMod val="20000"/>
              <a:lumOff val="80000"/>
            </a:schemeClr>
          </a:solidFill>
          <a:ln w="7620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endParaRPr/>
          </a:p>
        </p:txBody>
      </p:sp>
      <p:sp>
        <p:nvSpPr>
          <p:cNvPr id="212" name="Shape 212"/>
          <p:cNvSpPr/>
          <p:nvPr/>
        </p:nvSpPr>
        <p:spPr>
          <a:xfrm>
            <a:off x="1832501" y="6079014"/>
            <a:ext cx="1664100" cy="408589"/>
          </a:xfrm>
          <a:prstGeom prst="roundRect">
            <a:avLst>
              <a:gd name="adj" fmla="val 16667"/>
            </a:avLst>
          </a:prstGeom>
          <a:solidFill>
            <a:srgbClr val="00FFFF"/>
          </a:solidFill>
          <a:ln w="1905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pPr lvl="0" rtl="0">
              <a:buNone/>
            </a:pPr>
            <a:r>
              <a:rPr lang="en" sz="1200" b="1">
                <a:effectLst>
                  <a:outerShdw blurRad="38100" dist="38100" dir="2700000" algn="tl">
                    <a:srgbClr val="000000">
                      <a:alpha val="43137"/>
                    </a:srgbClr>
                  </a:outerShdw>
                </a:effectLst>
              </a:rPr>
              <a:t>Physical Data Plane</a:t>
            </a:r>
          </a:p>
        </p:txBody>
      </p:sp>
      <p:sp>
        <p:nvSpPr>
          <p:cNvPr id="213" name="Shape 213"/>
          <p:cNvSpPr txBox="1"/>
          <p:nvPr/>
        </p:nvSpPr>
        <p:spPr>
          <a:xfrm>
            <a:off x="1867513" y="5495427"/>
            <a:ext cx="1567799" cy="306600"/>
          </a:xfrm>
          <a:prstGeom prst="rect">
            <a:avLst/>
          </a:prstGeom>
          <a:noFill/>
          <a:ln>
            <a:noFill/>
          </a:ln>
          <a:scene3d>
            <a:camera prst="orthographicFront"/>
            <a:lightRig rig="threePt" dir="t"/>
          </a:scene3d>
          <a:sp3d>
            <a:bevelT w="165100" prst="coolSlant"/>
          </a:sp3d>
        </p:spPr>
        <p:txBody>
          <a:bodyPr lIns="91425" tIns="91425" rIns="91425" bIns="91425" anchor="t" anchorCtr="0">
            <a:spAutoFit/>
            <a:sp3d extrusionH="57150">
              <a:bevelT w="38100" h="38100"/>
            </a:sp3d>
          </a:bodyPr>
          <a:lstStyle/>
          <a:p>
            <a:pPr lvl="0" rtl="0">
              <a:buNone/>
            </a:pPr>
            <a:r>
              <a:rPr lang="en" sz="3000" dirty="0"/>
              <a:t>. . . . . . .</a:t>
            </a:r>
          </a:p>
        </p:txBody>
      </p:sp>
      <p:sp>
        <p:nvSpPr>
          <p:cNvPr id="214" name="Shape 214"/>
          <p:cNvSpPr/>
          <p:nvPr/>
        </p:nvSpPr>
        <p:spPr>
          <a:xfrm>
            <a:off x="1828099" y="5428666"/>
            <a:ext cx="1664100"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pPr lvl="0" algn="ctr" rtl="0">
              <a:buNone/>
            </a:pPr>
            <a:r>
              <a:rPr lang="en" sz="1200" b="1">
                <a:effectLst>
                  <a:outerShdw blurRad="38100" dist="38100" dir="2700000" algn="tl">
                    <a:srgbClr val="000000">
                      <a:alpha val="43137"/>
                    </a:srgbClr>
                  </a:outerShdw>
                </a:effectLst>
              </a:rPr>
              <a:t>Simple Forwarding </a:t>
            </a:r>
          </a:p>
        </p:txBody>
      </p:sp>
      <p:sp>
        <p:nvSpPr>
          <p:cNvPr id="215" name="Shape 215"/>
          <p:cNvSpPr/>
          <p:nvPr/>
        </p:nvSpPr>
        <p:spPr>
          <a:xfrm>
            <a:off x="5623646" y="5261489"/>
            <a:ext cx="1874100" cy="1270200"/>
          </a:xfrm>
          <a:prstGeom prst="roundRect">
            <a:avLst>
              <a:gd name="adj" fmla="val 16667"/>
            </a:avLst>
          </a:prstGeom>
          <a:solidFill>
            <a:schemeClr val="accent1">
              <a:lumMod val="20000"/>
              <a:lumOff val="80000"/>
            </a:schemeClr>
          </a:solidFill>
          <a:ln w="7620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endParaRPr/>
          </a:p>
        </p:txBody>
      </p:sp>
      <p:sp>
        <p:nvSpPr>
          <p:cNvPr id="216" name="Shape 216"/>
          <p:cNvSpPr/>
          <p:nvPr/>
        </p:nvSpPr>
        <p:spPr>
          <a:xfrm>
            <a:off x="5728752" y="6062306"/>
            <a:ext cx="1664100" cy="408589"/>
          </a:xfrm>
          <a:prstGeom prst="roundRect">
            <a:avLst>
              <a:gd name="adj" fmla="val 16667"/>
            </a:avLst>
          </a:prstGeom>
          <a:solidFill>
            <a:srgbClr val="00FFFF"/>
          </a:solidFill>
          <a:ln w="1905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pPr lvl="0" rtl="0">
              <a:buNone/>
            </a:pPr>
            <a:r>
              <a:rPr lang="en" sz="1200" b="1">
                <a:effectLst>
                  <a:outerShdw blurRad="38100" dist="38100" dir="2700000" algn="tl">
                    <a:srgbClr val="000000">
                      <a:alpha val="43137"/>
                    </a:srgbClr>
                  </a:outerShdw>
                </a:effectLst>
              </a:rPr>
              <a:t>Physical Data Plane</a:t>
            </a:r>
          </a:p>
        </p:txBody>
      </p:sp>
      <p:sp>
        <p:nvSpPr>
          <p:cNvPr id="217" name="Shape 217"/>
          <p:cNvSpPr txBox="1"/>
          <p:nvPr/>
        </p:nvSpPr>
        <p:spPr>
          <a:xfrm>
            <a:off x="5763765" y="5478719"/>
            <a:ext cx="1567799" cy="306600"/>
          </a:xfrm>
          <a:prstGeom prst="rect">
            <a:avLst/>
          </a:prstGeom>
          <a:noFill/>
          <a:ln>
            <a:noFill/>
          </a:ln>
          <a:scene3d>
            <a:camera prst="orthographicFront"/>
            <a:lightRig rig="threePt" dir="t"/>
          </a:scene3d>
          <a:sp3d>
            <a:bevelT w="165100" prst="coolSlant"/>
          </a:sp3d>
        </p:spPr>
        <p:txBody>
          <a:bodyPr lIns="91425" tIns="91425" rIns="91425" bIns="91425" anchor="t" anchorCtr="0">
            <a:spAutoFit/>
            <a:sp3d extrusionH="57150">
              <a:bevelT w="38100" h="38100"/>
            </a:sp3d>
          </a:bodyPr>
          <a:lstStyle/>
          <a:p>
            <a:pPr lvl="0" rtl="0">
              <a:buNone/>
            </a:pPr>
            <a:r>
              <a:rPr lang="en" sz="3000"/>
              <a:t>. . . . . . .</a:t>
            </a:r>
          </a:p>
        </p:txBody>
      </p:sp>
      <p:sp>
        <p:nvSpPr>
          <p:cNvPr id="218" name="Shape 218"/>
          <p:cNvSpPr/>
          <p:nvPr/>
        </p:nvSpPr>
        <p:spPr>
          <a:xfrm>
            <a:off x="5724350" y="5411958"/>
            <a:ext cx="1664100"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pPr lvl="0" algn="ctr" rtl="0">
              <a:buNone/>
            </a:pPr>
            <a:r>
              <a:rPr lang="en" sz="1200" b="1">
                <a:effectLst>
                  <a:outerShdw blurRad="38100" dist="38100" dir="2700000" algn="tl">
                    <a:srgbClr val="000000">
                      <a:alpha val="43137"/>
                    </a:srgbClr>
                  </a:outerShdw>
                </a:effectLst>
              </a:rPr>
              <a:t>Simple Forwarding </a:t>
            </a:r>
          </a:p>
        </p:txBody>
      </p:sp>
      <p:sp>
        <p:nvSpPr>
          <p:cNvPr id="219" name="Shape 219"/>
          <p:cNvSpPr/>
          <p:nvPr/>
        </p:nvSpPr>
        <p:spPr>
          <a:xfrm>
            <a:off x="6149551" y="3582137"/>
            <a:ext cx="1874100" cy="1270200"/>
          </a:xfrm>
          <a:prstGeom prst="roundRect">
            <a:avLst>
              <a:gd name="adj" fmla="val 16667"/>
            </a:avLst>
          </a:prstGeom>
          <a:solidFill>
            <a:schemeClr val="accent1">
              <a:lumMod val="20000"/>
              <a:lumOff val="80000"/>
            </a:schemeClr>
          </a:solidFill>
          <a:ln w="7620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endParaRPr/>
          </a:p>
        </p:txBody>
      </p:sp>
      <p:sp>
        <p:nvSpPr>
          <p:cNvPr id="220" name="Shape 220"/>
          <p:cNvSpPr/>
          <p:nvPr/>
        </p:nvSpPr>
        <p:spPr>
          <a:xfrm>
            <a:off x="6254657" y="4382955"/>
            <a:ext cx="1664100" cy="408589"/>
          </a:xfrm>
          <a:prstGeom prst="roundRect">
            <a:avLst>
              <a:gd name="adj" fmla="val 16667"/>
            </a:avLst>
          </a:prstGeom>
          <a:solidFill>
            <a:srgbClr val="00FFFF"/>
          </a:solidFill>
          <a:ln w="1905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pPr lvl="0" rtl="0">
              <a:buNone/>
            </a:pPr>
            <a:r>
              <a:rPr lang="en" sz="1200" b="1">
                <a:effectLst>
                  <a:outerShdw blurRad="38100" dist="38100" dir="2700000" algn="tl">
                    <a:srgbClr val="000000">
                      <a:alpha val="43137"/>
                    </a:srgbClr>
                  </a:outerShdw>
                </a:effectLst>
              </a:rPr>
              <a:t>Physical Data Plane</a:t>
            </a:r>
          </a:p>
        </p:txBody>
      </p:sp>
      <p:sp>
        <p:nvSpPr>
          <p:cNvPr id="221" name="Shape 221"/>
          <p:cNvSpPr txBox="1"/>
          <p:nvPr/>
        </p:nvSpPr>
        <p:spPr>
          <a:xfrm>
            <a:off x="6289669" y="3799367"/>
            <a:ext cx="1567799" cy="306600"/>
          </a:xfrm>
          <a:prstGeom prst="rect">
            <a:avLst/>
          </a:prstGeom>
          <a:noFill/>
          <a:ln>
            <a:noFill/>
          </a:ln>
          <a:scene3d>
            <a:camera prst="orthographicFront"/>
            <a:lightRig rig="threePt" dir="t"/>
          </a:scene3d>
          <a:sp3d>
            <a:bevelT w="165100" prst="coolSlant"/>
          </a:sp3d>
        </p:spPr>
        <p:txBody>
          <a:bodyPr lIns="91425" tIns="91425" rIns="91425" bIns="91425" anchor="t" anchorCtr="0">
            <a:spAutoFit/>
            <a:sp3d extrusionH="57150">
              <a:bevelT w="38100" h="38100"/>
            </a:sp3d>
          </a:bodyPr>
          <a:lstStyle/>
          <a:p>
            <a:pPr lvl="0" rtl="0">
              <a:buNone/>
            </a:pPr>
            <a:r>
              <a:rPr lang="en" sz="3000"/>
              <a:t>. . . . . . .</a:t>
            </a:r>
          </a:p>
        </p:txBody>
      </p:sp>
      <p:sp>
        <p:nvSpPr>
          <p:cNvPr id="222" name="Shape 222"/>
          <p:cNvSpPr/>
          <p:nvPr/>
        </p:nvSpPr>
        <p:spPr>
          <a:xfrm>
            <a:off x="6250256" y="3732607"/>
            <a:ext cx="1664100" cy="408589"/>
          </a:xfrm>
          <a:prstGeom prst="roundRect">
            <a:avLst>
              <a:gd name="adj" fmla="val 16667"/>
            </a:avLst>
          </a:prstGeom>
          <a:solidFill>
            <a:srgbClr val="E6B8AF"/>
          </a:solidFill>
          <a:ln w="1905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pPr lvl="0" algn="ctr" rtl="0">
              <a:buNone/>
            </a:pPr>
            <a:r>
              <a:rPr lang="en" sz="1200" b="1">
                <a:effectLst>
                  <a:outerShdw blurRad="38100" dist="38100" dir="2700000" algn="tl">
                    <a:srgbClr val="000000">
                      <a:alpha val="43137"/>
                    </a:srgbClr>
                  </a:outerShdw>
                </a:effectLst>
              </a:rPr>
              <a:t>Simple Forwarding </a:t>
            </a:r>
          </a:p>
        </p:txBody>
      </p:sp>
      <p:cxnSp>
        <p:nvCxnSpPr>
          <p:cNvPr id="223" name="Shape 223"/>
          <p:cNvCxnSpPr>
            <a:stCxn id="211" idx="0"/>
            <a:endCxn id="207" idx="2"/>
          </p:cNvCxnSpPr>
          <p:nvPr/>
        </p:nvCxnSpPr>
        <p:spPr>
          <a:xfrm flipH="1" flipV="1">
            <a:off x="2048179" y="4791543"/>
            <a:ext cx="616266" cy="486654"/>
          </a:xfrm>
          <a:prstGeom prst="straightConnector1">
            <a:avLst/>
          </a:prstGeom>
          <a:noFill/>
          <a:ln w="19050" cap="flat">
            <a:noFill/>
            <a:prstDash val="solid"/>
            <a:round/>
            <a:headEnd type="none" w="lg" len="lg"/>
            <a:tailEnd type="none" w="lg" len="lg"/>
          </a:ln>
          <a:scene3d>
            <a:camera prst="orthographicFront"/>
            <a:lightRig rig="threePt" dir="t"/>
          </a:scene3d>
          <a:sp3d>
            <a:bevelT w="165100" prst="coolSlant"/>
          </a:sp3d>
        </p:spPr>
      </p:cxnSp>
      <p:cxnSp>
        <p:nvCxnSpPr>
          <p:cNvPr id="224" name="Shape 224"/>
          <p:cNvCxnSpPr>
            <a:stCxn id="211" idx="3"/>
            <a:endCxn id="215" idx="1"/>
          </p:cNvCxnSpPr>
          <p:nvPr/>
        </p:nvCxnSpPr>
        <p:spPr>
          <a:xfrm flipV="1">
            <a:off x="3601495" y="5896589"/>
            <a:ext cx="2022151" cy="16708"/>
          </a:xfrm>
          <a:prstGeom prst="straightConnector1">
            <a:avLst/>
          </a:prstGeom>
          <a:noFill/>
          <a:ln w="19050" cap="flat">
            <a:noFill/>
            <a:prstDash val="solid"/>
            <a:round/>
            <a:headEnd type="none" w="lg" len="lg"/>
            <a:tailEnd type="none" w="lg" len="lg"/>
          </a:ln>
          <a:scene3d>
            <a:camera prst="orthographicFront"/>
            <a:lightRig rig="threePt" dir="t"/>
          </a:scene3d>
          <a:sp3d>
            <a:bevelT w="165100" prst="coolSlant"/>
          </a:sp3d>
        </p:spPr>
      </p:cxnSp>
      <p:cxnSp>
        <p:nvCxnSpPr>
          <p:cNvPr id="225" name="Shape 225"/>
          <p:cNvCxnSpPr>
            <a:stCxn id="206" idx="3"/>
          </p:cNvCxnSpPr>
          <p:nvPr/>
        </p:nvCxnSpPr>
        <p:spPr>
          <a:xfrm>
            <a:off x="2985123" y="4217237"/>
            <a:ext cx="2361599" cy="332699"/>
          </a:xfrm>
          <a:prstGeom prst="straightConnector1">
            <a:avLst/>
          </a:prstGeom>
          <a:noFill/>
          <a:ln w="19050" cap="flat">
            <a:noFill/>
            <a:prstDash val="solid"/>
            <a:round/>
            <a:headEnd type="none" w="lg" len="lg"/>
            <a:tailEnd type="none" w="lg" len="lg"/>
          </a:ln>
          <a:scene3d>
            <a:camera prst="orthographicFront"/>
            <a:lightRig rig="threePt" dir="t"/>
          </a:scene3d>
          <a:sp3d>
            <a:bevelT w="165100" prst="coolSlant"/>
          </a:sp3d>
        </p:spPr>
      </p:cxnSp>
      <p:cxnSp>
        <p:nvCxnSpPr>
          <p:cNvPr id="226" name="Shape 226"/>
          <p:cNvCxnSpPr>
            <a:stCxn id="215" idx="3"/>
            <a:endCxn id="220" idx="2"/>
          </p:cNvCxnSpPr>
          <p:nvPr/>
        </p:nvCxnSpPr>
        <p:spPr>
          <a:xfrm flipH="1" flipV="1">
            <a:off x="7086707" y="4791544"/>
            <a:ext cx="411039" cy="1105045"/>
          </a:xfrm>
          <a:prstGeom prst="straightConnector1">
            <a:avLst/>
          </a:prstGeom>
          <a:noFill/>
          <a:ln w="19050" cap="flat">
            <a:noFill/>
            <a:prstDash val="solid"/>
            <a:round/>
            <a:headEnd type="none" w="lg" len="lg"/>
            <a:tailEnd type="none" w="lg" len="lg"/>
          </a:ln>
          <a:scene3d>
            <a:camera prst="orthographicFront"/>
            <a:lightRig rig="threePt" dir="t"/>
          </a:scene3d>
          <a:sp3d>
            <a:bevelT w="165100" prst="coolSlant"/>
          </a:sp3d>
        </p:spPr>
      </p:cxnSp>
      <p:cxnSp>
        <p:nvCxnSpPr>
          <p:cNvPr id="227" name="Shape 227"/>
          <p:cNvCxnSpPr/>
          <p:nvPr/>
        </p:nvCxnSpPr>
        <p:spPr>
          <a:xfrm>
            <a:off x="1557777" y="2579086"/>
            <a:ext cx="0" cy="2576364"/>
          </a:xfrm>
          <a:prstGeom prst="straightConnector1">
            <a:avLst/>
          </a:prstGeom>
          <a:noFill/>
          <a:ln w="19050" cap="flat">
            <a:noFill/>
            <a:prstDash val="dot"/>
            <a:round/>
            <a:headEnd type="none" w="lg" len="lg"/>
            <a:tailEnd type="none" w="lg" len="lg"/>
          </a:ln>
          <a:scene3d>
            <a:camera prst="orthographicFront"/>
            <a:lightRig rig="threePt" dir="t"/>
          </a:scene3d>
          <a:sp3d>
            <a:bevelT w="165100" prst="coolSlant"/>
          </a:sp3d>
        </p:spPr>
      </p:cxnSp>
      <p:cxnSp>
        <p:nvCxnSpPr>
          <p:cNvPr id="228" name="Shape 228"/>
          <p:cNvCxnSpPr/>
          <p:nvPr/>
        </p:nvCxnSpPr>
        <p:spPr>
          <a:xfrm>
            <a:off x="3510775" y="2579086"/>
            <a:ext cx="0" cy="623384"/>
          </a:xfrm>
          <a:prstGeom prst="straightConnector1">
            <a:avLst/>
          </a:prstGeom>
          <a:noFill/>
          <a:ln w="19050" cap="flat">
            <a:noFill/>
            <a:prstDash val="dot"/>
            <a:round/>
            <a:headEnd type="none" w="lg" len="lg"/>
            <a:tailEnd type="none" w="lg" len="lg"/>
          </a:ln>
          <a:scene3d>
            <a:camera prst="orthographicFront"/>
            <a:lightRig rig="threePt" dir="t"/>
          </a:scene3d>
          <a:sp3d>
            <a:bevelT w="165100" prst="coolSlant"/>
          </a:sp3d>
        </p:spPr>
      </p:cxnSp>
      <p:cxnSp>
        <p:nvCxnSpPr>
          <p:cNvPr id="229" name="Shape 229"/>
          <p:cNvCxnSpPr/>
          <p:nvPr/>
        </p:nvCxnSpPr>
        <p:spPr>
          <a:xfrm>
            <a:off x="7573189" y="2579086"/>
            <a:ext cx="13033" cy="937444"/>
          </a:xfrm>
          <a:prstGeom prst="straightConnector1">
            <a:avLst/>
          </a:prstGeom>
          <a:noFill/>
          <a:ln w="19050" cap="flat">
            <a:noFill/>
            <a:prstDash val="dot"/>
            <a:round/>
            <a:headEnd type="none" w="lg" len="lg"/>
            <a:tailEnd type="none" w="lg" len="lg"/>
          </a:ln>
          <a:scene3d>
            <a:camera prst="orthographicFront"/>
            <a:lightRig rig="threePt" dir="t"/>
          </a:scene3d>
          <a:sp3d>
            <a:bevelT w="165100" prst="coolSlant"/>
          </a:sp3d>
        </p:spPr>
      </p:cxnSp>
      <p:cxnSp>
        <p:nvCxnSpPr>
          <p:cNvPr id="230" name="Shape 230"/>
          <p:cNvCxnSpPr/>
          <p:nvPr/>
        </p:nvCxnSpPr>
        <p:spPr>
          <a:xfrm>
            <a:off x="4742754" y="2579086"/>
            <a:ext cx="4296" cy="2659171"/>
          </a:xfrm>
          <a:prstGeom prst="straightConnector1">
            <a:avLst/>
          </a:prstGeom>
          <a:noFill/>
          <a:ln w="19050" cap="flat">
            <a:noFill/>
            <a:prstDash val="dot"/>
            <a:round/>
            <a:headEnd type="none" w="lg" len="lg"/>
            <a:tailEnd type="none" w="lg" len="lg"/>
          </a:ln>
          <a:scene3d>
            <a:camera prst="orthographicFront"/>
            <a:lightRig rig="threePt" dir="t"/>
          </a:scene3d>
          <a:sp3d>
            <a:bevelT w="165100" prst="coolSlant"/>
          </a:sp3d>
        </p:spPr>
      </p:cxnSp>
      <p:sp>
        <p:nvSpPr>
          <p:cNvPr id="231" name="Shape 231"/>
          <p:cNvSpPr/>
          <p:nvPr/>
        </p:nvSpPr>
        <p:spPr>
          <a:xfrm>
            <a:off x="4879751" y="2711474"/>
            <a:ext cx="183899" cy="985500"/>
          </a:xfrm>
          <a:prstGeom prst="rightBrace">
            <a:avLst>
              <a:gd name="adj1" fmla="val 8333"/>
              <a:gd name="adj2" fmla="val 50000"/>
            </a:avLst>
          </a:prstGeom>
          <a:noFill/>
          <a:ln w="19050" cap="flat">
            <a:noFill/>
            <a:prstDash val="solid"/>
            <a:round/>
            <a:headEnd type="none" w="med" len="med"/>
            <a:tailEnd type="none" w="med" len="med"/>
          </a:ln>
        </p:spPr>
        <p:txBody>
          <a:bodyPr lIns="91425" tIns="91425" rIns="91425" bIns="91425" anchor="ctr" anchorCtr="0">
            <a:spAutoFit/>
          </a:bodyPr>
          <a:lstStyle/>
          <a:p>
            <a:endParaRPr/>
          </a:p>
        </p:txBody>
      </p:sp>
      <p:sp>
        <p:nvSpPr>
          <p:cNvPr id="232" name="Shape 232"/>
          <p:cNvSpPr txBox="1"/>
          <p:nvPr/>
        </p:nvSpPr>
        <p:spPr>
          <a:xfrm>
            <a:off x="3960157" y="3088198"/>
            <a:ext cx="1386565" cy="461635"/>
          </a:xfrm>
          <a:prstGeom prst="rect">
            <a:avLst/>
          </a:prstGeom>
          <a:noFill/>
          <a:ln>
            <a:noFill/>
          </a:ln>
        </p:spPr>
        <p:txBody>
          <a:bodyPr wrap="square" lIns="91425" tIns="91425" rIns="91425" bIns="91425" anchor="t" anchorCtr="0">
            <a:spAutoFit/>
            <a:scene3d>
              <a:camera prst="orthographicFront"/>
              <a:lightRig rig="threePt" dir="t"/>
            </a:scene3d>
            <a:sp3d extrusionH="57150">
              <a:bevelT w="38100" h="38100"/>
            </a:sp3d>
          </a:bodyPr>
          <a:lstStyle/>
          <a:p>
            <a:pPr>
              <a:buNone/>
            </a:pPr>
            <a:r>
              <a:rPr lang="en-US" b="1" dirty="0" smtClean="0">
                <a:effectLst>
                  <a:outerShdw blurRad="60007" dist="310007" dir="7680000" sy="30000" kx="1300200" algn="ctr" rotWithShape="0">
                    <a:prstClr val="black">
                      <a:alpha val="32000"/>
                    </a:prstClr>
                  </a:outerShdw>
                </a:effectLst>
              </a:rPr>
              <a:t>OpenFlow</a:t>
            </a:r>
            <a:endParaRPr lang="en" b="1" dirty="0">
              <a:effectLst>
                <a:outerShdw blurRad="60007" dist="310007" dir="7680000" sy="30000" kx="1300200" algn="ctr" rotWithShape="0">
                  <a:prstClr val="black">
                    <a:alpha val="32000"/>
                  </a:prstClr>
                </a:outerShdw>
              </a:effectLst>
            </a:endParaRPr>
          </a:p>
        </p:txBody>
      </p:sp>
      <p:cxnSp>
        <p:nvCxnSpPr>
          <p:cNvPr id="233" name="Shape 233"/>
          <p:cNvCxnSpPr/>
          <p:nvPr/>
        </p:nvCxnSpPr>
        <p:spPr>
          <a:xfrm>
            <a:off x="1124054" y="2040472"/>
            <a:ext cx="7015799" cy="0"/>
          </a:xfrm>
          <a:prstGeom prst="straightConnector1">
            <a:avLst/>
          </a:prstGeom>
          <a:noFill/>
          <a:ln w="38100" cap="flat">
            <a:noFill/>
            <a:prstDash val="dash"/>
            <a:round/>
            <a:headEnd type="none" w="lg" len="lg"/>
            <a:tailEnd type="none" w="lg" len="lg"/>
          </a:ln>
          <a:scene3d>
            <a:camera prst="orthographicFront"/>
            <a:lightRig rig="threePt" dir="t"/>
          </a:scene3d>
          <a:sp3d>
            <a:bevelT w="165100" prst="coolSlant"/>
          </a:sp3d>
        </p:spPr>
      </p:cxnSp>
      <p:sp>
        <p:nvSpPr>
          <p:cNvPr id="236" name="Shape 236"/>
          <p:cNvSpPr/>
          <p:nvPr/>
        </p:nvSpPr>
        <p:spPr>
          <a:xfrm>
            <a:off x="1045454" y="1712425"/>
            <a:ext cx="7094399" cy="510745"/>
          </a:xfrm>
          <a:prstGeom prst="roundRect">
            <a:avLst>
              <a:gd name="adj" fmla="val 16667"/>
            </a:avLst>
          </a:prstGeom>
          <a:solidFill>
            <a:srgbClr val="FFE599"/>
          </a:solidFill>
          <a:ln w="19050" cap="flat">
            <a:noFill/>
            <a:prstDash val="solid"/>
            <a:round/>
            <a:headEnd type="none" w="med" len="med"/>
            <a:tailEnd type="none" w="med" len="med"/>
          </a:ln>
          <a:scene3d>
            <a:camera prst="orthographicFront"/>
            <a:lightRig rig="threePt" dir="t"/>
          </a:scene3d>
          <a:sp3d>
            <a:bevelT w="165100" prst="coolSlant"/>
          </a:sp3d>
        </p:spPr>
        <p:txBody>
          <a:bodyPr wrap="square" lIns="91425" tIns="91425" rIns="91425" bIns="91425" anchor="ctr" anchorCtr="0">
            <a:spAutoFit/>
            <a:sp3d extrusionH="57150">
              <a:bevelT w="38100" h="38100"/>
            </a:sp3d>
          </a:bodyPr>
          <a:lstStyle/>
          <a:p>
            <a:pPr algn="ctr">
              <a:buNone/>
            </a:pPr>
            <a:r>
              <a:rPr lang="en" b="1" dirty="0">
                <a:effectLst>
                  <a:outerShdw blurRad="38100" dist="38100" dir="2700000" algn="tl">
                    <a:srgbClr val="000000">
                      <a:alpha val="43137"/>
                    </a:srgbClr>
                  </a:outerShdw>
                </a:effectLst>
              </a:rPr>
              <a:t>Applications</a:t>
            </a:r>
          </a:p>
        </p:txBody>
      </p:sp>
      <p:sp>
        <p:nvSpPr>
          <p:cNvPr id="35" name="Slide Number Placeholder 5"/>
          <p:cNvSpPr>
            <a:spLocks noGrp="1"/>
          </p:cNvSpPr>
          <p:nvPr>
            <p:ph type="sldNum" sz="quarter" idx="4294967295"/>
          </p:nvPr>
        </p:nvSpPr>
        <p:spPr>
          <a:xfrm>
            <a:off x="8458200" y="6477000"/>
            <a:ext cx="685800" cy="381000"/>
          </a:xfrm>
          <a:prstGeom prst="rect">
            <a:avLst/>
          </a:prstGeom>
        </p:spPr>
        <p:txBody>
          <a:bodyPr/>
          <a:lstStyle>
            <a:lvl1pPr>
              <a:defRPr sz="1100">
                <a:solidFill>
                  <a:schemeClr val="bg1"/>
                </a:solidFill>
              </a:defRPr>
            </a:lvl1pPr>
          </a:lstStyle>
          <a:p>
            <a:pPr algn="r">
              <a:defRPr/>
            </a:pPr>
            <a:endParaRPr lang="en-US" dirty="0" smtClean="0"/>
          </a:p>
          <a:p>
            <a:pPr algn="r">
              <a:defRPr/>
            </a:pPr>
            <a:fld id="{269AE7D9-78F7-468C-BDC0-C5C00FA2AA0C}" type="slidenum">
              <a:rPr lang="en-US" smtClean="0"/>
              <a:pPr algn="r">
                <a:defRPr/>
              </a:pPr>
              <a:t>70</a:t>
            </a:fld>
            <a:endParaRPr lang="en-US" dirty="0"/>
          </a:p>
        </p:txBody>
      </p:sp>
      <p:cxnSp>
        <p:nvCxnSpPr>
          <p:cNvPr id="36" name="Shape 223"/>
          <p:cNvCxnSpPr/>
          <p:nvPr/>
        </p:nvCxnSpPr>
        <p:spPr>
          <a:xfrm flipV="1">
            <a:off x="2286000" y="4852337"/>
            <a:ext cx="0" cy="440316"/>
          </a:xfrm>
          <a:prstGeom prst="straightConnector1">
            <a:avLst/>
          </a:prstGeom>
          <a:noFill/>
          <a:ln w="38100" cap="flat">
            <a:solidFill>
              <a:srgbClr val="C00000"/>
            </a:solidFill>
            <a:prstDash val="solid"/>
            <a:round/>
            <a:headEnd type="none" w="lg" len="lg"/>
            <a:tailEnd type="none" w="lg" len="lg"/>
          </a:ln>
          <a:effectLst>
            <a:outerShdw blurRad="50800" dist="38100" dir="2700000" algn="tl" rotWithShape="0">
              <a:srgbClr val="FF0000">
                <a:alpha val="40000"/>
              </a:srgbClr>
            </a:outerShdw>
          </a:effectLst>
        </p:spPr>
      </p:cxnSp>
      <p:cxnSp>
        <p:nvCxnSpPr>
          <p:cNvPr id="38" name="Shape 225"/>
          <p:cNvCxnSpPr>
            <a:endCxn id="219" idx="1"/>
          </p:cNvCxnSpPr>
          <p:nvPr/>
        </p:nvCxnSpPr>
        <p:spPr>
          <a:xfrm>
            <a:off x="2985123" y="4217237"/>
            <a:ext cx="3164428" cy="0"/>
          </a:xfrm>
          <a:prstGeom prst="straightConnector1">
            <a:avLst/>
          </a:prstGeom>
          <a:noFill/>
          <a:ln w="38100" cap="flat">
            <a:solidFill>
              <a:srgbClr val="C00000"/>
            </a:solidFill>
            <a:prstDash val="solid"/>
            <a:round/>
            <a:headEnd type="none" w="lg" len="lg"/>
            <a:tailEnd type="none" w="lg" len="lg"/>
          </a:ln>
          <a:effectLst>
            <a:outerShdw blurRad="50800" dist="38100" dir="2700000" algn="tl" rotWithShape="0">
              <a:srgbClr val="FF0000">
                <a:alpha val="40000"/>
              </a:srgbClr>
            </a:outerShdw>
          </a:effectLst>
        </p:spPr>
      </p:cxnSp>
      <p:cxnSp>
        <p:nvCxnSpPr>
          <p:cNvPr id="40" name="Shape 227"/>
          <p:cNvCxnSpPr/>
          <p:nvPr/>
        </p:nvCxnSpPr>
        <p:spPr>
          <a:xfrm>
            <a:off x="3200400" y="2664485"/>
            <a:ext cx="0" cy="2576364"/>
          </a:xfrm>
          <a:prstGeom prst="straightConnector1">
            <a:avLst/>
          </a:prstGeom>
          <a:noFill/>
          <a:ln w="31750" cap="rnd" cmpd="thickThin">
            <a:solidFill>
              <a:schemeClr val="accent1">
                <a:lumMod val="50000"/>
              </a:schemeClr>
            </a:solidFill>
            <a:prstDash val="sysDash"/>
            <a:round/>
            <a:headEnd type="none" w="lg" len="lg"/>
            <a:tailEnd type="none" w="lg" len="lg"/>
          </a:ln>
          <a:effectLst/>
        </p:spPr>
      </p:cxnSp>
      <p:cxnSp>
        <p:nvCxnSpPr>
          <p:cNvPr id="53" name="Shape 227"/>
          <p:cNvCxnSpPr/>
          <p:nvPr/>
        </p:nvCxnSpPr>
        <p:spPr>
          <a:xfrm>
            <a:off x="5943600" y="2637251"/>
            <a:ext cx="0" cy="2576364"/>
          </a:xfrm>
          <a:prstGeom prst="straightConnector1">
            <a:avLst/>
          </a:prstGeom>
          <a:noFill/>
          <a:ln w="31750" cap="rnd" cmpd="thickThin">
            <a:solidFill>
              <a:schemeClr val="accent1">
                <a:lumMod val="50000"/>
              </a:schemeClr>
            </a:solidFill>
            <a:prstDash val="sysDash"/>
            <a:round/>
            <a:headEnd type="none" w="lg" len="lg"/>
            <a:tailEnd type="none" w="lg" len="lg"/>
          </a:ln>
          <a:effectLst/>
        </p:spPr>
      </p:cxnSp>
      <p:cxnSp>
        <p:nvCxnSpPr>
          <p:cNvPr id="57" name="Shape 227"/>
          <p:cNvCxnSpPr/>
          <p:nvPr/>
        </p:nvCxnSpPr>
        <p:spPr>
          <a:xfrm>
            <a:off x="2048179" y="2693604"/>
            <a:ext cx="0" cy="822926"/>
          </a:xfrm>
          <a:prstGeom prst="straightConnector1">
            <a:avLst/>
          </a:prstGeom>
          <a:noFill/>
          <a:ln w="31750" cap="rnd" cmpd="thickThin">
            <a:solidFill>
              <a:schemeClr val="accent1">
                <a:lumMod val="50000"/>
              </a:schemeClr>
            </a:solidFill>
            <a:prstDash val="sysDash"/>
            <a:round/>
            <a:headEnd type="none" w="lg" len="lg"/>
            <a:tailEnd type="none" w="lg" len="lg"/>
          </a:ln>
          <a:effectLst/>
        </p:spPr>
      </p:cxnSp>
      <p:cxnSp>
        <p:nvCxnSpPr>
          <p:cNvPr id="59" name="Shape 227"/>
          <p:cNvCxnSpPr/>
          <p:nvPr/>
        </p:nvCxnSpPr>
        <p:spPr>
          <a:xfrm>
            <a:off x="6934200" y="2680885"/>
            <a:ext cx="0" cy="822926"/>
          </a:xfrm>
          <a:prstGeom prst="straightConnector1">
            <a:avLst/>
          </a:prstGeom>
          <a:noFill/>
          <a:ln w="31750" cap="rnd" cmpd="thickThin">
            <a:solidFill>
              <a:schemeClr val="accent1">
                <a:lumMod val="50000"/>
              </a:schemeClr>
            </a:solidFill>
            <a:prstDash val="sysDash"/>
            <a:round/>
            <a:headEnd type="none" w="lg" len="lg"/>
            <a:tailEnd type="none" w="lg" len="lg"/>
          </a:ln>
          <a:effectLst/>
        </p:spPr>
      </p:cxnSp>
      <p:cxnSp>
        <p:nvCxnSpPr>
          <p:cNvPr id="87" name="Shape 223"/>
          <p:cNvCxnSpPr/>
          <p:nvPr/>
        </p:nvCxnSpPr>
        <p:spPr>
          <a:xfrm flipV="1">
            <a:off x="6934200" y="4837881"/>
            <a:ext cx="0" cy="440316"/>
          </a:xfrm>
          <a:prstGeom prst="straightConnector1">
            <a:avLst/>
          </a:prstGeom>
          <a:noFill/>
          <a:ln w="38100" cap="flat" cmpd="sng">
            <a:solidFill>
              <a:srgbClr val="C00000"/>
            </a:solidFill>
            <a:prstDash val="solid"/>
            <a:round/>
            <a:headEnd type="none" w="lg" len="lg"/>
            <a:tailEnd type="none" w="lg" len="lg"/>
          </a:ln>
          <a:effectLst>
            <a:outerShdw blurRad="50800" dist="38100" dir="2700000" algn="tl" rotWithShape="0">
              <a:srgbClr val="FF0000">
                <a:alpha val="40000"/>
              </a:srgbClr>
            </a:outerShdw>
          </a:effectLst>
        </p:spPr>
      </p:cxnSp>
      <p:cxnSp>
        <p:nvCxnSpPr>
          <p:cNvPr id="254" name="Straight Arrow Connector 253"/>
          <p:cNvCxnSpPr/>
          <p:nvPr/>
        </p:nvCxnSpPr>
        <p:spPr>
          <a:xfrm>
            <a:off x="5164354" y="3328777"/>
            <a:ext cx="559996" cy="0"/>
          </a:xfrm>
          <a:prstGeom prst="straightConnector1">
            <a:avLst/>
          </a:prstGeom>
          <a:ln w="25400">
            <a:solidFill>
              <a:schemeClr val="tx1">
                <a:lumMod val="95000"/>
                <a:lumOff val="5000"/>
              </a:schemeClr>
            </a:solidFill>
            <a:tailEnd type="stealth" w="lg" len="lg"/>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flipH="1">
            <a:off x="3435312" y="3327144"/>
            <a:ext cx="569704" cy="0"/>
          </a:xfrm>
          <a:prstGeom prst="straightConnector1">
            <a:avLst/>
          </a:prstGeom>
          <a:ln w="25400">
            <a:solidFill>
              <a:schemeClr val="tx1">
                <a:lumMod val="95000"/>
                <a:lumOff val="5000"/>
              </a:schemeClr>
            </a:solidFill>
            <a:tailEnd type="stealth" w="lg" len="lg"/>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H="1">
            <a:off x="2415419" y="3328777"/>
            <a:ext cx="569704" cy="0"/>
          </a:xfrm>
          <a:prstGeom prst="straightConnector1">
            <a:avLst/>
          </a:prstGeom>
          <a:ln w="25400">
            <a:solidFill>
              <a:schemeClr val="tx1">
                <a:lumMod val="95000"/>
                <a:lumOff val="5000"/>
              </a:schemeClr>
            </a:solidFill>
            <a:tailEnd type="stealth" w="lg" len="lg"/>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6149551" y="3339020"/>
            <a:ext cx="559996" cy="0"/>
          </a:xfrm>
          <a:prstGeom prst="straightConnector1">
            <a:avLst/>
          </a:prstGeom>
          <a:ln w="25400">
            <a:solidFill>
              <a:schemeClr val="tx1">
                <a:lumMod val="95000"/>
                <a:lumOff val="5000"/>
              </a:schemeClr>
            </a:solidFill>
            <a:tailEnd type="stealth" w="lg" len="lg"/>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
        <p:nvSpPr>
          <p:cNvPr id="205" name="Shape 205"/>
          <p:cNvSpPr/>
          <p:nvPr/>
        </p:nvSpPr>
        <p:spPr>
          <a:xfrm>
            <a:off x="1045454" y="2505226"/>
            <a:ext cx="7094399" cy="510745"/>
          </a:xfrm>
          <a:prstGeom prst="roundRect">
            <a:avLst>
              <a:gd name="adj" fmla="val 16667"/>
            </a:avLst>
          </a:prstGeom>
          <a:solidFill>
            <a:schemeClr val="accent6">
              <a:lumMod val="60000"/>
              <a:lumOff val="40000"/>
            </a:schemeClr>
          </a:solidFill>
          <a:ln w="19050" cap="flat">
            <a:noFill/>
            <a:prstDash val="solid"/>
            <a:round/>
            <a:headEnd type="none" w="med" len="med"/>
            <a:tailEnd type="none" w="med" len="med"/>
          </a:ln>
          <a:scene3d>
            <a:camera prst="orthographicFront"/>
            <a:lightRig rig="threePt" dir="t"/>
          </a:scene3d>
          <a:sp3d>
            <a:bevelT w="165100" prst="coolSlant"/>
          </a:sp3d>
        </p:spPr>
        <p:txBody>
          <a:bodyPr lIns="91425" tIns="91425" rIns="91425" bIns="91425" anchor="ctr" anchorCtr="0">
            <a:spAutoFit/>
            <a:sp3d extrusionH="57150">
              <a:bevelT w="38100" h="38100"/>
            </a:sp3d>
          </a:bodyPr>
          <a:lstStyle/>
          <a:p>
            <a:pPr algn="ctr">
              <a:buNone/>
            </a:pPr>
            <a:r>
              <a:rPr lang="en" b="1" dirty="0">
                <a:effectLst>
                  <a:outerShdw blurRad="38100" dist="38100" dir="2700000" algn="tl">
                    <a:srgbClr val="000000">
                      <a:alpha val="43137"/>
                    </a:srgbClr>
                  </a:outerShdw>
                </a:effectLst>
              </a:rPr>
              <a:t>Network Operating System</a:t>
            </a:r>
          </a:p>
        </p:txBody>
      </p:sp>
      <p:sp>
        <p:nvSpPr>
          <p:cNvPr id="32" name="Rectangle 31"/>
          <p:cNvSpPr/>
          <p:nvPr/>
        </p:nvSpPr>
        <p:spPr>
          <a:xfrm>
            <a:off x="2415420" y="2249527"/>
            <a:ext cx="4294128" cy="188873"/>
          </a:xfrm>
          <a:prstGeom prst="rect">
            <a:avLst/>
          </a:prstGeom>
          <a:solidFill>
            <a:schemeClr val="accent1">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effectLst>
                  <a:outerShdw blurRad="38100" dist="38100" dir="2700000" algn="tl">
                    <a:srgbClr val="000000">
                      <a:alpha val="43137"/>
                    </a:srgbClr>
                  </a:outerShdw>
                </a:effectLst>
              </a:rPr>
              <a:t>Well Defined API</a:t>
            </a:r>
            <a:endParaRPr lang="en-US" sz="1200" b="1" dirty="0">
              <a:solidFill>
                <a:schemeClr val="tx1"/>
              </a:solidFill>
              <a:effectLst>
                <a:outerShdw blurRad="38100" dist="38100" dir="2700000" algn="tl">
                  <a:srgbClr val="000000">
                    <a:alpha val="43137"/>
                  </a:srgbClr>
                </a:outerShdw>
              </a:effectLst>
            </a:endParaRPr>
          </a:p>
        </p:txBody>
      </p:sp>
      <p:sp>
        <p:nvSpPr>
          <p:cNvPr id="48" name="Rectangle 47"/>
          <p:cNvSpPr/>
          <p:nvPr/>
        </p:nvSpPr>
        <p:spPr>
          <a:xfrm>
            <a:off x="228600" y="6573950"/>
            <a:ext cx="3124200" cy="307777"/>
          </a:xfrm>
          <a:prstGeom prst="rect">
            <a:avLst/>
          </a:prstGeom>
        </p:spPr>
        <p:txBody>
          <a:bodyPr wrap="square">
            <a:spAutoFit/>
          </a:bodyPr>
          <a:lstStyle/>
          <a:p>
            <a:r>
              <a:rPr lang="en-US" sz="1400" dirty="0">
                <a:solidFill>
                  <a:srgbClr val="FFFFFF"/>
                </a:solidFill>
              </a:rPr>
              <a:t> </a:t>
            </a:r>
            <a:r>
              <a:rPr lang="en-US" sz="1400" dirty="0" smtClean="0">
                <a:solidFill>
                  <a:srgbClr val="FFFFFF"/>
                </a:solidFill>
              </a:rPr>
              <a:t>http://openflow.marist.edu</a:t>
            </a:r>
            <a:endParaRPr lang="en-US" sz="1400" dirty="0">
              <a:solidFill>
                <a:srgbClr val="FFFFFF"/>
              </a:solidFill>
            </a:endParaRPr>
          </a:p>
        </p:txBody>
      </p:sp>
    </p:spTree>
    <p:extLst>
      <p:ext uri="{BB962C8B-B14F-4D97-AF65-F5344CB8AC3E}">
        <p14:creationId xmlns:p14="http://schemas.microsoft.com/office/powerpoint/2010/main" val="2326771509"/>
      </p:ext>
    </p:extLst>
  </p:cSld>
  <p:clrMapOvr>
    <a:masterClrMapping/>
  </p:clrMapOvr>
  <p:transition spd="slow">
    <p:cu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00175"/>
            <a:ext cx="8229600" cy="762000"/>
          </a:xfrm>
        </p:spPr>
        <p:txBody>
          <a:bodyPr/>
          <a:lstStyle/>
          <a:p>
            <a:r>
              <a:rPr lang="en-US" dirty="0" err="1" smtClean="0"/>
              <a:t>OpenFlow</a:t>
            </a:r>
            <a:endParaRPr lang="en-US" dirty="0"/>
          </a:p>
        </p:txBody>
      </p:sp>
      <p:sp>
        <p:nvSpPr>
          <p:cNvPr id="3" name="Text Placeholder 2"/>
          <p:cNvSpPr>
            <a:spLocks noGrp="1"/>
          </p:cNvSpPr>
          <p:nvPr>
            <p:ph type="body" idx="1"/>
          </p:nvPr>
        </p:nvSpPr>
        <p:spPr/>
        <p:txBody>
          <a:bodyPr/>
          <a:lstStyle/>
          <a:p>
            <a:endParaRPr lang="en-US" dirty="0" smtClean="0"/>
          </a:p>
          <a:p>
            <a:r>
              <a:rPr lang="en-US" dirty="0" smtClean="0"/>
              <a:t>An open, developing industry-wide option for SDN</a:t>
            </a:r>
          </a:p>
          <a:p>
            <a:r>
              <a:rPr lang="en-US" dirty="0" smtClean="0"/>
              <a:t>Multiple </a:t>
            </a:r>
            <a:r>
              <a:rPr lang="en-US" dirty="0" err="1" smtClean="0"/>
              <a:t>opensource</a:t>
            </a:r>
            <a:r>
              <a:rPr lang="en-US" dirty="0" smtClean="0"/>
              <a:t> controllers, such as Floodlight, the upcoming </a:t>
            </a:r>
            <a:r>
              <a:rPr lang="en-US" dirty="0" err="1" smtClean="0"/>
              <a:t>OpenDaylight</a:t>
            </a:r>
            <a:r>
              <a:rPr lang="en-US" dirty="0" smtClean="0"/>
              <a:t>, Beacon, Maestro, etc.</a:t>
            </a:r>
          </a:p>
          <a:p>
            <a:r>
              <a:rPr lang="en-US" dirty="0" smtClean="0"/>
              <a:t>Vendor agnostic</a:t>
            </a:r>
            <a:endParaRPr lang="en-US" dirty="0"/>
          </a:p>
        </p:txBody>
      </p:sp>
      <p:sp>
        <p:nvSpPr>
          <p:cNvPr id="4" name="Slide Number Placeholder 3"/>
          <p:cNvSpPr>
            <a:spLocks noGrp="1"/>
          </p:cNvSpPr>
          <p:nvPr>
            <p:ph type="sldNum" sz="quarter" idx="4"/>
          </p:nvPr>
        </p:nvSpPr>
        <p:spPr/>
        <p:txBody>
          <a:bodyPr/>
          <a:lstStyle/>
          <a:p>
            <a:pPr>
              <a:defRPr/>
            </a:pPr>
            <a:endParaRPr lang="en-US" smtClean="0"/>
          </a:p>
          <a:p>
            <a:pPr>
              <a:defRPr/>
            </a:pPr>
            <a:fld id="{269AE7D9-78F7-468C-BDC0-C5C00FA2AA0C}" type="slidenum">
              <a:rPr lang="en-US" smtClean="0"/>
              <a:pPr>
                <a:defRPr/>
              </a:pPr>
              <a:t>71</a:t>
            </a:fld>
            <a:endParaRPr lang="en-US" dirty="0"/>
          </a:p>
        </p:txBody>
      </p:sp>
      <p:pic>
        <p:nvPicPr>
          <p:cNvPr id="1026" name="Picture 2" descr="http://www.openflow.org/img/newlogo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581150"/>
            <a:ext cx="2590800"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54591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endParaRPr lang="en-US" smtClean="0"/>
          </a:p>
          <a:p>
            <a:pPr>
              <a:defRPr/>
            </a:pPr>
            <a:fld id="{269AE7D9-78F7-468C-BDC0-C5C00FA2AA0C}" type="slidenum">
              <a:rPr lang="en-US" smtClean="0"/>
              <a:pPr>
                <a:defRPr/>
              </a:pPr>
              <a:t>72</a:t>
            </a:fld>
            <a:endParaRPr lang="en-US" dirty="0"/>
          </a:p>
        </p:txBody>
      </p:sp>
      <p:sp>
        <p:nvSpPr>
          <p:cNvPr id="5" name="Rounded Rectangle 4"/>
          <p:cNvSpPr/>
          <p:nvPr/>
        </p:nvSpPr>
        <p:spPr>
          <a:xfrm>
            <a:off x="1425010" y="1447799"/>
            <a:ext cx="6400800" cy="685800"/>
          </a:xfrm>
          <a:prstGeom prst="roundRect">
            <a:avLst/>
          </a:prstGeom>
          <a:solidFill>
            <a:schemeClr val="bg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3200" dirty="0" smtClean="0">
                <a:solidFill>
                  <a:schemeClr val="tx1"/>
                </a:solidFill>
              </a:rPr>
              <a:t>OF Controller</a:t>
            </a:r>
            <a:endParaRPr lang="en-US" sz="3200" dirty="0">
              <a:solidFill>
                <a:schemeClr val="tx1"/>
              </a:solidFill>
            </a:endParaRPr>
          </a:p>
        </p:txBody>
      </p:sp>
      <p:sp>
        <p:nvSpPr>
          <p:cNvPr id="6" name="Rectangle 5"/>
          <p:cNvSpPr/>
          <p:nvPr/>
        </p:nvSpPr>
        <p:spPr>
          <a:xfrm>
            <a:off x="3581400" y="4953000"/>
            <a:ext cx="2171700" cy="1295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Switch #2</a:t>
            </a:r>
            <a:endParaRPr lang="en-US" sz="2800" dirty="0">
              <a:solidFill>
                <a:schemeClr val="tx1"/>
              </a:solidFill>
            </a:endParaRPr>
          </a:p>
        </p:txBody>
      </p:sp>
      <p:sp>
        <p:nvSpPr>
          <p:cNvPr id="7" name="Rectangle 6"/>
          <p:cNvSpPr/>
          <p:nvPr/>
        </p:nvSpPr>
        <p:spPr>
          <a:xfrm>
            <a:off x="6683984" y="3274275"/>
            <a:ext cx="1828800"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Switch #3</a:t>
            </a:r>
            <a:endParaRPr lang="en-US" sz="2800" dirty="0">
              <a:solidFill>
                <a:schemeClr val="tx1"/>
              </a:solidFill>
            </a:endParaRPr>
          </a:p>
        </p:txBody>
      </p:sp>
      <p:sp>
        <p:nvSpPr>
          <p:cNvPr id="8" name="Rectangle 7"/>
          <p:cNvSpPr/>
          <p:nvPr/>
        </p:nvSpPr>
        <p:spPr>
          <a:xfrm>
            <a:off x="547796" y="3276600"/>
            <a:ext cx="2133600"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Switch #1</a:t>
            </a:r>
            <a:endParaRPr lang="en-US" sz="2800" dirty="0">
              <a:solidFill>
                <a:schemeClr val="tx1"/>
              </a:solidFill>
            </a:endParaRPr>
          </a:p>
        </p:txBody>
      </p:sp>
      <p:sp>
        <p:nvSpPr>
          <p:cNvPr id="14" name="TextBox 13"/>
          <p:cNvSpPr txBox="1"/>
          <p:nvPr/>
        </p:nvSpPr>
        <p:spPr>
          <a:xfrm rot="19616066">
            <a:off x="6245834" y="5116861"/>
            <a:ext cx="1676400" cy="461665"/>
          </a:xfrm>
          <a:prstGeom prst="rect">
            <a:avLst/>
          </a:prstGeom>
          <a:noFill/>
        </p:spPr>
        <p:txBody>
          <a:bodyPr wrap="square" rtlCol="0">
            <a:spAutoFit/>
          </a:bodyPr>
          <a:lstStyle/>
          <a:p>
            <a:r>
              <a:rPr lang="en-US" sz="2400" dirty="0" smtClean="0"/>
              <a:t>Packet A</a:t>
            </a:r>
          </a:p>
        </p:txBody>
      </p:sp>
      <p:sp>
        <p:nvSpPr>
          <p:cNvPr id="15" name="Right Arrow 14"/>
          <p:cNvSpPr/>
          <p:nvPr/>
        </p:nvSpPr>
        <p:spPr>
          <a:xfrm rot="8885535" flipV="1">
            <a:off x="5603562" y="5035981"/>
            <a:ext cx="2318377" cy="29901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7" name="TextBox 16"/>
          <p:cNvSpPr txBox="1"/>
          <p:nvPr/>
        </p:nvSpPr>
        <p:spPr>
          <a:xfrm>
            <a:off x="5037172" y="2674170"/>
            <a:ext cx="1735995" cy="400110"/>
          </a:xfrm>
          <a:prstGeom prst="rect">
            <a:avLst/>
          </a:prstGeom>
          <a:noFill/>
        </p:spPr>
        <p:txBody>
          <a:bodyPr wrap="square" rtlCol="0">
            <a:spAutoFit/>
          </a:bodyPr>
          <a:lstStyle/>
          <a:p>
            <a:r>
              <a:rPr lang="en-US" sz="2000" dirty="0" smtClean="0"/>
              <a:t>Packet A Info</a:t>
            </a:r>
            <a:endParaRPr lang="en-US" sz="2000" dirty="0"/>
          </a:p>
        </p:txBody>
      </p:sp>
      <p:sp>
        <p:nvSpPr>
          <p:cNvPr id="18" name="Right Arrow 17"/>
          <p:cNvSpPr/>
          <p:nvPr/>
        </p:nvSpPr>
        <p:spPr>
          <a:xfrm rot="16200000" flipV="1">
            <a:off x="3483747" y="3407547"/>
            <a:ext cx="2819400" cy="271505"/>
          </a:xfrm>
          <a:prstGeom prst="rightArrow">
            <a:avLst/>
          </a:prstGeom>
          <a:solidFill>
            <a:schemeClr val="accent3"/>
          </a:solidFill>
          <a:ln>
            <a:solidFill>
              <a:schemeClr val="accent3">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ight Arrow 18"/>
          <p:cNvSpPr/>
          <p:nvPr/>
        </p:nvSpPr>
        <p:spPr>
          <a:xfrm rot="5400000" flipV="1">
            <a:off x="2964550" y="3407547"/>
            <a:ext cx="2819400" cy="271505"/>
          </a:xfrm>
          <a:prstGeom prst="rightArrow">
            <a:avLst/>
          </a:prstGeom>
          <a:solidFill>
            <a:schemeClr val="accent3"/>
          </a:solidFill>
          <a:ln>
            <a:solidFill>
              <a:schemeClr val="accent3">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0" name="TextBox 19"/>
          <p:cNvSpPr txBox="1"/>
          <p:nvPr/>
        </p:nvSpPr>
        <p:spPr>
          <a:xfrm>
            <a:off x="2929087" y="4045770"/>
            <a:ext cx="1495297" cy="400110"/>
          </a:xfrm>
          <a:prstGeom prst="rect">
            <a:avLst/>
          </a:prstGeom>
          <a:noFill/>
        </p:spPr>
        <p:txBody>
          <a:bodyPr wrap="square" rtlCol="0">
            <a:spAutoFit/>
          </a:bodyPr>
          <a:lstStyle/>
          <a:p>
            <a:r>
              <a:rPr lang="en-US" sz="2000" dirty="0" smtClean="0"/>
              <a:t>New Flow</a:t>
            </a:r>
            <a:endParaRPr lang="en-US" sz="2000" dirty="0"/>
          </a:p>
        </p:txBody>
      </p:sp>
      <p:sp>
        <p:nvSpPr>
          <p:cNvPr id="21" name="TextBox 20"/>
          <p:cNvSpPr txBox="1"/>
          <p:nvPr/>
        </p:nvSpPr>
        <p:spPr>
          <a:xfrm rot="1869088">
            <a:off x="1667987" y="5291168"/>
            <a:ext cx="1676400" cy="461665"/>
          </a:xfrm>
          <a:prstGeom prst="rect">
            <a:avLst/>
          </a:prstGeom>
          <a:noFill/>
        </p:spPr>
        <p:txBody>
          <a:bodyPr wrap="square" rtlCol="0">
            <a:spAutoFit/>
          </a:bodyPr>
          <a:lstStyle/>
          <a:p>
            <a:r>
              <a:rPr lang="en-US" sz="2400" dirty="0" smtClean="0"/>
              <a:t>Packet A</a:t>
            </a:r>
          </a:p>
        </p:txBody>
      </p:sp>
      <p:sp>
        <p:nvSpPr>
          <p:cNvPr id="22" name="Right Arrow 21"/>
          <p:cNvSpPr/>
          <p:nvPr/>
        </p:nvSpPr>
        <p:spPr>
          <a:xfrm rot="12738557" flipV="1">
            <a:off x="1385453" y="5042306"/>
            <a:ext cx="2318377" cy="29901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490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ppt_x"/>
                                          </p:val>
                                        </p:tav>
                                        <p:tav tm="100000">
                                          <p:val>
                                            <p:strVal val="#ppt_x"/>
                                          </p:val>
                                        </p:tav>
                                      </p:tavLst>
                                    </p:anim>
                                    <p:anim calcmode="lin" valueType="num">
                                      <p:cBhvr additive="base">
                                        <p:cTn id="4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7" grpId="0"/>
      <p:bldP spid="18" grpId="0" animBg="1"/>
      <p:bldP spid="19" grpId="0" animBg="1"/>
      <p:bldP spid="20" grpId="0"/>
      <p:bldP spid="21" grpId="0"/>
      <p:bldP spid="2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71575"/>
            <a:ext cx="8229600" cy="762000"/>
          </a:xfrm>
        </p:spPr>
        <p:txBody>
          <a:bodyPr/>
          <a:lstStyle/>
          <a:p>
            <a:r>
              <a:rPr lang="en-US" dirty="0" smtClean="0"/>
              <a:t>Port Down Reconciliation</a:t>
            </a:r>
            <a:endParaRPr lang="en-US" dirty="0"/>
          </a:p>
        </p:txBody>
      </p:sp>
      <p:sp>
        <p:nvSpPr>
          <p:cNvPr id="3" name="Text Placeholder 2"/>
          <p:cNvSpPr>
            <a:spLocks noGrp="1"/>
          </p:cNvSpPr>
          <p:nvPr>
            <p:ph type="body" idx="1"/>
          </p:nvPr>
        </p:nvSpPr>
        <p:spPr>
          <a:xfrm>
            <a:off x="457200" y="2076450"/>
            <a:ext cx="8229600" cy="4114800"/>
          </a:xfrm>
        </p:spPr>
        <p:txBody>
          <a:bodyPr/>
          <a:lstStyle/>
          <a:p>
            <a:r>
              <a:rPr lang="en-US" dirty="0" smtClean="0"/>
              <a:t>Can handle link failure between switches automatically</a:t>
            </a:r>
          </a:p>
          <a:p>
            <a:r>
              <a:rPr lang="en-US" dirty="0" smtClean="0"/>
              <a:t>The controller handles entire process</a:t>
            </a:r>
          </a:p>
          <a:p>
            <a:r>
              <a:rPr lang="en-US" dirty="0" smtClean="0"/>
              <a:t>Occurs within seconds, with minimal packet loss</a:t>
            </a:r>
            <a:endParaRPr lang="en-US" dirty="0"/>
          </a:p>
        </p:txBody>
      </p:sp>
      <p:sp>
        <p:nvSpPr>
          <p:cNvPr id="4" name="Slide Number Placeholder 3"/>
          <p:cNvSpPr>
            <a:spLocks noGrp="1"/>
          </p:cNvSpPr>
          <p:nvPr>
            <p:ph type="sldNum" sz="quarter" idx="4"/>
          </p:nvPr>
        </p:nvSpPr>
        <p:spPr/>
        <p:txBody>
          <a:bodyPr/>
          <a:lstStyle/>
          <a:p>
            <a:pPr>
              <a:defRPr/>
            </a:pPr>
            <a:endParaRPr lang="en-US" smtClean="0"/>
          </a:p>
          <a:p>
            <a:pPr>
              <a:defRPr/>
            </a:pPr>
            <a:fld id="{269AE7D9-78F7-468C-BDC0-C5C00FA2AA0C}" type="slidenum">
              <a:rPr lang="en-US" smtClean="0"/>
              <a:pPr>
                <a:defRPr/>
              </a:pPr>
              <a:t>73</a:t>
            </a:fld>
            <a:endParaRPr lang="en-US" dirty="0"/>
          </a:p>
        </p:txBody>
      </p:sp>
    </p:spTree>
    <p:extLst>
      <p:ext uri="{BB962C8B-B14F-4D97-AF65-F5344CB8AC3E}">
        <p14:creationId xmlns:p14="http://schemas.microsoft.com/office/powerpoint/2010/main" val="264823507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0945" y="2743200"/>
            <a:ext cx="8642111" cy="2831800"/>
          </a:xfrm>
          <a:prstGeom prst="rect">
            <a:avLst/>
          </a:prstGeom>
        </p:spPr>
      </p:pic>
      <p:cxnSp>
        <p:nvCxnSpPr>
          <p:cNvPr id="4" name="Straight Arrow Connector 3"/>
          <p:cNvCxnSpPr/>
          <p:nvPr/>
        </p:nvCxnSpPr>
        <p:spPr>
          <a:xfrm>
            <a:off x="3352800" y="2895600"/>
            <a:ext cx="2514600" cy="0"/>
          </a:xfrm>
          <a:prstGeom prst="straightConnector1">
            <a:avLst/>
          </a:prstGeom>
          <a:ln w="762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7086600" y="3657600"/>
            <a:ext cx="0" cy="990600"/>
          </a:xfrm>
          <a:prstGeom prst="straightConnector1">
            <a:avLst/>
          </a:prstGeom>
          <a:ln w="762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9" name="Content Placeholder 8"/>
          <p:cNvSpPr>
            <a:spLocks noGrp="1"/>
          </p:cNvSpPr>
          <p:nvPr>
            <p:ph idx="1"/>
          </p:nvPr>
        </p:nvSpPr>
        <p:spPr>
          <a:xfrm>
            <a:off x="0" y="1234075"/>
            <a:ext cx="9144000" cy="685800"/>
          </a:xfrm>
        </p:spPr>
        <p:txBody>
          <a:bodyPr/>
          <a:lstStyle/>
          <a:p>
            <a:pPr marL="0" indent="0" algn="ctr">
              <a:buNone/>
            </a:pPr>
            <a:r>
              <a:rPr lang="en-US" sz="3600" b="1" dirty="0" smtClean="0">
                <a:latin typeface="+mj-lt"/>
              </a:rPr>
              <a:t>Normal Functioning Network</a:t>
            </a:r>
            <a:endParaRPr lang="en-US" sz="3600" b="1" dirty="0">
              <a:latin typeface="+mj-lt"/>
            </a:endParaRPr>
          </a:p>
        </p:txBody>
      </p:sp>
      <p:sp>
        <p:nvSpPr>
          <p:cNvPr id="6" name="Slide Number Placeholder 5"/>
          <p:cNvSpPr>
            <a:spLocks noGrp="1"/>
          </p:cNvSpPr>
          <p:nvPr>
            <p:ph type="sldNum" sz="quarter" idx="4"/>
          </p:nvPr>
        </p:nvSpPr>
        <p:spPr>
          <a:xfrm>
            <a:off x="8458200" y="6477000"/>
            <a:ext cx="685800" cy="381000"/>
          </a:xfrm>
          <a:prstGeom prst="rect">
            <a:avLst/>
          </a:prstGeom>
        </p:spPr>
        <p:txBody>
          <a:bodyPr/>
          <a:lstStyle>
            <a:lvl1pPr>
              <a:defRPr sz="1100">
                <a:solidFill>
                  <a:schemeClr val="bg1"/>
                </a:solidFill>
              </a:defRPr>
            </a:lvl1pPr>
          </a:lstStyle>
          <a:p>
            <a:pPr>
              <a:defRPr/>
            </a:pPr>
            <a:endParaRPr lang="en-US" dirty="0" smtClean="0"/>
          </a:p>
          <a:p>
            <a:pPr>
              <a:defRPr/>
            </a:pPr>
            <a:fld id="{269AE7D9-78F7-468C-BDC0-C5C00FA2AA0C}" type="slidenum">
              <a:rPr lang="en-US" smtClean="0"/>
              <a:pPr>
                <a:defRPr/>
              </a:pPr>
              <a:t>74</a:t>
            </a:fld>
            <a:endParaRPr lang="en-US" dirty="0"/>
          </a:p>
        </p:txBody>
      </p:sp>
      <p:sp>
        <p:nvSpPr>
          <p:cNvPr id="8" name="Rectangle 7"/>
          <p:cNvSpPr/>
          <p:nvPr/>
        </p:nvSpPr>
        <p:spPr>
          <a:xfrm>
            <a:off x="228600" y="6573950"/>
            <a:ext cx="3124200" cy="307777"/>
          </a:xfrm>
          <a:prstGeom prst="rect">
            <a:avLst/>
          </a:prstGeom>
        </p:spPr>
        <p:txBody>
          <a:bodyPr wrap="square">
            <a:spAutoFit/>
          </a:bodyPr>
          <a:lstStyle/>
          <a:p>
            <a:r>
              <a:rPr lang="en-US" sz="1400" dirty="0">
                <a:solidFill>
                  <a:srgbClr val="FFFFFF"/>
                </a:solidFill>
              </a:rPr>
              <a:t> </a:t>
            </a:r>
            <a:r>
              <a:rPr lang="en-US" sz="1400" dirty="0" smtClean="0">
                <a:solidFill>
                  <a:srgbClr val="FFFFFF"/>
                </a:solidFill>
              </a:rPr>
              <a:t>http://openflow.marist.edu</a:t>
            </a:r>
            <a:endParaRPr lang="en-US" sz="1400" dirty="0">
              <a:solidFill>
                <a:srgbClr val="FFFFFF"/>
              </a:solidFill>
            </a:endParaRPr>
          </a:p>
        </p:txBody>
      </p:sp>
    </p:spTree>
    <p:extLst>
      <p:ext uri="{BB962C8B-B14F-4D97-AF65-F5344CB8AC3E}">
        <p14:creationId xmlns:p14="http://schemas.microsoft.com/office/powerpoint/2010/main" val="106221249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0945" y="2743200"/>
            <a:ext cx="8642111" cy="2831800"/>
          </a:xfrm>
          <a:prstGeom prst="rect">
            <a:avLst/>
          </a:prstGeom>
        </p:spPr>
      </p:pic>
      <p:cxnSp>
        <p:nvCxnSpPr>
          <p:cNvPr id="4" name="Straight Arrow Connector 3"/>
          <p:cNvCxnSpPr/>
          <p:nvPr/>
        </p:nvCxnSpPr>
        <p:spPr>
          <a:xfrm>
            <a:off x="3352800" y="2895600"/>
            <a:ext cx="25146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7086600" y="3657600"/>
            <a:ext cx="0" cy="9906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Multiply 6"/>
          <p:cNvSpPr/>
          <p:nvPr/>
        </p:nvSpPr>
        <p:spPr>
          <a:xfrm>
            <a:off x="6350620" y="3666850"/>
            <a:ext cx="914400" cy="914400"/>
          </a:xfrm>
          <a:prstGeom prst="mathMultiply">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0" y="1301599"/>
            <a:ext cx="9144000" cy="762001"/>
          </a:xfrm>
        </p:spPr>
        <p:txBody>
          <a:bodyPr/>
          <a:lstStyle/>
          <a:p>
            <a:pPr marL="0" indent="0" algn="ctr">
              <a:buNone/>
            </a:pPr>
            <a:r>
              <a:rPr lang="en-US" sz="3600" b="1" dirty="0" smtClean="0">
                <a:latin typeface="+mj-lt"/>
              </a:rPr>
              <a:t>Network with a bad link</a:t>
            </a:r>
            <a:endParaRPr lang="en-US" sz="3600" b="1" dirty="0">
              <a:latin typeface="+mj-lt"/>
            </a:endParaRPr>
          </a:p>
        </p:txBody>
      </p:sp>
      <p:sp>
        <p:nvSpPr>
          <p:cNvPr id="8" name="Slide Number Placeholder 5"/>
          <p:cNvSpPr>
            <a:spLocks noGrp="1"/>
          </p:cNvSpPr>
          <p:nvPr>
            <p:ph type="sldNum" sz="quarter" idx="4"/>
          </p:nvPr>
        </p:nvSpPr>
        <p:spPr>
          <a:xfrm>
            <a:off x="8458200" y="6477000"/>
            <a:ext cx="685800" cy="381000"/>
          </a:xfrm>
          <a:prstGeom prst="rect">
            <a:avLst/>
          </a:prstGeom>
        </p:spPr>
        <p:txBody>
          <a:bodyPr/>
          <a:lstStyle>
            <a:lvl1pPr>
              <a:defRPr sz="1100">
                <a:solidFill>
                  <a:schemeClr val="bg1"/>
                </a:solidFill>
              </a:defRPr>
            </a:lvl1pPr>
          </a:lstStyle>
          <a:p>
            <a:pPr>
              <a:defRPr/>
            </a:pPr>
            <a:endParaRPr lang="en-US" dirty="0" smtClean="0"/>
          </a:p>
          <a:p>
            <a:pPr>
              <a:defRPr/>
            </a:pPr>
            <a:fld id="{269AE7D9-78F7-468C-BDC0-C5C00FA2AA0C}" type="slidenum">
              <a:rPr lang="en-US" smtClean="0"/>
              <a:pPr>
                <a:defRPr/>
              </a:pPr>
              <a:t>75</a:t>
            </a:fld>
            <a:endParaRPr lang="en-US" dirty="0"/>
          </a:p>
        </p:txBody>
      </p:sp>
      <p:sp>
        <p:nvSpPr>
          <p:cNvPr id="10" name="Rectangle 9"/>
          <p:cNvSpPr/>
          <p:nvPr/>
        </p:nvSpPr>
        <p:spPr>
          <a:xfrm>
            <a:off x="228600" y="6573950"/>
            <a:ext cx="3124200" cy="307777"/>
          </a:xfrm>
          <a:prstGeom prst="rect">
            <a:avLst/>
          </a:prstGeom>
        </p:spPr>
        <p:txBody>
          <a:bodyPr wrap="square">
            <a:spAutoFit/>
          </a:bodyPr>
          <a:lstStyle/>
          <a:p>
            <a:r>
              <a:rPr lang="en-US" sz="1400" dirty="0">
                <a:solidFill>
                  <a:srgbClr val="FFFFFF"/>
                </a:solidFill>
              </a:rPr>
              <a:t> </a:t>
            </a:r>
            <a:r>
              <a:rPr lang="en-US" sz="1400" dirty="0" smtClean="0">
                <a:solidFill>
                  <a:srgbClr val="FFFFFF"/>
                </a:solidFill>
              </a:rPr>
              <a:t>http://openflow.marist.edu</a:t>
            </a:r>
            <a:endParaRPr lang="en-US" sz="1400" dirty="0">
              <a:solidFill>
                <a:srgbClr val="FFFFFF"/>
              </a:solidFill>
            </a:endParaRPr>
          </a:p>
        </p:txBody>
      </p:sp>
    </p:spTree>
    <p:extLst>
      <p:ext uri="{BB962C8B-B14F-4D97-AF65-F5344CB8AC3E}">
        <p14:creationId xmlns:p14="http://schemas.microsoft.com/office/powerpoint/2010/main" val="241485495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0945" y="2743200"/>
            <a:ext cx="8642111" cy="2831800"/>
          </a:xfrm>
          <a:prstGeom prst="rect">
            <a:avLst/>
          </a:prstGeom>
        </p:spPr>
      </p:pic>
      <p:cxnSp>
        <p:nvCxnSpPr>
          <p:cNvPr id="4" name="Straight Arrow Connector 3"/>
          <p:cNvCxnSpPr/>
          <p:nvPr/>
        </p:nvCxnSpPr>
        <p:spPr>
          <a:xfrm>
            <a:off x="3352800" y="2895600"/>
            <a:ext cx="25146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7086600" y="3657600"/>
            <a:ext cx="0" cy="9906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Multiply 6"/>
          <p:cNvSpPr/>
          <p:nvPr/>
        </p:nvSpPr>
        <p:spPr>
          <a:xfrm>
            <a:off x="6350620" y="3666850"/>
            <a:ext cx="914400" cy="914400"/>
          </a:xfrm>
          <a:prstGeom prst="mathMultiply">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3352800" y="5334000"/>
            <a:ext cx="2514600" cy="0"/>
          </a:xfrm>
          <a:prstGeom prst="straightConnector1">
            <a:avLst/>
          </a:prstGeom>
          <a:ln w="762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057400" y="3657600"/>
            <a:ext cx="0" cy="990600"/>
          </a:xfrm>
          <a:prstGeom prst="straightConnector1">
            <a:avLst/>
          </a:prstGeom>
          <a:ln w="762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0" y="1371601"/>
            <a:ext cx="9144000" cy="685800"/>
          </a:xfrm>
        </p:spPr>
        <p:txBody>
          <a:bodyPr/>
          <a:lstStyle/>
          <a:p>
            <a:pPr marL="0" indent="0" algn="ctr">
              <a:buNone/>
            </a:pPr>
            <a:r>
              <a:rPr lang="en-US" sz="3600" b="1" dirty="0" smtClean="0">
                <a:latin typeface="+mj-lt"/>
              </a:rPr>
              <a:t>After Port Down Reconciliation</a:t>
            </a:r>
            <a:endParaRPr lang="en-US" sz="3600" b="1" dirty="0">
              <a:latin typeface="+mj-lt"/>
            </a:endParaRPr>
          </a:p>
        </p:txBody>
      </p:sp>
      <p:sp>
        <p:nvSpPr>
          <p:cNvPr id="9" name="Slide Number Placeholder 5"/>
          <p:cNvSpPr>
            <a:spLocks noGrp="1"/>
          </p:cNvSpPr>
          <p:nvPr>
            <p:ph type="sldNum" sz="quarter" idx="4"/>
          </p:nvPr>
        </p:nvSpPr>
        <p:spPr>
          <a:xfrm>
            <a:off x="8458200" y="6477000"/>
            <a:ext cx="685800" cy="381000"/>
          </a:xfrm>
          <a:prstGeom prst="rect">
            <a:avLst/>
          </a:prstGeom>
        </p:spPr>
        <p:txBody>
          <a:bodyPr/>
          <a:lstStyle>
            <a:lvl1pPr>
              <a:defRPr sz="1100">
                <a:solidFill>
                  <a:schemeClr val="bg1"/>
                </a:solidFill>
              </a:defRPr>
            </a:lvl1pPr>
          </a:lstStyle>
          <a:p>
            <a:pPr>
              <a:defRPr/>
            </a:pPr>
            <a:endParaRPr lang="en-US" dirty="0" smtClean="0"/>
          </a:p>
          <a:p>
            <a:pPr>
              <a:defRPr/>
            </a:pPr>
            <a:fld id="{269AE7D9-78F7-468C-BDC0-C5C00FA2AA0C}" type="slidenum">
              <a:rPr lang="en-US" smtClean="0"/>
              <a:pPr>
                <a:defRPr/>
              </a:pPr>
              <a:t>76</a:t>
            </a:fld>
            <a:endParaRPr lang="en-US" dirty="0"/>
          </a:p>
        </p:txBody>
      </p:sp>
      <p:sp>
        <p:nvSpPr>
          <p:cNvPr id="11" name="Rectangle 10"/>
          <p:cNvSpPr/>
          <p:nvPr/>
        </p:nvSpPr>
        <p:spPr>
          <a:xfrm>
            <a:off x="228600" y="6573950"/>
            <a:ext cx="3124200" cy="307777"/>
          </a:xfrm>
          <a:prstGeom prst="rect">
            <a:avLst/>
          </a:prstGeom>
        </p:spPr>
        <p:txBody>
          <a:bodyPr wrap="square">
            <a:spAutoFit/>
          </a:bodyPr>
          <a:lstStyle/>
          <a:p>
            <a:r>
              <a:rPr lang="en-US" sz="1400" dirty="0">
                <a:solidFill>
                  <a:srgbClr val="FFFFFF"/>
                </a:solidFill>
              </a:rPr>
              <a:t> </a:t>
            </a:r>
            <a:r>
              <a:rPr lang="en-US" sz="1400" dirty="0" smtClean="0">
                <a:solidFill>
                  <a:srgbClr val="FFFFFF"/>
                </a:solidFill>
              </a:rPr>
              <a:t>http://openflow.marist.edu</a:t>
            </a:r>
            <a:endParaRPr lang="en-US" sz="1400" dirty="0">
              <a:solidFill>
                <a:srgbClr val="FFFFFF"/>
              </a:solidFill>
            </a:endParaRPr>
          </a:p>
        </p:txBody>
      </p:sp>
    </p:spTree>
    <p:extLst>
      <p:ext uri="{BB962C8B-B14F-4D97-AF65-F5344CB8AC3E}">
        <p14:creationId xmlns:p14="http://schemas.microsoft.com/office/powerpoint/2010/main" val="425228696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advantages?</a:t>
            </a:r>
            <a:endParaRPr lang="en-US" dirty="0"/>
          </a:p>
        </p:txBody>
      </p:sp>
      <p:sp>
        <p:nvSpPr>
          <p:cNvPr id="3" name="Text Placeholder 2"/>
          <p:cNvSpPr>
            <a:spLocks noGrp="1"/>
          </p:cNvSpPr>
          <p:nvPr>
            <p:ph type="body" idx="1"/>
          </p:nvPr>
        </p:nvSpPr>
        <p:spPr/>
        <p:txBody>
          <a:bodyPr/>
          <a:lstStyle/>
          <a:p>
            <a:pPr>
              <a:lnSpc>
                <a:spcPct val="140000"/>
              </a:lnSpc>
            </a:pPr>
            <a:r>
              <a:rPr lang="en-US" dirty="0" smtClean="0"/>
              <a:t>Development at software speeds</a:t>
            </a:r>
          </a:p>
          <a:p>
            <a:pPr>
              <a:lnSpc>
                <a:spcPct val="140000"/>
              </a:lnSpc>
            </a:pPr>
            <a:r>
              <a:rPr lang="en-US" dirty="0" smtClean="0"/>
              <a:t>Multi vendor interoperability</a:t>
            </a:r>
          </a:p>
          <a:p>
            <a:pPr>
              <a:lnSpc>
                <a:spcPct val="140000"/>
              </a:lnSpc>
            </a:pPr>
            <a:r>
              <a:rPr lang="en-US" dirty="0" smtClean="0"/>
              <a:t>Centralized and customized network control</a:t>
            </a:r>
          </a:p>
          <a:p>
            <a:pPr>
              <a:lnSpc>
                <a:spcPct val="140000"/>
              </a:lnSpc>
            </a:pPr>
            <a:r>
              <a:rPr lang="en-US" dirty="0" smtClean="0"/>
              <a:t>Efficiency and speed</a:t>
            </a:r>
            <a:endParaRPr lang="en-US" dirty="0"/>
          </a:p>
        </p:txBody>
      </p:sp>
      <p:sp>
        <p:nvSpPr>
          <p:cNvPr id="4" name="Slide Number Placeholder 3"/>
          <p:cNvSpPr>
            <a:spLocks noGrp="1"/>
          </p:cNvSpPr>
          <p:nvPr>
            <p:ph type="sldNum" sz="quarter" idx="4"/>
          </p:nvPr>
        </p:nvSpPr>
        <p:spPr/>
        <p:txBody>
          <a:bodyPr/>
          <a:lstStyle/>
          <a:p>
            <a:pPr>
              <a:defRPr/>
            </a:pPr>
            <a:endParaRPr lang="en-US" smtClean="0"/>
          </a:p>
          <a:p>
            <a:pPr>
              <a:defRPr/>
            </a:pPr>
            <a:fld id="{269AE7D9-78F7-468C-BDC0-C5C00FA2AA0C}" type="slidenum">
              <a:rPr lang="en-US" smtClean="0"/>
              <a:pPr>
                <a:defRPr/>
              </a:pPr>
              <a:t>77</a:t>
            </a:fld>
            <a:endParaRPr lang="en-US" dirty="0"/>
          </a:p>
        </p:txBody>
      </p:sp>
    </p:spTree>
    <p:extLst>
      <p:ext uri="{BB962C8B-B14F-4D97-AF65-F5344CB8AC3E}">
        <p14:creationId xmlns:p14="http://schemas.microsoft.com/office/powerpoint/2010/main" val="331198361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762000"/>
          </a:xfrm>
        </p:spPr>
        <p:txBody>
          <a:bodyPr/>
          <a:lstStyle/>
          <a:p>
            <a:r>
              <a:rPr lang="en-US" dirty="0" smtClean="0"/>
              <a:t>Optical Networking</a:t>
            </a:r>
            <a:endParaRPr lang="en-US" dirty="0"/>
          </a:p>
        </p:txBody>
      </p:sp>
      <p:sp>
        <p:nvSpPr>
          <p:cNvPr id="3" name="Text Placeholder 2"/>
          <p:cNvSpPr>
            <a:spLocks noGrp="1"/>
          </p:cNvSpPr>
          <p:nvPr>
            <p:ph type="body" idx="1"/>
          </p:nvPr>
        </p:nvSpPr>
        <p:spPr>
          <a:xfrm>
            <a:off x="457200" y="2171700"/>
            <a:ext cx="8229600" cy="4191000"/>
          </a:xfrm>
        </p:spPr>
        <p:txBody>
          <a:bodyPr/>
          <a:lstStyle/>
          <a:p>
            <a:r>
              <a:rPr lang="en-US" dirty="0" smtClean="0"/>
              <a:t>The next frontier</a:t>
            </a:r>
          </a:p>
          <a:p>
            <a:r>
              <a:rPr lang="en-US" dirty="0" err="1" smtClean="0"/>
              <a:t>OpenFlow</a:t>
            </a:r>
            <a:r>
              <a:rPr lang="en-US" dirty="0" smtClean="0"/>
              <a:t> not quite optimized for working with optical yet</a:t>
            </a:r>
          </a:p>
          <a:p>
            <a:r>
              <a:rPr lang="en-US" dirty="0" smtClean="0"/>
              <a:t>We are currently working with ADVA Optical Networking to rectify this</a:t>
            </a:r>
            <a:endParaRPr lang="en-US" dirty="0"/>
          </a:p>
        </p:txBody>
      </p:sp>
      <p:sp>
        <p:nvSpPr>
          <p:cNvPr id="4" name="Slide Number Placeholder 3"/>
          <p:cNvSpPr>
            <a:spLocks noGrp="1"/>
          </p:cNvSpPr>
          <p:nvPr>
            <p:ph type="sldNum" sz="quarter" idx="4"/>
          </p:nvPr>
        </p:nvSpPr>
        <p:spPr/>
        <p:txBody>
          <a:bodyPr/>
          <a:lstStyle/>
          <a:p>
            <a:pPr>
              <a:defRPr/>
            </a:pPr>
            <a:endParaRPr lang="en-US" smtClean="0"/>
          </a:p>
          <a:p>
            <a:pPr>
              <a:defRPr/>
            </a:pPr>
            <a:fld id="{269AE7D9-78F7-468C-BDC0-C5C00FA2AA0C}" type="slidenum">
              <a:rPr lang="en-US" smtClean="0"/>
              <a:pPr>
                <a:defRPr/>
              </a:pPr>
              <a:t>78</a:t>
            </a:fld>
            <a:endParaRPr lang="en-US" dirty="0"/>
          </a:p>
        </p:txBody>
      </p:sp>
    </p:spTree>
    <p:extLst>
      <p:ext uri="{BB962C8B-B14F-4D97-AF65-F5344CB8AC3E}">
        <p14:creationId xmlns:p14="http://schemas.microsoft.com/office/powerpoint/2010/main" val="202968483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ADVAlanche</a:t>
            </a:r>
            <a:endParaRPr lang="en-US" dirty="0"/>
          </a:p>
        </p:txBody>
      </p:sp>
      <p:sp>
        <p:nvSpPr>
          <p:cNvPr id="3" name="Subtitle 2"/>
          <p:cNvSpPr>
            <a:spLocks noGrp="1"/>
          </p:cNvSpPr>
          <p:nvPr>
            <p:ph type="subTitle" idx="1"/>
          </p:nvPr>
        </p:nvSpPr>
        <p:spPr/>
        <p:txBody>
          <a:bodyPr/>
          <a:lstStyle/>
          <a:p>
            <a:r>
              <a:rPr lang="en-US" dirty="0" smtClean="0"/>
              <a:t>By Mary Miller &amp; Zack </a:t>
            </a:r>
            <a:r>
              <a:rPr lang="en-US" dirty="0" err="1" smtClean="0"/>
              <a:t>Meath</a:t>
            </a:r>
            <a:endParaRPr lang="en-US" dirty="0" smtClean="0"/>
          </a:p>
        </p:txBody>
      </p:sp>
    </p:spTree>
    <p:extLst>
      <p:ext uri="{BB962C8B-B14F-4D97-AF65-F5344CB8AC3E}">
        <p14:creationId xmlns:p14="http://schemas.microsoft.com/office/powerpoint/2010/main" val="116460261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idx="4294967295"/>
          </p:nvPr>
        </p:nvSpPr>
        <p:spPr>
          <a:xfrm>
            <a:off x="571500" y="976746"/>
            <a:ext cx="8229600" cy="609600"/>
          </a:xfrm>
        </p:spPr>
        <p:txBody>
          <a:bodyPr/>
          <a:lstStyle/>
          <a:p>
            <a:r>
              <a:rPr lang="en-US" sz="2800" dirty="0" smtClean="0">
                <a:latin typeface="Times New Roman" pitchFamily="18" charset="0"/>
                <a:cs typeface="Times New Roman" pitchFamily="18" charset="0"/>
              </a:rPr>
              <a:t>NSF MRI Grant</a:t>
            </a:r>
          </a:p>
        </p:txBody>
      </p:sp>
      <p:sp>
        <p:nvSpPr>
          <p:cNvPr id="91138" name="Rectangle 3"/>
          <p:cNvSpPr>
            <a:spLocks noGrp="1" noChangeArrowheads="1"/>
          </p:cNvSpPr>
          <p:nvPr>
            <p:ph type="body" idx="4294967295"/>
          </p:nvPr>
        </p:nvSpPr>
        <p:spPr>
          <a:xfrm>
            <a:off x="533400" y="1447800"/>
            <a:ext cx="8153400" cy="4876800"/>
          </a:xfrm>
        </p:spPr>
        <p:txBody>
          <a:bodyPr/>
          <a:lstStyle/>
          <a:p>
            <a:pPr>
              <a:lnSpc>
                <a:spcPct val="80000"/>
              </a:lnSpc>
              <a:buFontTx/>
              <a:buNone/>
            </a:pPr>
            <a:r>
              <a:rPr lang="en-US" sz="2000" b="1" dirty="0" smtClean="0">
                <a:latin typeface="Times New Roman" pitchFamily="18" charset="0"/>
                <a:cs typeface="Times New Roman" pitchFamily="18" charset="0"/>
              </a:rPr>
              <a:t>Marist received an NSF Grant in 2011 or a $680K MRI (major research equipment) to:</a:t>
            </a:r>
          </a:p>
          <a:p>
            <a:pPr>
              <a:lnSpc>
                <a:spcPct val="80000"/>
              </a:lnSpc>
              <a:buFontTx/>
              <a:buNone/>
            </a:pPr>
            <a:endParaRPr lang="en-US" sz="2000" b="1" dirty="0" smtClean="0">
              <a:latin typeface="Times New Roman" pitchFamily="18" charset="0"/>
              <a:cs typeface="Times New Roman" pitchFamily="18" charset="0"/>
            </a:endParaRPr>
          </a:p>
          <a:p>
            <a:pPr>
              <a:lnSpc>
                <a:spcPct val="80000"/>
              </a:lnSpc>
            </a:pPr>
            <a:r>
              <a:rPr lang="en-US" sz="2000" dirty="0" smtClean="0">
                <a:latin typeface="Times New Roman" pitchFamily="18" charset="0"/>
                <a:cs typeface="Times New Roman" pitchFamily="18" charset="0"/>
              </a:rPr>
              <a:t>Add an enterprise computing system to the new research lab</a:t>
            </a:r>
          </a:p>
          <a:p>
            <a:pPr lvl="1" algn="l">
              <a:lnSpc>
                <a:spcPct val="80000"/>
              </a:lnSpc>
            </a:pPr>
            <a:r>
              <a:rPr lang="en-US" sz="2000" dirty="0" smtClean="0">
                <a:latin typeface="Times New Roman" pitchFamily="18" charset="0"/>
                <a:cs typeface="Times New Roman" pitchFamily="18" charset="0"/>
              </a:rPr>
              <a:t>z/Enterprise processor and </a:t>
            </a:r>
            <a:r>
              <a:rPr lang="en-US" sz="2000" dirty="0" err="1" smtClean="0">
                <a:latin typeface="Times New Roman" pitchFamily="18" charset="0"/>
                <a:cs typeface="Times New Roman" pitchFamily="18" charset="0"/>
              </a:rPr>
              <a:t>zBX</a:t>
            </a:r>
            <a:endParaRPr lang="en-US" sz="2000" dirty="0" smtClean="0">
              <a:latin typeface="Times New Roman" pitchFamily="18" charset="0"/>
              <a:cs typeface="Times New Roman" pitchFamily="18" charset="0"/>
            </a:endParaRPr>
          </a:p>
          <a:p>
            <a:pPr lvl="1" algn="l">
              <a:lnSpc>
                <a:spcPct val="80000"/>
              </a:lnSpc>
            </a:pPr>
            <a:r>
              <a:rPr lang="en-US" sz="2000" dirty="0" smtClean="0">
                <a:latin typeface="Times New Roman" pitchFamily="18" charset="0"/>
                <a:cs typeface="Times New Roman" pitchFamily="18" charset="0"/>
              </a:rPr>
              <a:t>Storage devices</a:t>
            </a:r>
          </a:p>
          <a:p>
            <a:pPr lvl="1" algn="l">
              <a:lnSpc>
                <a:spcPct val="80000"/>
              </a:lnSpc>
            </a:pPr>
            <a:r>
              <a:rPr lang="en-US" sz="2000" dirty="0" smtClean="0">
                <a:latin typeface="Times New Roman" pitchFamily="18" charset="0"/>
                <a:cs typeface="Times New Roman" pitchFamily="18" charset="0"/>
              </a:rPr>
              <a:t>Network equipment</a:t>
            </a:r>
          </a:p>
          <a:p>
            <a:pPr lvl="1" algn="l">
              <a:lnSpc>
                <a:spcPct val="80000"/>
              </a:lnSpc>
            </a:pPr>
            <a:endParaRPr lang="en-US" sz="2000" dirty="0" smtClean="0">
              <a:latin typeface="Times New Roman" pitchFamily="18" charset="0"/>
              <a:cs typeface="Times New Roman" pitchFamily="18" charset="0"/>
            </a:endParaRPr>
          </a:p>
          <a:p>
            <a:pPr>
              <a:lnSpc>
                <a:spcPct val="80000"/>
              </a:lnSpc>
            </a:pPr>
            <a:r>
              <a:rPr lang="en-US" sz="2000" dirty="0" smtClean="0">
                <a:latin typeface="Times New Roman" pitchFamily="18" charset="0"/>
                <a:cs typeface="Times New Roman" pitchFamily="18" charset="0"/>
              </a:rPr>
              <a:t>To be used for research, applied research, and research training for</a:t>
            </a:r>
          </a:p>
          <a:p>
            <a:pPr lvl="1" algn="l">
              <a:lnSpc>
                <a:spcPct val="80000"/>
              </a:lnSpc>
            </a:pPr>
            <a:r>
              <a:rPr lang="en-US" sz="2000" dirty="0" smtClean="0">
                <a:latin typeface="Times New Roman" pitchFamily="18" charset="0"/>
                <a:cs typeface="Times New Roman" pitchFamily="18" charset="0"/>
              </a:rPr>
              <a:t>Marist Faculty</a:t>
            </a:r>
          </a:p>
          <a:p>
            <a:pPr lvl="1" algn="l">
              <a:lnSpc>
                <a:spcPct val="80000"/>
              </a:lnSpc>
            </a:pPr>
            <a:r>
              <a:rPr lang="en-US" sz="2000" dirty="0" smtClean="0">
                <a:latin typeface="Times New Roman" pitchFamily="18" charset="0"/>
                <a:cs typeface="Times New Roman" pitchFamily="18" charset="0"/>
              </a:rPr>
              <a:t>Faculty from other universities</a:t>
            </a:r>
          </a:p>
          <a:p>
            <a:pPr lvl="1" algn="l">
              <a:lnSpc>
                <a:spcPct val="80000"/>
              </a:lnSpc>
            </a:pPr>
            <a:r>
              <a:rPr lang="en-US" sz="2000" dirty="0" smtClean="0">
                <a:latin typeface="Times New Roman" pitchFamily="18" charset="0"/>
                <a:cs typeface="Times New Roman" pitchFamily="18" charset="0"/>
              </a:rPr>
              <a:t>Undergraduate and Graduate students</a:t>
            </a:r>
          </a:p>
          <a:p>
            <a:pPr lvl="1" algn="l">
              <a:lnSpc>
                <a:spcPct val="80000"/>
              </a:lnSpc>
            </a:pPr>
            <a:r>
              <a:rPr lang="en-US" sz="2000" dirty="0" smtClean="0">
                <a:latin typeface="Times New Roman" pitchFamily="18" charset="0"/>
                <a:cs typeface="Times New Roman" pitchFamily="18" charset="0"/>
              </a:rPr>
              <a:t>Applied research projects with industry partners</a:t>
            </a:r>
          </a:p>
          <a:p>
            <a:pPr lvl="1" algn="l">
              <a:lnSpc>
                <a:spcPct val="80000"/>
              </a:lnSpc>
            </a:pPr>
            <a:endParaRPr lang="en-US" sz="2000" dirty="0" smtClean="0">
              <a:latin typeface="Times New Roman" pitchFamily="18" charset="0"/>
              <a:cs typeface="Times New Roman" pitchFamily="18" charset="0"/>
            </a:endParaRPr>
          </a:p>
          <a:p>
            <a:pPr lvl="1">
              <a:lnSpc>
                <a:spcPct val="80000"/>
              </a:lnSpc>
            </a:pPr>
            <a:endParaRPr lang="en-US" sz="2000" dirty="0" smtClean="0">
              <a:latin typeface="Times New Roman" pitchFamily="18" charset="0"/>
              <a:cs typeface="Times New Roman" pitchFamily="18" charset="0"/>
            </a:endParaRPr>
          </a:p>
          <a:p>
            <a:pPr>
              <a:lnSpc>
                <a:spcPct val="80000"/>
              </a:lnSpc>
            </a:pPr>
            <a:endParaRPr lang="en-US" sz="2800" dirty="0" smtClean="0">
              <a:latin typeface="Times New Roman" pitchFamily="18" charset="0"/>
              <a:cs typeface="Times New Roman" pitchFamily="18" charset="0"/>
            </a:endParaRPr>
          </a:p>
        </p:txBody>
      </p:sp>
      <p:sp>
        <p:nvSpPr>
          <p:cNvPr id="91139" name="Slide Number Placeholder 3"/>
          <p:cNvSpPr txBox="1">
            <a:spLocks noGrp="1"/>
          </p:cNvSpPr>
          <p:nvPr/>
        </p:nvSpPr>
        <p:spPr bwMode="auto">
          <a:xfrm>
            <a:off x="6781800" y="6245225"/>
            <a:ext cx="2133600" cy="476250"/>
          </a:xfrm>
          <a:prstGeom prst="rect">
            <a:avLst/>
          </a:prstGeom>
          <a:noFill/>
          <a:ln w="9525">
            <a:noFill/>
            <a:miter lim="800000"/>
            <a:headEnd/>
            <a:tailEnd/>
          </a:ln>
        </p:spPr>
        <p:txBody>
          <a:bodyPr/>
          <a:lstStyle/>
          <a:p>
            <a:pPr algn="r"/>
            <a:endParaRPr lang="en-US" sz="1400"/>
          </a:p>
        </p:txBody>
      </p:sp>
    </p:spTree>
    <p:extLst>
      <p:ext uri="{BB962C8B-B14F-4D97-AF65-F5344CB8AC3E}">
        <p14:creationId xmlns:p14="http://schemas.microsoft.com/office/powerpoint/2010/main" val="2202652051"/>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457200" y="1066800"/>
            <a:ext cx="8229600" cy="762000"/>
          </a:xfrm>
          <a:ln/>
        </p:spPr>
        <p:txBody>
          <a:bodyP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000" dirty="0"/>
              <a:t>Optical Networking</a:t>
            </a:r>
          </a:p>
        </p:txBody>
      </p:sp>
      <p:sp>
        <p:nvSpPr>
          <p:cNvPr id="7170" name="Rectangle 2"/>
          <p:cNvSpPr>
            <a:spLocks noGrp="1" noChangeArrowheads="1"/>
          </p:cNvSpPr>
          <p:nvPr>
            <p:ph type="body" idx="1"/>
          </p:nvPr>
        </p:nvSpPr>
        <p:spPr>
          <a:xfrm>
            <a:off x="457200" y="1981200"/>
            <a:ext cx="8229600" cy="4648200"/>
          </a:xfrm>
          <a:ln/>
        </p:spPr>
        <p:txBody>
          <a:bodyPr/>
          <a:lstStyle/>
          <a:p>
            <a:pPr marL="617537" indent="-457200">
              <a:lnSpc>
                <a:spcPct val="100000"/>
              </a:lnSpc>
              <a:spcAft>
                <a:spcPct val="0"/>
              </a:spcAft>
              <a:buSzPct val="72000"/>
              <a:buFont typeface="Arial"/>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3200" dirty="0" smtClean="0"/>
              <a:t>In </a:t>
            </a:r>
            <a:r>
              <a:rPr lang="en-US" sz="3200" dirty="0"/>
              <a:t>a combination network, the traditional network is not fully aware of the optical network</a:t>
            </a:r>
          </a:p>
          <a:p>
            <a:pPr marL="457200" indent="-296863">
              <a:lnSpc>
                <a:spcPct val="100000"/>
              </a:lnSpc>
              <a:spcAft>
                <a:spcPct val="0"/>
              </a:spcAft>
              <a:buSzPct val="72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p>
        </p:txBody>
      </p:sp>
    </p:spTree>
    <p:extLst>
      <p:ext uri="{BB962C8B-B14F-4D97-AF65-F5344CB8AC3E}">
        <p14:creationId xmlns:p14="http://schemas.microsoft.com/office/powerpoint/2010/main" val="80126198"/>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1295400"/>
            <a:ext cx="6401753" cy="707886"/>
          </a:xfrm>
          <a:prstGeom prst="rect">
            <a:avLst/>
          </a:prstGeom>
          <a:noFill/>
        </p:spPr>
        <p:txBody>
          <a:bodyPr wrap="none" rtlCol="0">
            <a:spAutoFit/>
          </a:bodyPr>
          <a:lstStyle/>
          <a:p>
            <a:r>
              <a:rPr lang="en-US" sz="4000" dirty="0" smtClean="0"/>
              <a:t>Marist ADVA - </a:t>
            </a:r>
            <a:r>
              <a:rPr lang="en-US" sz="4000" dirty="0" smtClean="0"/>
              <a:t>FSP3000 Setup </a:t>
            </a:r>
            <a:endParaRPr lang="en-US" sz="4000" dirty="0"/>
          </a:p>
        </p:txBody>
      </p:sp>
      <p:sp>
        <p:nvSpPr>
          <p:cNvPr id="4" name="TextBox 3"/>
          <p:cNvSpPr txBox="1"/>
          <p:nvPr/>
        </p:nvSpPr>
        <p:spPr>
          <a:xfrm>
            <a:off x="457200" y="2286000"/>
            <a:ext cx="7924800" cy="2501710"/>
          </a:xfrm>
          <a:prstGeom prst="rect">
            <a:avLst/>
          </a:prstGeom>
          <a:noFill/>
        </p:spPr>
        <p:txBody>
          <a:bodyPr wrap="square" rtlCol="0">
            <a:spAutoFit/>
          </a:bodyPr>
          <a:lstStyle/>
          <a:p>
            <a:pPr marL="285750" indent="-285750">
              <a:buFont typeface="Arial"/>
              <a:buChar char="•"/>
            </a:pPr>
            <a:r>
              <a:rPr lang="en-US" sz="2800" dirty="0" smtClean="0"/>
              <a:t>Three nodes A,B,C each representing three different data center sites.</a:t>
            </a:r>
          </a:p>
          <a:p>
            <a:pPr marL="285750" indent="-285750">
              <a:buFont typeface="Arial"/>
              <a:buChar char="•"/>
            </a:pPr>
            <a:r>
              <a:rPr lang="en-US" sz="2800" dirty="0" smtClean="0"/>
              <a:t>Two 50km connections and a 20km connection between the different data centers.</a:t>
            </a:r>
          </a:p>
          <a:p>
            <a:pPr marL="285750" indent="-285750">
              <a:buFont typeface="Arial"/>
              <a:buChar char="•"/>
            </a:pPr>
            <a:r>
              <a:rPr lang="en-US" sz="2800" dirty="0" smtClean="0"/>
              <a:t>Using a floodlight controller</a:t>
            </a:r>
          </a:p>
          <a:p>
            <a:pPr marL="285750" indent="-285750">
              <a:buFont typeface="Arial"/>
              <a:buChar char="•"/>
            </a:pPr>
            <a:endParaRPr lang="en-US" sz="2800" dirty="0" smtClean="0"/>
          </a:p>
        </p:txBody>
      </p:sp>
      <p:grpSp>
        <p:nvGrpSpPr>
          <p:cNvPr id="5" name="Group 2"/>
          <p:cNvGrpSpPr>
            <a:grpSpLocks/>
          </p:cNvGrpSpPr>
          <p:nvPr/>
        </p:nvGrpSpPr>
        <p:grpSpPr bwMode="auto">
          <a:xfrm>
            <a:off x="6781800" y="5856288"/>
            <a:ext cx="1901825" cy="522287"/>
            <a:chOff x="4272" y="3689"/>
            <a:chExt cx="1198" cy="329"/>
          </a:xfrm>
        </p:grpSpPr>
        <p:sp>
          <p:nvSpPr>
            <p:cNvPr id="6" name="Freeform 3"/>
            <p:cNvSpPr>
              <a:spLocks noChangeArrowheads="1"/>
            </p:cNvSpPr>
            <p:nvPr/>
          </p:nvSpPr>
          <p:spPr bwMode="auto">
            <a:xfrm>
              <a:off x="4755" y="3689"/>
              <a:ext cx="218" cy="211"/>
            </a:xfrm>
            <a:custGeom>
              <a:avLst/>
              <a:gdLst>
                <a:gd name="T0" fmla="*/ 524 w 21957"/>
                <a:gd name="T1" fmla="*/ 53936 h 77321"/>
                <a:gd name="T2" fmla="*/ 1048 w 21957"/>
                <a:gd name="T3" fmla="*/ 0 h 77321"/>
                <a:gd name="T4" fmla="*/ 12288 w 21957"/>
                <a:gd name="T5" fmla="*/ 0 h 77321"/>
                <a:gd name="T6" fmla="*/ 21957 w 21957"/>
                <a:gd name="T7" fmla="*/ 35802 h 77321"/>
                <a:gd name="T8" fmla="*/ 21174 w 21957"/>
                <a:gd name="T9" fmla="*/ 53936 h 77321"/>
                <a:gd name="T10" fmla="*/ 13854 w 21957"/>
                <a:gd name="T11" fmla="*/ 53936 h 77321"/>
                <a:gd name="T12" fmla="*/ 15292 w 21957"/>
                <a:gd name="T13" fmla="*/ 35802 h 77321"/>
                <a:gd name="T14" fmla="*/ 10720 w 21957"/>
                <a:gd name="T15" fmla="*/ 16711 h 77321"/>
                <a:gd name="T16" fmla="*/ 7189 w 21957"/>
                <a:gd name="T17" fmla="*/ 16711 h 77321"/>
                <a:gd name="T18" fmla="*/ 6799 w 21957"/>
                <a:gd name="T19" fmla="*/ 53936 h 77321"/>
                <a:gd name="T20" fmla="*/ 524 w 21957"/>
                <a:gd name="T21" fmla="*/ 53936 h 77321"/>
                <a:gd name="T22" fmla="*/ 10851 w 21957"/>
                <a:gd name="T23" fmla="*/ 77321 h 77321"/>
                <a:gd name="T24" fmla="*/ 0 w 21957"/>
                <a:gd name="T25" fmla="*/ 77321 h 77321"/>
                <a:gd name="T26" fmla="*/ 393 w 21957"/>
                <a:gd name="T27" fmla="*/ 60622 h 77321"/>
                <a:gd name="T28" fmla="*/ 20260 w 21957"/>
                <a:gd name="T29" fmla="*/ 60622 h 77321"/>
                <a:gd name="T30" fmla="*/ 10851 w 21957"/>
                <a:gd name="T31"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957" h="77321">
                  <a:moveTo>
                    <a:pt x="524" y="53936"/>
                  </a:moveTo>
                  <a:cubicBezTo>
                    <a:pt x="786" y="37716"/>
                    <a:pt x="1048" y="17189"/>
                    <a:pt x="1048" y="0"/>
                  </a:cubicBezTo>
                  <a:cubicBezTo>
                    <a:pt x="12288" y="0"/>
                    <a:pt x="12288" y="0"/>
                    <a:pt x="12288" y="0"/>
                  </a:cubicBezTo>
                  <a:cubicBezTo>
                    <a:pt x="17515" y="0"/>
                    <a:pt x="21957" y="8122"/>
                    <a:pt x="21957" y="35802"/>
                  </a:cubicBezTo>
                  <a:cubicBezTo>
                    <a:pt x="21957" y="42967"/>
                    <a:pt x="21698" y="49163"/>
                    <a:pt x="21174" y="53936"/>
                  </a:cubicBezTo>
                  <a:cubicBezTo>
                    <a:pt x="13854" y="53936"/>
                    <a:pt x="13854" y="53936"/>
                    <a:pt x="13854" y="53936"/>
                  </a:cubicBezTo>
                  <a:cubicBezTo>
                    <a:pt x="14902" y="49641"/>
                    <a:pt x="15292" y="42967"/>
                    <a:pt x="15292" y="35802"/>
                  </a:cubicBezTo>
                  <a:cubicBezTo>
                    <a:pt x="15292" y="21484"/>
                    <a:pt x="13202" y="16711"/>
                    <a:pt x="10720" y="16711"/>
                  </a:cubicBezTo>
                  <a:cubicBezTo>
                    <a:pt x="7189" y="16711"/>
                    <a:pt x="7189" y="16711"/>
                    <a:pt x="7189" y="16711"/>
                  </a:cubicBezTo>
                  <a:cubicBezTo>
                    <a:pt x="6799" y="53936"/>
                    <a:pt x="6799" y="53936"/>
                    <a:pt x="6799" y="53936"/>
                  </a:cubicBezTo>
                  <a:cubicBezTo>
                    <a:pt x="524" y="53936"/>
                    <a:pt x="524" y="53936"/>
                    <a:pt x="524" y="53936"/>
                  </a:cubicBezTo>
                  <a:close/>
                  <a:moveTo>
                    <a:pt x="10851" y="77321"/>
                  </a:moveTo>
                  <a:cubicBezTo>
                    <a:pt x="0" y="77321"/>
                    <a:pt x="0" y="77321"/>
                    <a:pt x="0" y="77321"/>
                  </a:cubicBezTo>
                  <a:cubicBezTo>
                    <a:pt x="131" y="73505"/>
                    <a:pt x="262" y="67775"/>
                    <a:pt x="393" y="60622"/>
                  </a:cubicBezTo>
                  <a:cubicBezTo>
                    <a:pt x="20260" y="60622"/>
                    <a:pt x="20260" y="60622"/>
                    <a:pt x="20260" y="60622"/>
                  </a:cubicBezTo>
                  <a:cubicBezTo>
                    <a:pt x="17384" y="77321"/>
                    <a:pt x="11633" y="77321"/>
                    <a:pt x="10851"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 name="Freeform 4"/>
            <p:cNvSpPr>
              <a:spLocks noChangeArrowheads="1"/>
            </p:cNvSpPr>
            <p:nvPr/>
          </p:nvSpPr>
          <p:spPr bwMode="auto">
            <a:xfrm>
              <a:off x="4466" y="3689"/>
              <a:ext cx="266" cy="211"/>
            </a:xfrm>
            <a:custGeom>
              <a:avLst/>
              <a:gdLst>
                <a:gd name="T0" fmla="*/ 10975 w 26778"/>
                <a:gd name="T1" fmla="*/ 45347 h 77321"/>
                <a:gd name="T2" fmla="*/ 17243 w 26778"/>
                <a:gd name="T3" fmla="*/ 45347 h 77321"/>
                <a:gd name="T4" fmla="*/ 14761 w 26778"/>
                <a:gd name="T5" fmla="*/ 16711 h 77321"/>
                <a:gd name="T6" fmla="*/ 10975 w 26778"/>
                <a:gd name="T7" fmla="*/ 45347 h 77321"/>
                <a:gd name="T8" fmla="*/ 3527 w 26778"/>
                <a:gd name="T9" fmla="*/ 53936 h 77321"/>
                <a:gd name="T10" fmla="*/ 11106 w 26778"/>
                <a:gd name="T11" fmla="*/ 0 h 77321"/>
                <a:gd name="T12" fmla="*/ 19071 w 26778"/>
                <a:gd name="T13" fmla="*/ 0 h 77321"/>
                <a:gd name="T14" fmla="*/ 24429 w 26778"/>
                <a:gd name="T15" fmla="*/ 53936 h 77321"/>
                <a:gd name="T16" fmla="*/ 3527 w 26778"/>
                <a:gd name="T17" fmla="*/ 53936 h 77321"/>
                <a:gd name="T18" fmla="*/ 25081 w 26778"/>
                <a:gd name="T19" fmla="*/ 60622 h 77321"/>
                <a:gd name="T20" fmla="*/ 26777 w 26778"/>
                <a:gd name="T21" fmla="*/ 77321 h 77321"/>
                <a:gd name="T22" fmla="*/ 19726 w 26778"/>
                <a:gd name="T23" fmla="*/ 77321 h 77321"/>
                <a:gd name="T24" fmla="*/ 18419 w 26778"/>
                <a:gd name="T25" fmla="*/ 60622 h 77321"/>
                <a:gd name="T26" fmla="*/ 25081 w 26778"/>
                <a:gd name="T27" fmla="*/ 60622 h 77321"/>
                <a:gd name="T28" fmla="*/ 9275 w 26778"/>
                <a:gd name="T29" fmla="*/ 60622 h 77321"/>
                <a:gd name="T30" fmla="*/ 7186 w 26778"/>
                <a:gd name="T31" fmla="*/ 77321 h 77321"/>
                <a:gd name="T32" fmla="*/ 0 w 26778"/>
                <a:gd name="T33" fmla="*/ 77321 h 77321"/>
                <a:gd name="T34" fmla="*/ 2483 w 26778"/>
                <a:gd name="T35" fmla="*/ 60622 h 77321"/>
                <a:gd name="T36" fmla="*/ 9275 w 26778"/>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78" h="77321">
                  <a:moveTo>
                    <a:pt x="10975" y="45347"/>
                  </a:moveTo>
                  <a:cubicBezTo>
                    <a:pt x="17243" y="45347"/>
                    <a:pt x="17243" y="45347"/>
                    <a:pt x="17243" y="45347"/>
                  </a:cubicBezTo>
                  <a:cubicBezTo>
                    <a:pt x="14761" y="16711"/>
                    <a:pt x="14761" y="16711"/>
                    <a:pt x="14761" y="16711"/>
                  </a:cubicBezTo>
                  <a:cubicBezTo>
                    <a:pt x="10975" y="45347"/>
                    <a:pt x="10975" y="45347"/>
                    <a:pt x="10975" y="45347"/>
                  </a:cubicBezTo>
                  <a:close/>
                  <a:moveTo>
                    <a:pt x="3527" y="53936"/>
                  </a:moveTo>
                  <a:cubicBezTo>
                    <a:pt x="6403" y="34366"/>
                    <a:pt x="9930" y="9079"/>
                    <a:pt x="11106" y="0"/>
                  </a:cubicBezTo>
                  <a:cubicBezTo>
                    <a:pt x="19071" y="0"/>
                    <a:pt x="19071" y="0"/>
                    <a:pt x="19071" y="0"/>
                  </a:cubicBezTo>
                  <a:cubicBezTo>
                    <a:pt x="20771" y="18146"/>
                    <a:pt x="22598" y="36280"/>
                    <a:pt x="24429" y="53936"/>
                  </a:cubicBezTo>
                  <a:cubicBezTo>
                    <a:pt x="3527" y="53936"/>
                    <a:pt x="3527" y="53936"/>
                    <a:pt x="3527" y="53936"/>
                  </a:cubicBezTo>
                  <a:close/>
                  <a:moveTo>
                    <a:pt x="25081" y="60622"/>
                  </a:moveTo>
                  <a:cubicBezTo>
                    <a:pt x="25605" y="66352"/>
                    <a:pt x="26257" y="71603"/>
                    <a:pt x="26777" y="77321"/>
                  </a:cubicBezTo>
                  <a:cubicBezTo>
                    <a:pt x="19726" y="77321"/>
                    <a:pt x="19726" y="77321"/>
                    <a:pt x="19726" y="77321"/>
                  </a:cubicBezTo>
                  <a:cubicBezTo>
                    <a:pt x="19333" y="71603"/>
                    <a:pt x="18940" y="66352"/>
                    <a:pt x="18419" y="60622"/>
                  </a:cubicBezTo>
                  <a:cubicBezTo>
                    <a:pt x="25081" y="60622"/>
                    <a:pt x="25081" y="60622"/>
                    <a:pt x="25081" y="60622"/>
                  </a:cubicBezTo>
                  <a:close/>
                  <a:moveTo>
                    <a:pt x="9275" y="60622"/>
                  </a:moveTo>
                  <a:cubicBezTo>
                    <a:pt x="7186" y="77321"/>
                    <a:pt x="7186" y="77321"/>
                    <a:pt x="7186" y="77321"/>
                  </a:cubicBezTo>
                  <a:cubicBezTo>
                    <a:pt x="0" y="77321"/>
                    <a:pt x="0" y="77321"/>
                    <a:pt x="0" y="77321"/>
                  </a:cubicBezTo>
                  <a:cubicBezTo>
                    <a:pt x="524" y="73505"/>
                    <a:pt x="1438" y="67775"/>
                    <a:pt x="2483" y="60622"/>
                  </a:cubicBezTo>
                  <a:cubicBezTo>
                    <a:pt x="9275" y="60622"/>
                    <a:pt x="9275" y="60622"/>
                    <a:pt x="9275"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 name="Freeform 5"/>
            <p:cNvSpPr>
              <a:spLocks noChangeArrowheads="1"/>
            </p:cNvSpPr>
            <p:nvPr/>
          </p:nvSpPr>
          <p:spPr bwMode="auto">
            <a:xfrm>
              <a:off x="4290" y="3943"/>
              <a:ext cx="64" cy="60"/>
            </a:xfrm>
            <a:custGeom>
              <a:avLst/>
              <a:gdLst>
                <a:gd name="T0" fmla="*/ 0 w 6498"/>
                <a:gd name="T1" fmla="*/ 10970 h 22394"/>
                <a:gd name="T2" fmla="*/ 3249 w 6498"/>
                <a:gd name="T3" fmla="*/ 22393 h 22394"/>
                <a:gd name="T4" fmla="*/ 6498 w 6498"/>
                <a:gd name="T5" fmla="*/ 10970 h 22394"/>
                <a:gd name="T6" fmla="*/ 3249 w 6498"/>
                <a:gd name="T7" fmla="*/ 1 h 22394"/>
                <a:gd name="T8" fmla="*/ 0 w 6498"/>
                <a:gd name="T9" fmla="*/ 10970 h 22394"/>
                <a:gd name="T10" fmla="*/ 911 w 6498"/>
                <a:gd name="T11" fmla="*/ 10970 h 22394"/>
                <a:gd name="T12" fmla="*/ 3249 w 6498"/>
                <a:gd name="T13" fmla="*/ 2393 h 22394"/>
                <a:gd name="T14" fmla="*/ 5591 w 6498"/>
                <a:gd name="T15" fmla="*/ 10970 h 22394"/>
                <a:gd name="T16" fmla="*/ 3249 w 6498"/>
                <a:gd name="T17" fmla="*/ 20013 h 22394"/>
                <a:gd name="T18" fmla="*/ 911 w 6498"/>
                <a:gd name="T19" fmla="*/ 10970 h 2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8" h="22394">
                  <a:moveTo>
                    <a:pt x="0" y="10970"/>
                  </a:moveTo>
                  <a:cubicBezTo>
                    <a:pt x="0" y="16209"/>
                    <a:pt x="783" y="22393"/>
                    <a:pt x="3249" y="22393"/>
                  </a:cubicBezTo>
                  <a:cubicBezTo>
                    <a:pt x="5718" y="22393"/>
                    <a:pt x="6498" y="16209"/>
                    <a:pt x="6498" y="10970"/>
                  </a:cubicBezTo>
                  <a:cubicBezTo>
                    <a:pt x="6498" y="5719"/>
                    <a:pt x="5718" y="1"/>
                    <a:pt x="3249" y="1"/>
                  </a:cubicBezTo>
                  <a:cubicBezTo>
                    <a:pt x="783" y="1"/>
                    <a:pt x="0" y="5719"/>
                    <a:pt x="0" y="10970"/>
                  </a:cubicBezTo>
                  <a:close/>
                  <a:moveTo>
                    <a:pt x="911" y="10970"/>
                  </a:moveTo>
                  <a:cubicBezTo>
                    <a:pt x="911" y="5719"/>
                    <a:pt x="1821" y="2393"/>
                    <a:pt x="3249" y="2393"/>
                  </a:cubicBezTo>
                  <a:cubicBezTo>
                    <a:pt x="4680" y="2393"/>
                    <a:pt x="5591" y="5719"/>
                    <a:pt x="5591" y="10970"/>
                  </a:cubicBezTo>
                  <a:cubicBezTo>
                    <a:pt x="5591" y="16209"/>
                    <a:pt x="4680" y="20013"/>
                    <a:pt x="3249" y="20013"/>
                  </a:cubicBezTo>
                  <a:cubicBezTo>
                    <a:pt x="1821" y="20013"/>
                    <a:pt x="911" y="16209"/>
                    <a:pt x="911" y="10970"/>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 name="Freeform 6"/>
            <p:cNvSpPr>
              <a:spLocks noChangeArrowheads="1"/>
            </p:cNvSpPr>
            <p:nvPr/>
          </p:nvSpPr>
          <p:spPr bwMode="auto">
            <a:xfrm>
              <a:off x="4371" y="3960"/>
              <a:ext cx="47" cy="56"/>
            </a:xfrm>
            <a:custGeom>
              <a:avLst/>
              <a:gdLst>
                <a:gd name="T0" fmla="*/ 0 w 4822"/>
                <a:gd name="T1" fmla="*/ 20862 h 20862"/>
                <a:gd name="T2" fmla="*/ 783 w 4822"/>
                <a:gd name="T3" fmla="*/ 20862 h 20862"/>
                <a:gd name="T4" fmla="*/ 783 w 4822"/>
                <a:gd name="T5" fmla="*/ 13278 h 20862"/>
                <a:gd name="T6" fmla="*/ 2607 w 4822"/>
                <a:gd name="T7" fmla="*/ 16125 h 20862"/>
                <a:gd name="T8" fmla="*/ 4821 w 4822"/>
                <a:gd name="T9" fmla="*/ 8062 h 20862"/>
                <a:gd name="T10" fmla="*/ 2607 w 4822"/>
                <a:gd name="T11" fmla="*/ 0 h 20862"/>
                <a:gd name="T12" fmla="*/ 783 w 4822"/>
                <a:gd name="T13" fmla="*/ 2847 h 20862"/>
                <a:gd name="T14" fmla="*/ 783 w 4822"/>
                <a:gd name="T15" fmla="*/ 479 h 20862"/>
                <a:gd name="T16" fmla="*/ 0 w 4822"/>
                <a:gd name="T17" fmla="*/ 479 h 20862"/>
                <a:gd name="T18" fmla="*/ 0 w 4822"/>
                <a:gd name="T19" fmla="*/ 3804 h 20862"/>
                <a:gd name="T20" fmla="*/ 0 w 4822"/>
                <a:gd name="T21" fmla="*/ 20862 h 20862"/>
                <a:gd name="T22" fmla="*/ 783 w 4822"/>
                <a:gd name="T23" fmla="*/ 8062 h 20862"/>
                <a:gd name="T24" fmla="*/ 2476 w 4822"/>
                <a:gd name="T25" fmla="*/ 1902 h 20862"/>
                <a:gd name="T26" fmla="*/ 4042 w 4822"/>
                <a:gd name="T27" fmla="*/ 8062 h 20862"/>
                <a:gd name="T28" fmla="*/ 2476 w 4822"/>
                <a:gd name="T29" fmla="*/ 13756 h 20862"/>
                <a:gd name="T30" fmla="*/ 783 w 4822"/>
                <a:gd name="T31" fmla="*/ 8062 h 20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22" h="20862">
                  <a:moveTo>
                    <a:pt x="0" y="20862"/>
                  </a:moveTo>
                  <a:cubicBezTo>
                    <a:pt x="783" y="20862"/>
                    <a:pt x="783" y="20862"/>
                    <a:pt x="783" y="20862"/>
                  </a:cubicBezTo>
                  <a:cubicBezTo>
                    <a:pt x="783" y="13278"/>
                    <a:pt x="783" y="13278"/>
                    <a:pt x="783" y="13278"/>
                  </a:cubicBezTo>
                  <a:cubicBezTo>
                    <a:pt x="1304" y="15180"/>
                    <a:pt x="1956" y="16125"/>
                    <a:pt x="2607" y="16125"/>
                  </a:cubicBezTo>
                  <a:cubicBezTo>
                    <a:pt x="3780" y="16125"/>
                    <a:pt x="4821" y="12811"/>
                    <a:pt x="4821" y="8062"/>
                  </a:cubicBezTo>
                  <a:cubicBezTo>
                    <a:pt x="4821" y="3326"/>
                    <a:pt x="3780" y="0"/>
                    <a:pt x="2607" y="0"/>
                  </a:cubicBezTo>
                  <a:cubicBezTo>
                    <a:pt x="1956" y="0"/>
                    <a:pt x="1304" y="957"/>
                    <a:pt x="783" y="2847"/>
                  </a:cubicBezTo>
                  <a:cubicBezTo>
                    <a:pt x="783" y="1902"/>
                    <a:pt x="783" y="1424"/>
                    <a:pt x="783" y="479"/>
                  </a:cubicBezTo>
                  <a:cubicBezTo>
                    <a:pt x="0" y="479"/>
                    <a:pt x="0" y="479"/>
                    <a:pt x="0" y="479"/>
                  </a:cubicBezTo>
                  <a:cubicBezTo>
                    <a:pt x="0" y="1902"/>
                    <a:pt x="0" y="2847"/>
                    <a:pt x="0" y="3804"/>
                  </a:cubicBezTo>
                  <a:cubicBezTo>
                    <a:pt x="0" y="20862"/>
                    <a:pt x="0" y="20862"/>
                    <a:pt x="0" y="20862"/>
                  </a:cubicBezTo>
                  <a:close/>
                  <a:moveTo>
                    <a:pt x="783" y="8062"/>
                  </a:moveTo>
                  <a:cubicBezTo>
                    <a:pt x="783" y="4271"/>
                    <a:pt x="1566" y="1902"/>
                    <a:pt x="2476" y="1902"/>
                  </a:cubicBezTo>
                  <a:cubicBezTo>
                    <a:pt x="3390" y="1902"/>
                    <a:pt x="4042" y="4271"/>
                    <a:pt x="4042" y="8062"/>
                  </a:cubicBezTo>
                  <a:cubicBezTo>
                    <a:pt x="4042" y="11854"/>
                    <a:pt x="3390" y="13756"/>
                    <a:pt x="2476" y="13756"/>
                  </a:cubicBezTo>
                  <a:cubicBezTo>
                    <a:pt x="1566" y="13756"/>
                    <a:pt x="783" y="11854"/>
                    <a:pt x="783" y="806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 name="Freeform 7"/>
            <p:cNvSpPr>
              <a:spLocks noChangeArrowheads="1"/>
            </p:cNvSpPr>
            <p:nvPr/>
          </p:nvSpPr>
          <p:spPr bwMode="auto">
            <a:xfrm>
              <a:off x="4430" y="3951"/>
              <a:ext cx="29" cy="51"/>
            </a:xfrm>
            <a:custGeom>
              <a:avLst/>
              <a:gdLst>
                <a:gd name="T0" fmla="*/ 1042 w 2988"/>
                <a:gd name="T1" fmla="*/ 3793 h 18949"/>
                <a:gd name="T2" fmla="*/ 0 w 2988"/>
                <a:gd name="T3" fmla="*/ 3793 h 18949"/>
                <a:gd name="T4" fmla="*/ 0 w 2988"/>
                <a:gd name="T5" fmla="*/ 6161 h 18949"/>
                <a:gd name="T6" fmla="*/ 1042 w 2988"/>
                <a:gd name="T7" fmla="*/ 6161 h 18949"/>
                <a:gd name="T8" fmla="*/ 1042 w 2988"/>
                <a:gd name="T9" fmla="*/ 14690 h 18949"/>
                <a:gd name="T10" fmla="*/ 2339 w 2988"/>
                <a:gd name="T11" fmla="*/ 18948 h 18949"/>
                <a:gd name="T12" fmla="*/ 2987 w 2988"/>
                <a:gd name="T13" fmla="*/ 18482 h 18949"/>
                <a:gd name="T14" fmla="*/ 2987 w 2988"/>
                <a:gd name="T15" fmla="*/ 16580 h 18949"/>
                <a:gd name="T16" fmla="*/ 2470 w 2988"/>
                <a:gd name="T17" fmla="*/ 17058 h 18949"/>
                <a:gd name="T18" fmla="*/ 1821 w 2988"/>
                <a:gd name="T19" fmla="*/ 14211 h 18949"/>
                <a:gd name="T20" fmla="*/ 1821 w 2988"/>
                <a:gd name="T21" fmla="*/ 6161 h 18949"/>
                <a:gd name="T22" fmla="*/ 2987 w 2988"/>
                <a:gd name="T23" fmla="*/ 6161 h 18949"/>
                <a:gd name="T24" fmla="*/ 2987 w 2988"/>
                <a:gd name="T25" fmla="*/ 3793 h 18949"/>
                <a:gd name="T26" fmla="*/ 1821 w 2988"/>
                <a:gd name="T27" fmla="*/ 3793 h 18949"/>
                <a:gd name="T28" fmla="*/ 1821 w 2988"/>
                <a:gd name="T29" fmla="*/ 1 h 18949"/>
                <a:gd name="T30" fmla="*/ 1042 w 2988"/>
                <a:gd name="T31" fmla="*/ 1424 h 18949"/>
                <a:gd name="T32" fmla="*/ 1042 w 2988"/>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8" h="18949">
                  <a:moveTo>
                    <a:pt x="1042" y="3793"/>
                  </a:moveTo>
                  <a:cubicBezTo>
                    <a:pt x="0" y="3793"/>
                    <a:pt x="0" y="3793"/>
                    <a:pt x="0" y="3793"/>
                  </a:cubicBezTo>
                  <a:cubicBezTo>
                    <a:pt x="0" y="6161"/>
                    <a:pt x="0" y="6161"/>
                    <a:pt x="0" y="6161"/>
                  </a:cubicBezTo>
                  <a:cubicBezTo>
                    <a:pt x="1042" y="6161"/>
                    <a:pt x="1042" y="6161"/>
                    <a:pt x="1042" y="6161"/>
                  </a:cubicBezTo>
                  <a:cubicBezTo>
                    <a:pt x="1042" y="14690"/>
                    <a:pt x="1042" y="14690"/>
                    <a:pt x="1042" y="14690"/>
                  </a:cubicBezTo>
                  <a:cubicBezTo>
                    <a:pt x="1042" y="18003"/>
                    <a:pt x="1432" y="18948"/>
                    <a:pt x="2339" y="18948"/>
                  </a:cubicBezTo>
                  <a:cubicBezTo>
                    <a:pt x="2470" y="18948"/>
                    <a:pt x="2728" y="18948"/>
                    <a:pt x="2987" y="18482"/>
                  </a:cubicBezTo>
                  <a:cubicBezTo>
                    <a:pt x="2987" y="16580"/>
                    <a:pt x="2987" y="16580"/>
                    <a:pt x="2987" y="16580"/>
                  </a:cubicBezTo>
                  <a:cubicBezTo>
                    <a:pt x="2859" y="17058"/>
                    <a:pt x="2601" y="17058"/>
                    <a:pt x="2470" y="17058"/>
                  </a:cubicBezTo>
                  <a:cubicBezTo>
                    <a:pt x="1949" y="17058"/>
                    <a:pt x="1821" y="16113"/>
                    <a:pt x="1821" y="14211"/>
                  </a:cubicBezTo>
                  <a:cubicBezTo>
                    <a:pt x="1821" y="6161"/>
                    <a:pt x="1821" y="6161"/>
                    <a:pt x="1821" y="6161"/>
                  </a:cubicBezTo>
                  <a:cubicBezTo>
                    <a:pt x="2987" y="6161"/>
                    <a:pt x="2987" y="6161"/>
                    <a:pt x="2987" y="6161"/>
                  </a:cubicBezTo>
                  <a:cubicBezTo>
                    <a:pt x="2987" y="3793"/>
                    <a:pt x="2987" y="3793"/>
                    <a:pt x="2987" y="3793"/>
                  </a:cubicBezTo>
                  <a:cubicBezTo>
                    <a:pt x="1821" y="3793"/>
                    <a:pt x="1821" y="3793"/>
                    <a:pt x="1821" y="3793"/>
                  </a:cubicBezTo>
                  <a:cubicBezTo>
                    <a:pt x="1821" y="1"/>
                    <a:pt x="1821" y="1"/>
                    <a:pt x="1821" y="1"/>
                  </a:cubicBezTo>
                  <a:cubicBezTo>
                    <a:pt x="1042" y="1424"/>
                    <a:pt x="1042" y="1424"/>
                    <a:pt x="1042" y="1424"/>
                  </a:cubicBezTo>
                  <a:cubicBezTo>
                    <a:pt x="1042" y="3793"/>
                    <a:pt x="1042" y="3793"/>
                    <a:pt x="1042"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 name="Freeform 8"/>
            <p:cNvSpPr>
              <a:spLocks noChangeArrowheads="1"/>
            </p:cNvSpPr>
            <p:nvPr/>
          </p:nvSpPr>
          <p:spPr bwMode="auto">
            <a:xfrm>
              <a:off x="4474" y="3944"/>
              <a:ext cx="7" cy="57"/>
            </a:xfrm>
            <a:custGeom>
              <a:avLst/>
              <a:gdLst>
                <a:gd name="T0" fmla="*/ 0 w 787"/>
                <a:gd name="T1" fmla="*/ 21053 h 21054"/>
                <a:gd name="T2" fmla="*/ 786 w 787"/>
                <a:gd name="T3" fmla="*/ 21053 h 21054"/>
                <a:gd name="T4" fmla="*/ 786 w 787"/>
                <a:gd name="T5" fmla="*/ 6281 h 21054"/>
                <a:gd name="T6" fmla="*/ 0 w 787"/>
                <a:gd name="T7" fmla="*/ 6281 h 21054"/>
                <a:gd name="T8" fmla="*/ 0 w 787"/>
                <a:gd name="T9" fmla="*/ 21053 h 21054"/>
                <a:gd name="T10" fmla="*/ 0 w 787"/>
                <a:gd name="T11" fmla="*/ 2836 h 21054"/>
                <a:gd name="T12" fmla="*/ 786 w 787"/>
                <a:gd name="T13" fmla="*/ 2836 h 21054"/>
                <a:gd name="T14" fmla="*/ 786 w 787"/>
                <a:gd name="T15" fmla="*/ 1 h 21054"/>
                <a:gd name="T16" fmla="*/ 0 w 787"/>
                <a:gd name="T17" fmla="*/ 1 h 21054"/>
                <a:gd name="T18" fmla="*/ 0 w 787"/>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21054">
                  <a:moveTo>
                    <a:pt x="0" y="21053"/>
                  </a:moveTo>
                  <a:lnTo>
                    <a:pt x="786" y="21053"/>
                  </a:lnTo>
                  <a:lnTo>
                    <a:pt x="786" y="6281"/>
                  </a:lnTo>
                  <a:lnTo>
                    <a:pt x="0" y="6281"/>
                  </a:lnTo>
                  <a:lnTo>
                    <a:pt x="0" y="21053"/>
                  </a:lnTo>
                  <a:close/>
                  <a:moveTo>
                    <a:pt x="0" y="2836"/>
                  </a:moveTo>
                  <a:lnTo>
                    <a:pt x="786" y="2836"/>
                  </a:lnTo>
                  <a:lnTo>
                    <a:pt x="786" y="1"/>
                  </a:lnTo>
                  <a:lnTo>
                    <a:pt x="0" y="1"/>
                  </a:lnTo>
                  <a:lnTo>
                    <a:pt x="0"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9"/>
            <p:cNvSpPr>
              <a:spLocks noChangeArrowheads="1"/>
            </p:cNvSpPr>
            <p:nvPr/>
          </p:nvSpPr>
          <p:spPr bwMode="auto">
            <a:xfrm>
              <a:off x="4498" y="3960"/>
              <a:ext cx="43" cy="43"/>
            </a:xfrm>
            <a:custGeom>
              <a:avLst/>
              <a:gdLst>
                <a:gd name="T0" fmla="*/ 3626 w 4403"/>
                <a:gd name="T1" fmla="*/ 10527 h 16269"/>
                <a:gd name="T2" fmla="*/ 2332 w 4403"/>
                <a:gd name="T3" fmla="*/ 13876 h 16269"/>
                <a:gd name="T4" fmla="*/ 780 w 4403"/>
                <a:gd name="T5" fmla="*/ 8134 h 16269"/>
                <a:gd name="T6" fmla="*/ 2332 w 4403"/>
                <a:gd name="T7" fmla="*/ 1914 h 16269"/>
                <a:gd name="T8" fmla="*/ 3498 w 4403"/>
                <a:gd name="T9" fmla="*/ 5263 h 16269"/>
                <a:gd name="T10" fmla="*/ 4402 w 4403"/>
                <a:gd name="T11" fmla="*/ 5263 h 16269"/>
                <a:gd name="T12" fmla="*/ 2332 w 4403"/>
                <a:gd name="T13" fmla="*/ 0 h 16269"/>
                <a:gd name="T14" fmla="*/ 1 w 4403"/>
                <a:gd name="T15" fmla="*/ 8134 h 16269"/>
                <a:gd name="T16" fmla="*/ 2201 w 4403"/>
                <a:gd name="T17" fmla="*/ 16268 h 16269"/>
                <a:gd name="T18" fmla="*/ 4402 w 4403"/>
                <a:gd name="T19" fmla="*/ 10527 h 16269"/>
                <a:gd name="T20" fmla="*/ 3626 w 4403"/>
                <a:gd name="T21" fmla="*/ 10527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03" h="16269">
                  <a:moveTo>
                    <a:pt x="3626" y="10527"/>
                  </a:moveTo>
                  <a:cubicBezTo>
                    <a:pt x="3498" y="12919"/>
                    <a:pt x="3109" y="13876"/>
                    <a:pt x="2332" y="13876"/>
                  </a:cubicBezTo>
                  <a:cubicBezTo>
                    <a:pt x="1297" y="13876"/>
                    <a:pt x="780" y="11484"/>
                    <a:pt x="780" y="8134"/>
                  </a:cubicBezTo>
                  <a:cubicBezTo>
                    <a:pt x="780" y="4307"/>
                    <a:pt x="1556" y="1914"/>
                    <a:pt x="2332" y="1914"/>
                  </a:cubicBezTo>
                  <a:cubicBezTo>
                    <a:pt x="2981" y="1914"/>
                    <a:pt x="3498" y="3350"/>
                    <a:pt x="3498" y="5263"/>
                  </a:cubicBezTo>
                  <a:cubicBezTo>
                    <a:pt x="4402" y="5263"/>
                    <a:pt x="4402" y="5263"/>
                    <a:pt x="4402" y="5263"/>
                  </a:cubicBezTo>
                  <a:cubicBezTo>
                    <a:pt x="4275" y="1436"/>
                    <a:pt x="3367" y="0"/>
                    <a:pt x="2332" y="0"/>
                  </a:cubicBezTo>
                  <a:cubicBezTo>
                    <a:pt x="908" y="0"/>
                    <a:pt x="1" y="2871"/>
                    <a:pt x="1" y="8134"/>
                  </a:cubicBezTo>
                  <a:cubicBezTo>
                    <a:pt x="1" y="12919"/>
                    <a:pt x="780" y="16268"/>
                    <a:pt x="2201" y="16268"/>
                  </a:cubicBezTo>
                  <a:cubicBezTo>
                    <a:pt x="3240" y="16268"/>
                    <a:pt x="4275" y="14354"/>
                    <a:pt x="4402" y="10527"/>
                  </a:cubicBezTo>
                  <a:cubicBezTo>
                    <a:pt x="3626" y="10527"/>
                    <a:pt x="3626" y="10527"/>
                    <a:pt x="3626" y="1052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10"/>
            <p:cNvSpPr>
              <a:spLocks noChangeArrowheads="1"/>
            </p:cNvSpPr>
            <p:nvPr/>
          </p:nvSpPr>
          <p:spPr bwMode="auto">
            <a:xfrm>
              <a:off x="4553" y="3960"/>
              <a:ext cx="42" cy="43"/>
            </a:xfrm>
            <a:custGeom>
              <a:avLst/>
              <a:gdLst>
                <a:gd name="T0" fmla="*/ 1173 w 4298"/>
                <a:gd name="T1" fmla="*/ 4307 h 16269"/>
                <a:gd name="T2" fmla="*/ 2214 w 4298"/>
                <a:gd name="T3" fmla="*/ 1914 h 16269"/>
                <a:gd name="T4" fmla="*/ 3518 w 4298"/>
                <a:gd name="T5" fmla="*/ 5742 h 16269"/>
                <a:gd name="T6" fmla="*/ 3518 w 4298"/>
                <a:gd name="T7" fmla="*/ 6220 h 16269"/>
                <a:gd name="T8" fmla="*/ 2086 w 4298"/>
                <a:gd name="T9" fmla="*/ 6220 h 16269"/>
                <a:gd name="T10" fmla="*/ 0 w 4298"/>
                <a:gd name="T11" fmla="*/ 11005 h 16269"/>
                <a:gd name="T12" fmla="*/ 1693 w 4298"/>
                <a:gd name="T13" fmla="*/ 16268 h 16269"/>
                <a:gd name="T14" fmla="*/ 3518 w 4298"/>
                <a:gd name="T15" fmla="*/ 13397 h 16269"/>
                <a:gd name="T16" fmla="*/ 3518 w 4298"/>
                <a:gd name="T17" fmla="*/ 13397 h 16269"/>
                <a:gd name="T18" fmla="*/ 3518 w 4298"/>
                <a:gd name="T19" fmla="*/ 15311 h 16269"/>
                <a:gd name="T20" fmla="*/ 4297 w 4298"/>
                <a:gd name="T21" fmla="*/ 15311 h 16269"/>
                <a:gd name="T22" fmla="*/ 4297 w 4298"/>
                <a:gd name="T23" fmla="*/ 12919 h 16269"/>
                <a:gd name="T24" fmla="*/ 4297 w 4298"/>
                <a:gd name="T25" fmla="*/ 5263 h 16269"/>
                <a:gd name="T26" fmla="*/ 2345 w 4298"/>
                <a:gd name="T27" fmla="*/ 0 h 16269"/>
                <a:gd name="T28" fmla="*/ 262 w 4298"/>
                <a:gd name="T29" fmla="*/ 4307 h 16269"/>
                <a:gd name="T30" fmla="*/ 1173 w 4298"/>
                <a:gd name="T31" fmla="*/ 4307 h 16269"/>
                <a:gd name="T32" fmla="*/ 3518 w 4298"/>
                <a:gd name="T33" fmla="*/ 9091 h 16269"/>
                <a:gd name="T34" fmla="*/ 1955 w 4298"/>
                <a:gd name="T35" fmla="*/ 13876 h 16269"/>
                <a:gd name="T36" fmla="*/ 914 w 4298"/>
                <a:gd name="T37" fmla="*/ 11005 h 16269"/>
                <a:gd name="T38" fmla="*/ 2214 w 4298"/>
                <a:gd name="T39" fmla="*/ 8134 h 16269"/>
                <a:gd name="T40" fmla="*/ 3518 w 4298"/>
                <a:gd name="T41" fmla="*/ 8134 h 16269"/>
                <a:gd name="T42" fmla="*/ 3518 w 4298"/>
                <a:gd name="T43" fmla="*/ 9091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8" h="16269">
                  <a:moveTo>
                    <a:pt x="1173" y="4307"/>
                  </a:moveTo>
                  <a:cubicBezTo>
                    <a:pt x="1173" y="2871"/>
                    <a:pt x="1693" y="1914"/>
                    <a:pt x="2214" y="1914"/>
                  </a:cubicBezTo>
                  <a:cubicBezTo>
                    <a:pt x="2997" y="1914"/>
                    <a:pt x="3518" y="2871"/>
                    <a:pt x="3518" y="5742"/>
                  </a:cubicBezTo>
                  <a:cubicBezTo>
                    <a:pt x="3518" y="6220"/>
                    <a:pt x="3518" y="6220"/>
                    <a:pt x="3518" y="6220"/>
                  </a:cubicBezTo>
                  <a:cubicBezTo>
                    <a:pt x="3128" y="6220"/>
                    <a:pt x="2735" y="6220"/>
                    <a:pt x="2086" y="6220"/>
                  </a:cubicBezTo>
                  <a:cubicBezTo>
                    <a:pt x="652" y="6699"/>
                    <a:pt x="0" y="8134"/>
                    <a:pt x="0" y="11005"/>
                  </a:cubicBezTo>
                  <a:cubicBezTo>
                    <a:pt x="0" y="13876"/>
                    <a:pt x="783" y="16268"/>
                    <a:pt x="1693" y="16268"/>
                  </a:cubicBezTo>
                  <a:cubicBezTo>
                    <a:pt x="2607" y="16268"/>
                    <a:pt x="3128" y="15790"/>
                    <a:pt x="3518" y="13397"/>
                  </a:cubicBezTo>
                  <a:cubicBezTo>
                    <a:pt x="3518" y="13397"/>
                    <a:pt x="3518" y="13397"/>
                    <a:pt x="3518" y="13397"/>
                  </a:cubicBezTo>
                  <a:cubicBezTo>
                    <a:pt x="3518" y="14354"/>
                    <a:pt x="3518" y="14833"/>
                    <a:pt x="3518" y="15311"/>
                  </a:cubicBezTo>
                  <a:cubicBezTo>
                    <a:pt x="4297" y="15311"/>
                    <a:pt x="4297" y="15311"/>
                    <a:pt x="4297" y="15311"/>
                  </a:cubicBezTo>
                  <a:cubicBezTo>
                    <a:pt x="4297" y="14833"/>
                    <a:pt x="4297" y="13876"/>
                    <a:pt x="4297" y="12919"/>
                  </a:cubicBezTo>
                  <a:cubicBezTo>
                    <a:pt x="4297" y="5263"/>
                    <a:pt x="4297" y="5263"/>
                    <a:pt x="4297" y="5263"/>
                  </a:cubicBezTo>
                  <a:cubicBezTo>
                    <a:pt x="4297" y="1436"/>
                    <a:pt x="3518" y="0"/>
                    <a:pt x="2345" y="0"/>
                  </a:cubicBezTo>
                  <a:cubicBezTo>
                    <a:pt x="1435" y="0"/>
                    <a:pt x="393" y="957"/>
                    <a:pt x="262" y="4307"/>
                  </a:cubicBezTo>
                  <a:cubicBezTo>
                    <a:pt x="1173" y="4307"/>
                    <a:pt x="1173" y="4307"/>
                    <a:pt x="1173" y="4307"/>
                  </a:cubicBezTo>
                  <a:close/>
                  <a:moveTo>
                    <a:pt x="3518" y="9091"/>
                  </a:moveTo>
                  <a:cubicBezTo>
                    <a:pt x="3518" y="12440"/>
                    <a:pt x="2997" y="13876"/>
                    <a:pt x="1955" y="13876"/>
                  </a:cubicBezTo>
                  <a:cubicBezTo>
                    <a:pt x="1173" y="13876"/>
                    <a:pt x="914" y="12440"/>
                    <a:pt x="914" y="11005"/>
                  </a:cubicBezTo>
                  <a:cubicBezTo>
                    <a:pt x="914" y="9091"/>
                    <a:pt x="1435" y="8613"/>
                    <a:pt x="2214" y="8134"/>
                  </a:cubicBezTo>
                  <a:cubicBezTo>
                    <a:pt x="2866" y="8134"/>
                    <a:pt x="3256" y="8134"/>
                    <a:pt x="3518" y="8134"/>
                  </a:cubicBezTo>
                  <a:cubicBezTo>
                    <a:pt x="3518" y="9091"/>
                    <a:pt x="3518" y="9091"/>
                    <a:pt x="3518" y="9091"/>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11"/>
            <p:cNvSpPr>
              <a:spLocks noChangeArrowheads="1"/>
            </p:cNvSpPr>
            <p:nvPr/>
          </p:nvSpPr>
          <p:spPr bwMode="auto">
            <a:xfrm>
              <a:off x="4613" y="3944"/>
              <a:ext cx="7" cy="57"/>
            </a:xfrm>
            <a:custGeom>
              <a:avLst/>
              <a:gdLst>
                <a:gd name="T0" fmla="*/ 0 w 787"/>
                <a:gd name="T1" fmla="*/ 1 h 21054"/>
                <a:gd name="T2" fmla="*/ 0 w 787"/>
                <a:gd name="T3" fmla="*/ 21053 h 21054"/>
                <a:gd name="T4" fmla="*/ 786 w 787"/>
                <a:gd name="T5" fmla="*/ 21053 h 21054"/>
                <a:gd name="T6" fmla="*/ 786 w 787"/>
                <a:gd name="T7" fmla="*/ 1 h 21054"/>
                <a:gd name="T8" fmla="*/ 0 w 787"/>
                <a:gd name="T9" fmla="*/ 1 h 21054"/>
              </a:gdLst>
              <a:ahLst/>
              <a:cxnLst>
                <a:cxn ang="0">
                  <a:pos x="T0" y="T1"/>
                </a:cxn>
                <a:cxn ang="0">
                  <a:pos x="T2" y="T3"/>
                </a:cxn>
                <a:cxn ang="0">
                  <a:pos x="T4" y="T5"/>
                </a:cxn>
                <a:cxn ang="0">
                  <a:pos x="T6" y="T7"/>
                </a:cxn>
                <a:cxn ang="0">
                  <a:pos x="T8" y="T9"/>
                </a:cxn>
              </a:cxnLst>
              <a:rect l="0" t="0" r="r" b="b"/>
              <a:pathLst>
                <a:path w="787" h="21054">
                  <a:moveTo>
                    <a:pt x="0" y="1"/>
                  </a:moveTo>
                  <a:lnTo>
                    <a:pt x="0" y="21053"/>
                  </a:lnTo>
                  <a:lnTo>
                    <a:pt x="786" y="21053"/>
                  </a:lnTo>
                  <a:lnTo>
                    <a:pt x="786" y="1"/>
                  </a:lnTo>
                  <a:lnTo>
                    <a:pt x="0" y="1"/>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5" name="Freeform 12"/>
            <p:cNvSpPr>
              <a:spLocks noChangeArrowheads="1"/>
            </p:cNvSpPr>
            <p:nvPr/>
          </p:nvSpPr>
          <p:spPr bwMode="auto">
            <a:xfrm>
              <a:off x="4674" y="3944"/>
              <a:ext cx="55" cy="57"/>
            </a:xfrm>
            <a:custGeom>
              <a:avLst/>
              <a:gdLst>
                <a:gd name="T0" fmla="*/ 4720 w 5608"/>
                <a:gd name="T1" fmla="*/ 18230 h 21054"/>
                <a:gd name="T2" fmla="*/ 4720 w 5608"/>
                <a:gd name="T3" fmla="*/ 18230 h 21054"/>
                <a:gd name="T4" fmla="*/ 1166 w 5608"/>
                <a:gd name="T5" fmla="*/ 1 h 21054"/>
                <a:gd name="T6" fmla="*/ 1 w 5608"/>
                <a:gd name="T7" fmla="*/ 1 h 21054"/>
                <a:gd name="T8" fmla="*/ 1 w 5608"/>
                <a:gd name="T9" fmla="*/ 21053 h 21054"/>
                <a:gd name="T10" fmla="*/ 780 w 5608"/>
                <a:gd name="T11" fmla="*/ 21053 h 21054"/>
                <a:gd name="T12" fmla="*/ 780 w 5608"/>
                <a:gd name="T13" fmla="*/ 2836 h 21054"/>
                <a:gd name="T14" fmla="*/ 4445 w 5608"/>
                <a:gd name="T15" fmla="*/ 21053 h 21054"/>
                <a:gd name="T16" fmla="*/ 5608 w 5608"/>
                <a:gd name="T17" fmla="*/ 21053 h 21054"/>
                <a:gd name="T18" fmla="*/ 5608 w 5608"/>
                <a:gd name="T19" fmla="*/ 1 h 21054"/>
                <a:gd name="T20" fmla="*/ 4720 w 5608"/>
                <a:gd name="T21" fmla="*/ 1 h 21054"/>
                <a:gd name="T22" fmla="*/ 4720 w 5608"/>
                <a:gd name="T23" fmla="*/ 18230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08" h="21054">
                  <a:moveTo>
                    <a:pt x="4720" y="18230"/>
                  </a:moveTo>
                  <a:lnTo>
                    <a:pt x="4720" y="18230"/>
                  </a:lnTo>
                  <a:lnTo>
                    <a:pt x="1166" y="1"/>
                  </a:lnTo>
                  <a:lnTo>
                    <a:pt x="1" y="1"/>
                  </a:lnTo>
                  <a:lnTo>
                    <a:pt x="1" y="21053"/>
                  </a:lnTo>
                  <a:lnTo>
                    <a:pt x="780" y="21053"/>
                  </a:lnTo>
                  <a:lnTo>
                    <a:pt x="780" y="2836"/>
                  </a:lnTo>
                  <a:lnTo>
                    <a:pt x="4445" y="21053"/>
                  </a:lnTo>
                  <a:lnTo>
                    <a:pt x="5608" y="21053"/>
                  </a:lnTo>
                  <a:lnTo>
                    <a:pt x="5608" y="1"/>
                  </a:lnTo>
                  <a:lnTo>
                    <a:pt x="4720" y="1"/>
                  </a:lnTo>
                  <a:lnTo>
                    <a:pt x="4720" y="18230"/>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 name="Freeform 13"/>
            <p:cNvSpPr>
              <a:spLocks noChangeArrowheads="1"/>
            </p:cNvSpPr>
            <p:nvPr/>
          </p:nvSpPr>
          <p:spPr bwMode="auto">
            <a:xfrm>
              <a:off x="4744" y="3960"/>
              <a:ext cx="45" cy="43"/>
            </a:xfrm>
            <a:custGeom>
              <a:avLst/>
              <a:gdLst>
                <a:gd name="T0" fmla="*/ 793 w 4612"/>
                <a:gd name="T1" fmla="*/ 6699 h 16269"/>
                <a:gd name="T2" fmla="*/ 2375 w 4612"/>
                <a:gd name="T3" fmla="*/ 1914 h 16269"/>
                <a:gd name="T4" fmla="*/ 3822 w 4612"/>
                <a:gd name="T5" fmla="*/ 6699 h 16269"/>
                <a:gd name="T6" fmla="*/ 793 w 4612"/>
                <a:gd name="T7" fmla="*/ 6699 h 16269"/>
                <a:gd name="T8" fmla="*/ 4612 w 4612"/>
                <a:gd name="T9" fmla="*/ 8134 h 16269"/>
                <a:gd name="T10" fmla="*/ 2375 w 4612"/>
                <a:gd name="T11" fmla="*/ 0 h 16269"/>
                <a:gd name="T12" fmla="*/ 0 w 4612"/>
                <a:gd name="T13" fmla="*/ 8613 h 16269"/>
                <a:gd name="T14" fmla="*/ 2375 w 4612"/>
                <a:gd name="T15" fmla="*/ 16268 h 16269"/>
                <a:gd name="T16" fmla="*/ 4481 w 4612"/>
                <a:gd name="T17" fmla="*/ 11005 h 16269"/>
                <a:gd name="T18" fmla="*/ 3691 w 4612"/>
                <a:gd name="T19" fmla="*/ 11005 h 16269"/>
                <a:gd name="T20" fmla="*/ 2375 w 4612"/>
                <a:gd name="T21" fmla="*/ 13876 h 16269"/>
                <a:gd name="T22" fmla="*/ 793 w 4612"/>
                <a:gd name="T23" fmla="*/ 9091 h 16269"/>
                <a:gd name="T24" fmla="*/ 4612 w 4612"/>
                <a:gd name="T25" fmla="*/ 9091 h 16269"/>
                <a:gd name="T26" fmla="*/ 4612 w 4612"/>
                <a:gd name="T27" fmla="*/ 813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12" h="16269">
                  <a:moveTo>
                    <a:pt x="793" y="6699"/>
                  </a:moveTo>
                  <a:cubicBezTo>
                    <a:pt x="924" y="3350"/>
                    <a:pt x="1582" y="1914"/>
                    <a:pt x="2375" y="1914"/>
                  </a:cubicBezTo>
                  <a:cubicBezTo>
                    <a:pt x="3033" y="1914"/>
                    <a:pt x="3822" y="3350"/>
                    <a:pt x="3822" y="6699"/>
                  </a:cubicBezTo>
                  <a:cubicBezTo>
                    <a:pt x="793" y="6699"/>
                    <a:pt x="793" y="6699"/>
                    <a:pt x="793" y="6699"/>
                  </a:cubicBezTo>
                  <a:close/>
                  <a:moveTo>
                    <a:pt x="4612" y="8134"/>
                  </a:moveTo>
                  <a:cubicBezTo>
                    <a:pt x="4612" y="2871"/>
                    <a:pt x="3822" y="0"/>
                    <a:pt x="2375" y="0"/>
                  </a:cubicBezTo>
                  <a:cubicBezTo>
                    <a:pt x="924" y="0"/>
                    <a:pt x="0" y="2871"/>
                    <a:pt x="0" y="8613"/>
                  </a:cubicBezTo>
                  <a:cubicBezTo>
                    <a:pt x="0" y="12919"/>
                    <a:pt x="924" y="16268"/>
                    <a:pt x="2375" y="16268"/>
                  </a:cubicBezTo>
                  <a:cubicBezTo>
                    <a:pt x="3295" y="16268"/>
                    <a:pt x="4350" y="14833"/>
                    <a:pt x="4481" y="11005"/>
                  </a:cubicBezTo>
                  <a:cubicBezTo>
                    <a:pt x="3691" y="11005"/>
                    <a:pt x="3691" y="11005"/>
                    <a:pt x="3691" y="11005"/>
                  </a:cubicBezTo>
                  <a:cubicBezTo>
                    <a:pt x="3560" y="13397"/>
                    <a:pt x="2899" y="13876"/>
                    <a:pt x="2375" y="13876"/>
                  </a:cubicBezTo>
                  <a:cubicBezTo>
                    <a:pt x="1451" y="13876"/>
                    <a:pt x="924" y="11962"/>
                    <a:pt x="793" y="9091"/>
                  </a:cubicBezTo>
                  <a:cubicBezTo>
                    <a:pt x="4612" y="9091"/>
                    <a:pt x="4612" y="9091"/>
                    <a:pt x="4612" y="9091"/>
                  </a:cubicBezTo>
                  <a:cubicBezTo>
                    <a:pt x="4612" y="8134"/>
                    <a:pt x="4612" y="8134"/>
                    <a:pt x="4612" y="813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7" name="Freeform 14"/>
            <p:cNvSpPr>
              <a:spLocks noChangeArrowheads="1"/>
            </p:cNvSpPr>
            <p:nvPr/>
          </p:nvSpPr>
          <p:spPr bwMode="auto">
            <a:xfrm>
              <a:off x="4798" y="3951"/>
              <a:ext cx="31" cy="51"/>
            </a:xfrm>
            <a:custGeom>
              <a:avLst/>
              <a:gdLst>
                <a:gd name="T0" fmla="*/ 1068 w 3197"/>
                <a:gd name="T1" fmla="*/ 3793 h 18949"/>
                <a:gd name="T2" fmla="*/ 0 w 3197"/>
                <a:gd name="T3" fmla="*/ 3793 h 18949"/>
                <a:gd name="T4" fmla="*/ 0 w 3197"/>
                <a:gd name="T5" fmla="*/ 6161 h 18949"/>
                <a:gd name="T6" fmla="*/ 1068 w 3197"/>
                <a:gd name="T7" fmla="*/ 6161 h 18949"/>
                <a:gd name="T8" fmla="*/ 1068 w 3197"/>
                <a:gd name="T9" fmla="*/ 14690 h 18949"/>
                <a:gd name="T10" fmla="*/ 2398 w 3197"/>
                <a:gd name="T11" fmla="*/ 18948 h 18949"/>
                <a:gd name="T12" fmla="*/ 3197 w 3197"/>
                <a:gd name="T13" fmla="*/ 18482 h 18949"/>
                <a:gd name="T14" fmla="*/ 3197 w 3197"/>
                <a:gd name="T15" fmla="*/ 16580 h 18949"/>
                <a:gd name="T16" fmla="*/ 2532 w 3197"/>
                <a:gd name="T17" fmla="*/ 17058 h 18949"/>
                <a:gd name="T18" fmla="*/ 1867 w 3197"/>
                <a:gd name="T19" fmla="*/ 14211 h 18949"/>
                <a:gd name="T20" fmla="*/ 1867 w 3197"/>
                <a:gd name="T21" fmla="*/ 6161 h 18949"/>
                <a:gd name="T22" fmla="*/ 3197 w 3197"/>
                <a:gd name="T23" fmla="*/ 6161 h 18949"/>
                <a:gd name="T24" fmla="*/ 3197 w 3197"/>
                <a:gd name="T25" fmla="*/ 3793 h 18949"/>
                <a:gd name="T26" fmla="*/ 1867 w 3197"/>
                <a:gd name="T27" fmla="*/ 3793 h 18949"/>
                <a:gd name="T28" fmla="*/ 1867 w 3197"/>
                <a:gd name="T29" fmla="*/ 1 h 18949"/>
                <a:gd name="T30" fmla="*/ 1068 w 3197"/>
                <a:gd name="T31" fmla="*/ 1424 h 18949"/>
                <a:gd name="T32" fmla="*/ 1068 w 3197"/>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97" h="18949">
                  <a:moveTo>
                    <a:pt x="1068" y="3793"/>
                  </a:moveTo>
                  <a:cubicBezTo>
                    <a:pt x="0" y="3793"/>
                    <a:pt x="0" y="3793"/>
                    <a:pt x="0" y="3793"/>
                  </a:cubicBezTo>
                  <a:cubicBezTo>
                    <a:pt x="0" y="6161"/>
                    <a:pt x="0" y="6161"/>
                    <a:pt x="0" y="6161"/>
                  </a:cubicBezTo>
                  <a:cubicBezTo>
                    <a:pt x="1068" y="6161"/>
                    <a:pt x="1068" y="6161"/>
                    <a:pt x="1068" y="6161"/>
                  </a:cubicBezTo>
                  <a:cubicBezTo>
                    <a:pt x="1068" y="14690"/>
                    <a:pt x="1068" y="14690"/>
                    <a:pt x="1068" y="14690"/>
                  </a:cubicBezTo>
                  <a:cubicBezTo>
                    <a:pt x="1068" y="18003"/>
                    <a:pt x="1598" y="18948"/>
                    <a:pt x="2398" y="18948"/>
                  </a:cubicBezTo>
                  <a:cubicBezTo>
                    <a:pt x="2666" y="18948"/>
                    <a:pt x="2931" y="18948"/>
                    <a:pt x="3197" y="18482"/>
                  </a:cubicBezTo>
                  <a:cubicBezTo>
                    <a:pt x="3197" y="16580"/>
                    <a:pt x="3197" y="16580"/>
                    <a:pt x="3197" y="16580"/>
                  </a:cubicBezTo>
                  <a:cubicBezTo>
                    <a:pt x="2931" y="17058"/>
                    <a:pt x="2666" y="17058"/>
                    <a:pt x="2532" y="17058"/>
                  </a:cubicBezTo>
                  <a:cubicBezTo>
                    <a:pt x="1998" y="17058"/>
                    <a:pt x="1867" y="16113"/>
                    <a:pt x="1867" y="14211"/>
                  </a:cubicBezTo>
                  <a:cubicBezTo>
                    <a:pt x="1867" y="6161"/>
                    <a:pt x="1867" y="6161"/>
                    <a:pt x="1867" y="6161"/>
                  </a:cubicBezTo>
                  <a:cubicBezTo>
                    <a:pt x="3197" y="6161"/>
                    <a:pt x="3197" y="6161"/>
                    <a:pt x="3197" y="6161"/>
                  </a:cubicBezTo>
                  <a:cubicBezTo>
                    <a:pt x="3197" y="3793"/>
                    <a:pt x="3197" y="3793"/>
                    <a:pt x="3197" y="3793"/>
                  </a:cubicBezTo>
                  <a:cubicBezTo>
                    <a:pt x="1867" y="3793"/>
                    <a:pt x="1867" y="3793"/>
                    <a:pt x="1867" y="3793"/>
                  </a:cubicBezTo>
                  <a:cubicBezTo>
                    <a:pt x="1867" y="1"/>
                    <a:pt x="1867" y="1"/>
                    <a:pt x="1867" y="1"/>
                  </a:cubicBezTo>
                  <a:cubicBezTo>
                    <a:pt x="1068" y="1424"/>
                    <a:pt x="1068" y="1424"/>
                    <a:pt x="1068" y="1424"/>
                  </a:cubicBezTo>
                  <a:cubicBezTo>
                    <a:pt x="1068" y="3793"/>
                    <a:pt x="1068" y="3793"/>
                    <a:pt x="1068"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8" name="Freeform 15"/>
            <p:cNvSpPr>
              <a:spLocks noChangeArrowheads="1"/>
            </p:cNvSpPr>
            <p:nvPr/>
          </p:nvSpPr>
          <p:spPr bwMode="auto">
            <a:xfrm>
              <a:off x="4836" y="3961"/>
              <a:ext cx="86" cy="39"/>
            </a:xfrm>
            <a:custGeom>
              <a:avLst/>
              <a:gdLst>
                <a:gd name="T0" fmla="*/ 1831 w 8752"/>
                <a:gd name="T1" fmla="*/ 14737 h 14738"/>
                <a:gd name="T2" fmla="*/ 2771 w 8752"/>
                <a:gd name="T3" fmla="*/ 14737 h 14738"/>
                <a:gd name="T4" fmla="*/ 4324 w 8752"/>
                <a:gd name="T5" fmla="*/ 2429 h 14738"/>
                <a:gd name="T6" fmla="*/ 5873 w 8752"/>
                <a:gd name="T7" fmla="*/ 14737 h 14738"/>
                <a:gd name="T8" fmla="*/ 6924 w 8752"/>
                <a:gd name="T9" fmla="*/ 14737 h 14738"/>
                <a:gd name="T10" fmla="*/ 8752 w 8752"/>
                <a:gd name="T11" fmla="*/ 0 h 14738"/>
                <a:gd name="T12" fmla="*/ 7979 w 8752"/>
                <a:gd name="T13" fmla="*/ 0 h 14738"/>
                <a:gd name="T14" fmla="*/ 6538 w 8752"/>
                <a:gd name="T15" fmla="*/ 12321 h 14738"/>
                <a:gd name="T16" fmla="*/ 4821 w 8752"/>
                <a:gd name="T17" fmla="*/ 0 h 14738"/>
                <a:gd name="T18" fmla="*/ 3934 w 8752"/>
                <a:gd name="T19" fmla="*/ 0 h 14738"/>
                <a:gd name="T20" fmla="*/ 2329 w 8752"/>
                <a:gd name="T21" fmla="*/ 12321 h 14738"/>
                <a:gd name="T22" fmla="*/ 888 w 8752"/>
                <a:gd name="T23" fmla="*/ 0 h 14738"/>
                <a:gd name="T24" fmla="*/ 0 w 8752"/>
                <a:gd name="T25" fmla="*/ 0 h 14738"/>
                <a:gd name="T26" fmla="*/ 1831 w 8752"/>
                <a:gd name="T27"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52" h="14738">
                  <a:moveTo>
                    <a:pt x="1831" y="14737"/>
                  </a:moveTo>
                  <a:lnTo>
                    <a:pt x="2771" y="14737"/>
                  </a:lnTo>
                  <a:lnTo>
                    <a:pt x="4324" y="2429"/>
                  </a:lnTo>
                  <a:lnTo>
                    <a:pt x="5873" y="14737"/>
                  </a:lnTo>
                  <a:lnTo>
                    <a:pt x="6924" y="14737"/>
                  </a:lnTo>
                  <a:lnTo>
                    <a:pt x="8752" y="0"/>
                  </a:lnTo>
                  <a:lnTo>
                    <a:pt x="7979" y="0"/>
                  </a:lnTo>
                  <a:lnTo>
                    <a:pt x="6538" y="12321"/>
                  </a:lnTo>
                  <a:lnTo>
                    <a:pt x="4821" y="0"/>
                  </a:lnTo>
                  <a:lnTo>
                    <a:pt x="3934" y="0"/>
                  </a:lnTo>
                  <a:lnTo>
                    <a:pt x="2329" y="12321"/>
                  </a:lnTo>
                  <a:lnTo>
                    <a:pt x="888" y="0"/>
                  </a:lnTo>
                  <a:lnTo>
                    <a:pt x="0" y="0"/>
                  </a:lnTo>
                  <a:lnTo>
                    <a:pt x="1831" y="14737"/>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 name="Freeform 16"/>
            <p:cNvSpPr>
              <a:spLocks noChangeArrowheads="1"/>
            </p:cNvSpPr>
            <p:nvPr/>
          </p:nvSpPr>
          <p:spPr bwMode="auto">
            <a:xfrm>
              <a:off x="4933" y="3960"/>
              <a:ext cx="48" cy="43"/>
            </a:xfrm>
            <a:custGeom>
              <a:avLst/>
              <a:gdLst>
                <a:gd name="T0" fmla="*/ 4979 w 4979"/>
                <a:gd name="T1" fmla="*/ 8134 h 16269"/>
                <a:gd name="T2" fmla="*/ 2490 w 4979"/>
                <a:gd name="T3" fmla="*/ 0 h 16269"/>
                <a:gd name="T4" fmla="*/ 1 w 4979"/>
                <a:gd name="T5" fmla="*/ 8134 h 16269"/>
                <a:gd name="T6" fmla="*/ 2490 w 4979"/>
                <a:gd name="T7" fmla="*/ 16268 h 16269"/>
                <a:gd name="T8" fmla="*/ 4979 w 4979"/>
                <a:gd name="T9" fmla="*/ 8134 h 16269"/>
                <a:gd name="T10" fmla="*/ 2490 w 4979"/>
                <a:gd name="T11" fmla="*/ 1914 h 16269"/>
                <a:gd name="T12" fmla="*/ 4193 w 4979"/>
                <a:gd name="T13" fmla="*/ 8134 h 16269"/>
                <a:gd name="T14" fmla="*/ 2490 w 4979"/>
                <a:gd name="T15" fmla="*/ 13876 h 16269"/>
                <a:gd name="T16" fmla="*/ 787 w 4979"/>
                <a:gd name="T17" fmla="*/ 8134 h 16269"/>
                <a:gd name="T18" fmla="*/ 2490 w 4979"/>
                <a:gd name="T19" fmla="*/ 191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79" h="16269">
                  <a:moveTo>
                    <a:pt x="4979" y="8134"/>
                  </a:moveTo>
                  <a:cubicBezTo>
                    <a:pt x="4979" y="2871"/>
                    <a:pt x="4193" y="0"/>
                    <a:pt x="2490" y="0"/>
                  </a:cubicBezTo>
                  <a:cubicBezTo>
                    <a:pt x="787" y="0"/>
                    <a:pt x="1" y="3350"/>
                    <a:pt x="1" y="8134"/>
                  </a:cubicBezTo>
                  <a:cubicBezTo>
                    <a:pt x="1" y="13397"/>
                    <a:pt x="787" y="16268"/>
                    <a:pt x="2490" y="16268"/>
                  </a:cubicBezTo>
                  <a:cubicBezTo>
                    <a:pt x="4193" y="16268"/>
                    <a:pt x="4979" y="13397"/>
                    <a:pt x="4979" y="8134"/>
                  </a:cubicBezTo>
                  <a:close/>
                  <a:moveTo>
                    <a:pt x="2490" y="1914"/>
                  </a:moveTo>
                  <a:cubicBezTo>
                    <a:pt x="3669" y="1914"/>
                    <a:pt x="4193" y="4785"/>
                    <a:pt x="4193" y="8134"/>
                  </a:cubicBezTo>
                  <a:cubicBezTo>
                    <a:pt x="4193" y="11484"/>
                    <a:pt x="3669" y="13876"/>
                    <a:pt x="2490" y="13876"/>
                  </a:cubicBezTo>
                  <a:cubicBezTo>
                    <a:pt x="1442" y="13876"/>
                    <a:pt x="787" y="11484"/>
                    <a:pt x="787" y="8134"/>
                  </a:cubicBezTo>
                  <a:cubicBezTo>
                    <a:pt x="787" y="4785"/>
                    <a:pt x="1442" y="1914"/>
                    <a:pt x="2490" y="191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 name="Freeform 17"/>
            <p:cNvSpPr>
              <a:spLocks noChangeArrowheads="1"/>
            </p:cNvSpPr>
            <p:nvPr/>
          </p:nvSpPr>
          <p:spPr bwMode="auto">
            <a:xfrm>
              <a:off x="4998" y="3961"/>
              <a:ext cx="25" cy="39"/>
            </a:xfrm>
            <a:custGeom>
              <a:avLst/>
              <a:gdLst>
                <a:gd name="T0" fmla="*/ 1 w 2621"/>
                <a:gd name="T1" fmla="*/ 14737 h 14738"/>
                <a:gd name="T2" fmla="*/ 787 w 2621"/>
                <a:gd name="T3" fmla="*/ 14737 h 14738"/>
                <a:gd name="T4" fmla="*/ 787 w 2621"/>
                <a:gd name="T5" fmla="*/ 7608 h 14738"/>
                <a:gd name="T6" fmla="*/ 2228 w 2621"/>
                <a:gd name="T7" fmla="*/ 2381 h 14738"/>
                <a:gd name="T8" fmla="*/ 2621 w 2621"/>
                <a:gd name="T9" fmla="*/ 2381 h 14738"/>
                <a:gd name="T10" fmla="*/ 2621 w 2621"/>
                <a:gd name="T11" fmla="*/ 0 h 14738"/>
                <a:gd name="T12" fmla="*/ 2359 w 2621"/>
                <a:gd name="T13" fmla="*/ 0 h 14738"/>
                <a:gd name="T14" fmla="*/ 787 w 2621"/>
                <a:gd name="T15" fmla="*/ 3338 h 14738"/>
                <a:gd name="T16" fmla="*/ 787 w 2621"/>
                <a:gd name="T17" fmla="*/ 3338 h 14738"/>
                <a:gd name="T18" fmla="*/ 656 w 2621"/>
                <a:gd name="T19" fmla="*/ 0 h 14738"/>
                <a:gd name="T20" fmla="*/ 1 w 2621"/>
                <a:gd name="T21" fmla="*/ 0 h 14738"/>
                <a:gd name="T22" fmla="*/ 1 w 2621"/>
                <a:gd name="T23" fmla="*/ 3338 h 14738"/>
                <a:gd name="T24" fmla="*/ 1 w 2621"/>
                <a:gd name="T25"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1" h="14738">
                  <a:moveTo>
                    <a:pt x="1" y="14737"/>
                  </a:moveTo>
                  <a:cubicBezTo>
                    <a:pt x="787" y="14737"/>
                    <a:pt x="787" y="14737"/>
                    <a:pt x="787" y="14737"/>
                  </a:cubicBezTo>
                  <a:cubicBezTo>
                    <a:pt x="787" y="7608"/>
                    <a:pt x="787" y="7608"/>
                    <a:pt x="787" y="7608"/>
                  </a:cubicBezTo>
                  <a:cubicBezTo>
                    <a:pt x="787" y="4761"/>
                    <a:pt x="1311" y="2381"/>
                    <a:pt x="2228" y="2381"/>
                  </a:cubicBezTo>
                  <a:cubicBezTo>
                    <a:pt x="2359" y="2381"/>
                    <a:pt x="2490" y="2381"/>
                    <a:pt x="2621" y="2381"/>
                  </a:cubicBezTo>
                  <a:cubicBezTo>
                    <a:pt x="2621" y="0"/>
                    <a:pt x="2621" y="0"/>
                    <a:pt x="2621" y="0"/>
                  </a:cubicBezTo>
                  <a:cubicBezTo>
                    <a:pt x="2359" y="0"/>
                    <a:pt x="2359" y="0"/>
                    <a:pt x="2359" y="0"/>
                  </a:cubicBezTo>
                  <a:cubicBezTo>
                    <a:pt x="1442" y="0"/>
                    <a:pt x="1049" y="957"/>
                    <a:pt x="787" y="3338"/>
                  </a:cubicBezTo>
                  <a:cubicBezTo>
                    <a:pt x="787" y="3338"/>
                    <a:pt x="787" y="3338"/>
                    <a:pt x="787" y="3338"/>
                  </a:cubicBezTo>
                  <a:cubicBezTo>
                    <a:pt x="787" y="1902"/>
                    <a:pt x="656" y="957"/>
                    <a:pt x="656" y="0"/>
                  </a:cubicBezTo>
                  <a:cubicBezTo>
                    <a:pt x="1" y="0"/>
                    <a:pt x="1" y="0"/>
                    <a:pt x="1" y="0"/>
                  </a:cubicBezTo>
                  <a:cubicBezTo>
                    <a:pt x="1" y="1436"/>
                    <a:pt x="1" y="2381"/>
                    <a:pt x="1" y="3338"/>
                  </a:cubicBezTo>
                  <a:cubicBezTo>
                    <a:pt x="1" y="14737"/>
                    <a:pt x="1" y="14737"/>
                    <a:pt x="1" y="1473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 name="Freeform 18"/>
            <p:cNvSpPr>
              <a:spLocks noChangeArrowheads="1"/>
            </p:cNvSpPr>
            <p:nvPr/>
          </p:nvSpPr>
          <p:spPr bwMode="auto">
            <a:xfrm>
              <a:off x="5038" y="3944"/>
              <a:ext cx="43" cy="57"/>
            </a:xfrm>
            <a:custGeom>
              <a:avLst/>
              <a:gdLst>
                <a:gd name="T0" fmla="*/ 1 w 4455"/>
                <a:gd name="T1" fmla="*/ 21053 h 21054"/>
                <a:gd name="T2" fmla="*/ 780 w 4455"/>
                <a:gd name="T3" fmla="*/ 21053 h 21054"/>
                <a:gd name="T4" fmla="*/ 780 w 4455"/>
                <a:gd name="T5" fmla="*/ 12967 h 21054"/>
                <a:gd name="T6" fmla="*/ 3286 w 4455"/>
                <a:gd name="T7" fmla="*/ 21053 h 21054"/>
                <a:gd name="T8" fmla="*/ 4455 w 4455"/>
                <a:gd name="T9" fmla="*/ 21053 h 21054"/>
                <a:gd name="T10" fmla="*/ 1838 w 4455"/>
                <a:gd name="T11" fmla="*/ 12967 h 21054"/>
                <a:gd name="T12" fmla="*/ 4065 w 4455"/>
                <a:gd name="T13" fmla="*/ 6281 h 21054"/>
                <a:gd name="T14" fmla="*/ 3007 w 4455"/>
                <a:gd name="T15" fmla="*/ 6281 h 21054"/>
                <a:gd name="T16" fmla="*/ 780 w 4455"/>
                <a:gd name="T17" fmla="*/ 12560 h 21054"/>
                <a:gd name="T18" fmla="*/ 780 w 4455"/>
                <a:gd name="T19" fmla="*/ 1 h 21054"/>
                <a:gd name="T20" fmla="*/ 1 w 4455"/>
                <a:gd name="T21" fmla="*/ 1 h 21054"/>
                <a:gd name="T22" fmla="*/ 1 w 4455"/>
                <a:gd name="T23" fmla="*/ 21053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55" h="21054">
                  <a:moveTo>
                    <a:pt x="1" y="21053"/>
                  </a:moveTo>
                  <a:lnTo>
                    <a:pt x="780" y="21053"/>
                  </a:lnTo>
                  <a:lnTo>
                    <a:pt x="780" y="12967"/>
                  </a:lnTo>
                  <a:lnTo>
                    <a:pt x="3286" y="21053"/>
                  </a:lnTo>
                  <a:lnTo>
                    <a:pt x="4455" y="21053"/>
                  </a:lnTo>
                  <a:lnTo>
                    <a:pt x="1838" y="12967"/>
                  </a:lnTo>
                  <a:lnTo>
                    <a:pt x="4065" y="6281"/>
                  </a:lnTo>
                  <a:lnTo>
                    <a:pt x="3007" y="6281"/>
                  </a:lnTo>
                  <a:lnTo>
                    <a:pt x="780" y="12560"/>
                  </a:lnTo>
                  <a:lnTo>
                    <a:pt x="780" y="1"/>
                  </a:lnTo>
                  <a:lnTo>
                    <a:pt x="1" y="1"/>
                  </a:lnTo>
                  <a:lnTo>
                    <a:pt x="1" y="21053"/>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 name="Freeform 19"/>
            <p:cNvSpPr>
              <a:spLocks noChangeArrowheads="1"/>
            </p:cNvSpPr>
            <p:nvPr/>
          </p:nvSpPr>
          <p:spPr bwMode="auto">
            <a:xfrm>
              <a:off x="5094" y="3944"/>
              <a:ext cx="7" cy="57"/>
            </a:xfrm>
            <a:custGeom>
              <a:avLst/>
              <a:gdLst>
                <a:gd name="T0" fmla="*/ 1 w 840"/>
                <a:gd name="T1" fmla="*/ 21053 h 21054"/>
                <a:gd name="T2" fmla="*/ 839 w 840"/>
                <a:gd name="T3" fmla="*/ 21053 h 21054"/>
                <a:gd name="T4" fmla="*/ 839 w 840"/>
                <a:gd name="T5" fmla="*/ 6281 h 21054"/>
                <a:gd name="T6" fmla="*/ 1 w 840"/>
                <a:gd name="T7" fmla="*/ 6281 h 21054"/>
                <a:gd name="T8" fmla="*/ 1 w 840"/>
                <a:gd name="T9" fmla="*/ 21053 h 21054"/>
                <a:gd name="T10" fmla="*/ 1 w 840"/>
                <a:gd name="T11" fmla="*/ 2836 h 21054"/>
                <a:gd name="T12" fmla="*/ 839 w 840"/>
                <a:gd name="T13" fmla="*/ 2836 h 21054"/>
                <a:gd name="T14" fmla="*/ 839 w 840"/>
                <a:gd name="T15" fmla="*/ 1 h 21054"/>
                <a:gd name="T16" fmla="*/ 1 w 840"/>
                <a:gd name="T17" fmla="*/ 1 h 21054"/>
                <a:gd name="T18" fmla="*/ 1 w 840"/>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0" h="21054">
                  <a:moveTo>
                    <a:pt x="1" y="21053"/>
                  </a:moveTo>
                  <a:lnTo>
                    <a:pt x="839" y="21053"/>
                  </a:lnTo>
                  <a:lnTo>
                    <a:pt x="839" y="6281"/>
                  </a:lnTo>
                  <a:lnTo>
                    <a:pt x="1" y="6281"/>
                  </a:lnTo>
                  <a:lnTo>
                    <a:pt x="1" y="21053"/>
                  </a:lnTo>
                  <a:close/>
                  <a:moveTo>
                    <a:pt x="1" y="2836"/>
                  </a:moveTo>
                  <a:lnTo>
                    <a:pt x="839" y="2836"/>
                  </a:lnTo>
                  <a:lnTo>
                    <a:pt x="839" y="1"/>
                  </a:lnTo>
                  <a:lnTo>
                    <a:pt x="1" y="1"/>
                  </a:lnTo>
                  <a:lnTo>
                    <a:pt x="1"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 name="Freeform 20"/>
            <p:cNvSpPr>
              <a:spLocks noChangeArrowheads="1"/>
            </p:cNvSpPr>
            <p:nvPr/>
          </p:nvSpPr>
          <p:spPr bwMode="auto">
            <a:xfrm>
              <a:off x="5120" y="3960"/>
              <a:ext cx="44" cy="41"/>
            </a:xfrm>
            <a:custGeom>
              <a:avLst/>
              <a:gdLst>
                <a:gd name="T0" fmla="*/ 1 w 4560"/>
                <a:gd name="T1" fmla="*/ 15311 h 15312"/>
                <a:gd name="T2" fmla="*/ 915 w 4560"/>
                <a:gd name="T3" fmla="*/ 15311 h 15312"/>
                <a:gd name="T4" fmla="*/ 915 w 4560"/>
                <a:gd name="T5" fmla="*/ 8613 h 15312"/>
                <a:gd name="T6" fmla="*/ 2477 w 4560"/>
                <a:gd name="T7" fmla="*/ 1914 h 15312"/>
                <a:gd name="T8" fmla="*/ 3780 w 4560"/>
                <a:gd name="T9" fmla="*/ 7177 h 15312"/>
                <a:gd name="T10" fmla="*/ 3780 w 4560"/>
                <a:gd name="T11" fmla="*/ 15311 h 15312"/>
                <a:gd name="T12" fmla="*/ 4560 w 4560"/>
                <a:gd name="T13" fmla="*/ 15311 h 15312"/>
                <a:gd name="T14" fmla="*/ 4560 w 4560"/>
                <a:gd name="T15" fmla="*/ 7177 h 15312"/>
                <a:gd name="T16" fmla="*/ 2608 w 4560"/>
                <a:gd name="T17" fmla="*/ 0 h 15312"/>
                <a:gd name="T18" fmla="*/ 784 w 4560"/>
                <a:gd name="T19" fmla="*/ 3350 h 15312"/>
                <a:gd name="T20" fmla="*/ 784 w 4560"/>
                <a:gd name="T21" fmla="*/ 3350 h 15312"/>
                <a:gd name="T22" fmla="*/ 784 w 4560"/>
                <a:gd name="T23" fmla="*/ 479 h 15312"/>
                <a:gd name="T24" fmla="*/ 1 w 4560"/>
                <a:gd name="T25" fmla="*/ 479 h 15312"/>
                <a:gd name="T26" fmla="*/ 1 w 4560"/>
                <a:gd name="T27" fmla="*/ 3828 h 15312"/>
                <a:gd name="T28" fmla="*/ 1 w 4560"/>
                <a:gd name="T29" fmla="*/ 15311 h 15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60" h="15312">
                  <a:moveTo>
                    <a:pt x="1" y="15311"/>
                  </a:moveTo>
                  <a:cubicBezTo>
                    <a:pt x="915" y="15311"/>
                    <a:pt x="915" y="15311"/>
                    <a:pt x="915" y="15311"/>
                  </a:cubicBezTo>
                  <a:cubicBezTo>
                    <a:pt x="915" y="8613"/>
                    <a:pt x="915" y="8613"/>
                    <a:pt x="915" y="8613"/>
                  </a:cubicBezTo>
                  <a:cubicBezTo>
                    <a:pt x="915" y="3828"/>
                    <a:pt x="1694" y="1914"/>
                    <a:pt x="2477" y="1914"/>
                  </a:cubicBezTo>
                  <a:cubicBezTo>
                    <a:pt x="3260" y="1914"/>
                    <a:pt x="3780" y="3828"/>
                    <a:pt x="3780" y="7177"/>
                  </a:cubicBezTo>
                  <a:cubicBezTo>
                    <a:pt x="3780" y="15311"/>
                    <a:pt x="3780" y="15311"/>
                    <a:pt x="3780" y="15311"/>
                  </a:cubicBezTo>
                  <a:cubicBezTo>
                    <a:pt x="4560" y="15311"/>
                    <a:pt x="4560" y="15311"/>
                    <a:pt x="4560" y="15311"/>
                  </a:cubicBezTo>
                  <a:cubicBezTo>
                    <a:pt x="4560" y="7177"/>
                    <a:pt x="4560" y="7177"/>
                    <a:pt x="4560" y="7177"/>
                  </a:cubicBezTo>
                  <a:cubicBezTo>
                    <a:pt x="4560" y="2393"/>
                    <a:pt x="3780" y="0"/>
                    <a:pt x="2608" y="0"/>
                  </a:cubicBezTo>
                  <a:cubicBezTo>
                    <a:pt x="1825" y="0"/>
                    <a:pt x="1304" y="957"/>
                    <a:pt x="784" y="3350"/>
                  </a:cubicBezTo>
                  <a:cubicBezTo>
                    <a:pt x="784" y="3350"/>
                    <a:pt x="784" y="3350"/>
                    <a:pt x="784" y="3350"/>
                  </a:cubicBezTo>
                  <a:cubicBezTo>
                    <a:pt x="784" y="2393"/>
                    <a:pt x="784" y="1436"/>
                    <a:pt x="784" y="479"/>
                  </a:cubicBezTo>
                  <a:cubicBezTo>
                    <a:pt x="1" y="479"/>
                    <a:pt x="1" y="479"/>
                    <a:pt x="1" y="479"/>
                  </a:cubicBezTo>
                  <a:cubicBezTo>
                    <a:pt x="1" y="1914"/>
                    <a:pt x="1" y="2871"/>
                    <a:pt x="1" y="3828"/>
                  </a:cubicBezTo>
                  <a:cubicBezTo>
                    <a:pt x="1" y="15311"/>
                    <a:pt x="1" y="15311"/>
                    <a:pt x="1" y="15311"/>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1"/>
            <p:cNvSpPr>
              <a:spLocks noChangeArrowheads="1"/>
            </p:cNvSpPr>
            <p:nvPr/>
          </p:nvSpPr>
          <p:spPr bwMode="auto">
            <a:xfrm>
              <a:off x="5179" y="3960"/>
              <a:ext cx="48" cy="58"/>
            </a:xfrm>
            <a:custGeom>
              <a:avLst/>
              <a:gdLst>
                <a:gd name="T0" fmla="*/ 135 w 4874"/>
                <a:gd name="T1" fmla="*/ 16830 h 21628"/>
                <a:gd name="T2" fmla="*/ 2372 w 4874"/>
                <a:gd name="T3" fmla="*/ 21627 h 21628"/>
                <a:gd name="T4" fmla="*/ 4874 w 4874"/>
                <a:gd name="T5" fmla="*/ 13457 h 21628"/>
                <a:gd name="T6" fmla="*/ 4874 w 4874"/>
                <a:gd name="T7" fmla="*/ 3373 h 21628"/>
                <a:gd name="T8" fmla="*/ 4874 w 4874"/>
                <a:gd name="T9" fmla="*/ 491 h 21628"/>
                <a:gd name="T10" fmla="*/ 4216 w 4874"/>
                <a:gd name="T11" fmla="*/ 491 h 21628"/>
                <a:gd name="T12" fmla="*/ 4085 w 4874"/>
                <a:gd name="T13" fmla="*/ 2895 h 21628"/>
                <a:gd name="T14" fmla="*/ 2372 w 4874"/>
                <a:gd name="T15" fmla="*/ 0 h 21628"/>
                <a:gd name="T16" fmla="*/ 1 w 4874"/>
                <a:gd name="T17" fmla="*/ 7692 h 21628"/>
                <a:gd name="T18" fmla="*/ 2372 w 4874"/>
                <a:gd name="T19" fmla="*/ 15383 h 21628"/>
                <a:gd name="T20" fmla="*/ 4085 w 4874"/>
                <a:gd name="T21" fmla="*/ 12500 h 21628"/>
                <a:gd name="T22" fmla="*/ 4085 w 4874"/>
                <a:gd name="T23" fmla="*/ 12500 h 21628"/>
                <a:gd name="T24" fmla="*/ 4085 w 4874"/>
                <a:gd name="T25" fmla="*/ 13948 h 21628"/>
                <a:gd name="T26" fmla="*/ 2372 w 4874"/>
                <a:gd name="T27" fmla="*/ 19713 h 21628"/>
                <a:gd name="T28" fmla="*/ 1055 w 4874"/>
                <a:gd name="T29" fmla="*/ 16830 h 21628"/>
                <a:gd name="T30" fmla="*/ 135 w 4874"/>
                <a:gd name="T31" fmla="*/ 16830 h 21628"/>
                <a:gd name="T32" fmla="*/ 924 w 4874"/>
                <a:gd name="T33" fmla="*/ 7692 h 21628"/>
                <a:gd name="T34" fmla="*/ 2506 w 4874"/>
                <a:gd name="T35" fmla="*/ 1926 h 21628"/>
                <a:gd name="T36" fmla="*/ 4085 w 4874"/>
                <a:gd name="T37" fmla="*/ 7692 h 21628"/>
                <a:gd name="T38" fmla="*/ 2506 w 4874"/>
                <a:gd name="T39" fmla="*/ 13457 h 21628"/>
                <a:gd name="T40" fmla="*/ 924 w 4874"/>
                <a:gd name="T41" fmla="*/ 7692 h 2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4" h="21628">
                  <a:moveTo>
                    <a:pt x="135" y="16830"/>
                  </a:moveTo>
                  <a:cubicBezTo>
                    <a:pt x="266" y="20192"/>
                    <a:pt x="793" y="21627"/>
                    <a:pt x="2372" y="21627"/>
                  </a:cubicBezTo>
                  <a:cubicBezTo>
                    <a:pt x="4085" y="21627"/>
                    <a:pt x="4874" y="19713"/>
                    <a:pt x="4874" y="13457"/>
                  </a:cubicBezTo>
                  <a:cubicBezTo>
                    <a:pt x="4874" y="3373"/>
                    <a:pt x="4874" y="3373"/>
                    <a:pt x="4874" y="3373"/>
                  </a:cubicBezTo>
                  <a:cubicBezTo>
                    <a:pt x="4874" y="2405"/>
                    <a:pt x="4874" y="1448"/>
                    <a:pt x="4874" y="491"/>
                  </a:cubicBezTo>
                  <a:cubicBezTo>
                    <a:pt x="4216" y="491"/>
                    <a:pt x="4216" y="491"/>
                    <a:pt x="4216" y="491"/>
                  </a:cubicBezTo>
                  <a:cubicBezTo>
                    <a:pt x="4216" y="1448"/>
                    <a:pt x="4085" y="1926"/>
                    <a:pt x="4085" y="2895"/>
                  </a:cubicBezTo>
                  <a:cubicBezTo>
                    <a:pt x="3692" y="969"/>
                    <a:pt x="3164" y="0"/>
                    <a:pt x="2372" y="0"/>
                  </a:cubicBezTo>
                  <a:cubicBezTo>
                    <a:pt x="1055" y="0"/>
                    <a:pt x="1" y="2895"/>
                    <a:pt x="1" y="7692"/>
                  </a:cubicBezTo>
                  <a:cubicBezTo>
                    <a:pt x="1" y="12500"/>
                    <a:pt x="1055" y="15383"/>
                    <a:pt x="2372" y="15383"/>
                  </a:cubicBezTo>
                  <a:cubicBezTo>
                    <a:pt x="3030" y="15383"/>
                    <a:pt x="3692" y="14426"/>
                    <a:pt x="4085" y="12500"/>
                  </a:cubicBezTo>
                  <a:cubicBezTo>
                    <a:pt x="4085" y="12500"/>
                    <a:pt x="4085" y="12500"/>
                    <a:pt x="4085" y="12500"/>
                  </a:cubicBezTo>
                  <a:cubicBezTo>
                    <a:pt x="4085" y="13948"/>
                    <a:pt x="4085" y="13948"/>
                    <a:pt x="4085" y="13948"/>
                  </a:cubicBezTo>
                  <a:cubicBezTo>
                    <a:pt x="4085" y="17309"/>
                    <a:pt x="3823" y="19713"/>
                    <a:pt x="2372" y="19713"/>
                  </a:cubicBezTo>
                  <a:cubicBezTo>
                    <a:pt x="1452" y="19713"/>
                    <a:pt x="1055" y="18266"/>
                    <a:pt x="1055" y="16830"/>
                  </a:cubicBezTo>
                  <a:cubicBezTo>
                    <a:pt x="135" y="16830"/>
                    <a:pt x="135" y="16830"/>
                    <a:pt x="135" y="16830"/>
                  </a:cubicBezTo>
                  <a:close/>
                  <a:moveTo>
                    <a:pt x="924" y="7692"/>
                  </a:moveTo>
                  <a:cubicBezTo>
                    <a:pt x="924" y="4330"/>
                    <a:pt x="1452" y="1926"/>
                    <a:pt x="2506" y="1926"/>
                  </a:cubicBezTo>
                  <a:cubicBezTo>
                    <a:pt x="3557" y="1926"/>
                    <a:pt x="4085" y="4330"/>
                    <a:pt x="4085" y="7692"/>
                  </a:cubicBezTo>
                  <a:cubicBezTo>
                    <a:pt x="4085" y="11065"/>
                    <a:pt x="3557" y="13457"/>
                    <a:pt x="2506" y="13457"/>
                  </a:cubicBezTo>
                  <a:cubicBezTo>
                    <a:pt x="1452" y="13457"/>
                    <a:pt x="924" y="11065"/>
                    <a:pt x="924" y="769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22"/>
            <p:cNvSpPr>
              <a:spLocks noChangeArrowheads="1"/>
            </p:cNvSpPr>
            <p:nvPr/>
          </p:nvSpPr>
          <p:spPr bwMode="auto">
            <a:xfrm>
              <a:off x="4981" y="3689"/>
              <a:ext cx="253" cy="211"/>
            </a:xfrm>
            <a:custGeom>
              <a:avLst/>
              <a:gdLst>
                <a:gd name="T0" fmla="*/ 12017 w 25469"/>
                <a:gd name="T1" fmla="*/ 53936 h 77321"/>
                <a:gd name="T2" fmla="*/ 18548 w 25469"/>
                <a:gd name="T3" fmla="*/ 0 h 77321"/>
                <a:gd name="T4" fmla="*/ 25468 w 25469"/>
                <a:gd name="T5" fmla="*/ 0 h 77321"/>
                <a:gd name="T6" fmla="*/ 18024 w 25469"/>
                <a:gd name="T7" fmla="*/ 53936 h 77321"/>
                <a:gd name="T8" fmla="*/ 12017 w 25469"/>
                <a:gd name="T9" fmla="*/ 53936 h 77321"/>
                <a:gd name="T10" fmla="*/ 5228 w 25469"/>
                <a:gd name="T11" fmla="*/ 53936 h 77321"/>
                <a:gd name="T12" fmla="*/ 1 w 25469"/>
                <a:gd name="T13" fmla="*/ 0 h 77321"/>
                <a:gd name="T14" fmla="*/ 6793 w 25469"/>
                <a:gd name="T15" fmla="*/ 0 h 77321"/>
                <a:gd name="T16" fmla="*/ 11365 w 25469"/>
                <a:gd name="T17" fmla="*/ 53936 h 77321"/>
                <a:gd name="T18" fmla="*/ 5228 w 25469"/>
                <a:gd name="T19" fmla="*/ 53936 h 77321"/>
                <a:gd name="T20" fmla="*/ 14889 w 25469"/>
                <a:gd name="T21" fmla="*/ 77321 h 77321"/>
                <a:gd name="T22" fmla="*/ 7317 w 25469"/>
                <a:gd name="T23" fmla="*/ 77321 h 77321"/>
                <a:gd name="T24" fmla="*/ 5880 w 25469"/>
                <a:gd name="T25" fmla="*/ 60622 h 77321"/>
                <a:gd name="T26" fmla="*/ 17110 w 25469"/>
                <a:gd name="T27" fmla="*/ 60622 h 77321"/>
                <a:gd name="T28" fmla="*/ 14889 w 25469"/>
                <a:gd name="T29"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69" h="77321">
                  <a:moveTo>
                    <a:pt x="12017" y="53936"/>
                  </a:moveTo>
                  <a:cubicBezTo>
                    <a:pt x="13976" y="35802"/>
                    <a:pt x="16589" y="18625"/>
                    <a:pt x="18548" y="0"/>
                  </a:cubicBezTo>
                  <a:cubicBezTo>
                    <a:pt x="25468" y="0"/>
                    <a:pt x="25468" y="0"/>
                    <a:pt x="25468" y="0"/>
                  </a:cubicBezTo>
                  <a:cubicBezTo>
                    <a:pt x="22989" y="18146"/>
                    <a:pt x="20375" y="35802"/>
                    <a:pt x="18024" y="53936"/>
                  </a:cubicBezTo>
                  <a:cubicBezTo>
                    <a:pt x="12017" y="53936"/>
                    <a:pt x="12017" y="53936"/>
                    <a:pt x="12017" y="53936"/>
                  </a:cubicBezTo>
                  <a:close/>
                  <a:moveTo>
                    <a:pt x="5228" y="53936"/>
                  </a:moveTo>
                  <a:cubicBezTo>
                    <a:pt x="3528" y="35802"/>
                    <a:pt x="1701" y="18146"/>
                    <a:pt x="1" y="0"/>
                  </a:cubicBezTo>
                  <a:cubicBezTo>
                    <a:pt x="6793" y="0"/>
                    <a:pt x="6793" y="0"/>
                    <a:pt x="6793" y="0"/>
                  </a:cubicBezTo>
                  <a:cubicBezTo>
                    <a:pt x="8621" y="23876"/>
                    <a:pt x="10059" y="36280"/>
                    <a:pt x="11365" y="53936"/>
                  </a:cubicBezTo>
                  <a:cubicBezTo>
                    <a:pt x="5228" y="53936"/>
                    <a:pt x="5228" y="53936"/>
                    <a:pt x="5228" y="53936"/>
                  </a:cubicBezTo>
                  <a:close/>
                  <a:moveTo>
                    <a:pt x="14889" y="77321"/>
                  </a:moveTo>
                  <a:cubicBezTo>
                    <a:pt x="7317" y="77321"/>
                    <a:pt x="7317" y="77321"/>
                    <a:pt x="7317" y="77321"/>
                  </a:cubicBezTo>
                  <a:cubicBezTo>
                    <a:pt x="6793" y="71603"/>
                    <a:pt x="6273" y="66352"/>
                    <a:pt x="5880" y="60622"/>
                  </a:cubicBezTo>
                  <a:cubicBezTo>
                    <a:pt x="17110" y="60622"/>
                    <a:pt x="17110" y="60622"/>
                    <a:pt x="17110" y="60622"/>
                  </a:cubicBezTo>
                  <a:cubicBezTo>
                    <a:pt x="16327" y="66352"/>
                    <a:pt x="15544" y="71603"/>
                    <a:pt x="14889"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23"/>
            <p:cNvSpPr>
              <a:spLocks noChangeArrowheads="1"/>
            </p:cNvSpPr>
            <p:nvPr/>
          </p:nvSpPr>
          <p:spPr bwMode="auto">
            <a:xfrm>
              <a:off x="4272" y="3766"/>
              <a:ext cx="157" cy="157"/>
            </a:xfrm>
            <a:custGeom>
              <a:avLst/>
              <a:gdLst>
                <a:gd name="T0" fmla="*/ 1704 w 15827"/>
                <a:gd name="T1" fmla="*/ 46818 h 57800"/>
                <a:gd name="T2" fmla="*/ 1 w 15827"/>
                <a:gd name="T3" fmla="*/ 32488 h 57800"/>
                <a:gd name="T4" fmla="*/ 4710 w 15827"/>
                <a:gd name="T5" fmla="*/ 32488 h 57800"/>
                <a:gd name="T6" fmla="*/ 5103 w 15827"/>
                <a:gd name="T7" fmla="*/ 34881 h 57800"/>
                <a:gd name="T8" fmla="*/ 1704 w 15827"/>
                <a:gd name="T9" fmla="*/ 46818 h 57800"/>
                <a:gd name="T10" fmla="*/ 15698 w 15827"/>
                <a:gd name="T11" fmla="*/ 32488 h 57800"/>
                <a:gd name="T12" fmla="*/ 7851 w 15827"/>
                <a:gd name="T13" fmla="*/ 57799 h 57800"/>
                <a:gd name="T14" fmla="*/ 3011 w 15827"/>
                <a:gd name="T15" fmla="*/ 51591 h 57800"/>
                <a:gd name="T16" fmla="*/ 6279 w 15827"/>
                <a:gd name="T17" fmla="*/ 39653 h 57800"/>
                <a:gd name="T18" fmla="*/ 7851 w 15827"/>
                <a:gd name="T19" fmla="*/ 41089 h 57800"/>
                <a:gd name="T20" fmla="*/ 10989 w 15827"/>
                <a:gd name="T21" fmla="*/ 32488 h 57800"/>
                <a:gd name="T22" fmla="*/ 15698 w 15827"/>
                <a:gd name="T23" fmla="*/ 32488 h 57800"/>
                <a:gd name="T24" fmla="*/ 3011 w 15827"/>
                <a:gd name="T25" fmla="*/ 6220 h 57800"/>
                <a:gd name="T26" fmla="*/ 7851 w 15827"/>
                <a:gd name="T27" fmla="*/ 0 h 57800"/>
                <a:gd name="T28" fmla="*/ 15826 w 15827"/>
                <a:gd name="T29" fmla="*/ 25802 h 57800"/>
                <a:gd name="T30" fmla="*/ 11120 w 15827"/>
                <a:gd name="T31" fmla="*/ 25802 h 57800"/>
                <a:gd name="T32" fmla="*/ 7851 w 15827"/>
                <a:gd name="T33" fmla="*/ 16723 h 57800"/>
                <a:gd name="T34" fmla="*/ 6279 w 15827"/>
                <a:gd name="T35" fmla="*/ 18158 h 57800"/>
                <a:gd name="T36" fmla="*/ 3011 w 15827"/>
                <a:gd name="T37" fmla="*/ 6220 h 57800"/>
                <a:gd name="T38" fmla="*/ 1 w 15827"/>
                <a:gd name="T39" fmla="*/ 25802 h 57800"/>
                <a:gd name="T40" fmla="*/ 1704 w 15827"/>
                <a:gd name="T41" fmla="*/ 10993 h 57800"/>
                <a:gd name="T42" fmla="*/ 4972 w 15827"/>
                <a:gd name="T43" fmla="*/ 22931 h 57800"/>
                <a:gd name="T44" fmla="*/ 4710 w 15827"/>
                <a:gd name="T45" fmla="*/ 25802 h 57800"/>
                <a:gd name="T46" fmla="*/ 1 w 15827"/>
                <a:gd name="T47" fmla="*/ 25802 h 57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27" h="57800">
                  <a:moveTo>
                    <a:pt x="1704" y="46818"/>
                  </a:moveTo>
                  <a:cubicBezTo>
                    <a:pt x="918" y="43003"/>
                    <a:pt x="263" y="38218"/>
                    <a:pt x="1" y="32488"/>
                  </a:cubicBezTo>
                  <a:cubicBezTo>
                    <a:pt x="4710" y="32488"/>
                    <a:pt x="4710" y="32488"/>
                    <a:pt x="4710" y="32488"/>
                  </a:cubicBezTo>
                  <a:cubicBezTo>
                    <a:pt x="4841" y="33445"/>
                    <a:pt x="4972" y="34402"/>
                    <a:pt x="5103" y="34881"/>
                  </a:cubicBezTo>
                  <a:cubicBezTo>
                    <a:pt x="1704" y="46818"/>
                    <a:pt x="1704" y="46818"/>
                    <a:pt x="1704" y="46818"/>
                  </a:cubicBezTo>
                  <a:close/>
                  <a:moveTo>
                    <a:pt x="15698" y="32488"/>
                  </a:moveTo>
                  <a:cubicBezTo>
                    <a:pt x="15174" y="46818"/>
                    <a:pt x="11903" y="57799"/>
                    <a:pt x="7851" y="57799"/>
                  </a:cubicBezTo>
                  <a:cubicBezTo>
                    <a:pt x="6017" y="57799"/>
                    <a:pt x="4317" y="55419"/>
                    <a:pt x="3011" y="51591"/>
                  </a:cubicBezTo>
                  <a:cubicBezTo>
                    <a:pt x="6279" y="39653"/>
                    <a:pt x="6279" y="39653"/>
                    <a:pt x="6279" y="39653"/>
                  </a:cubicBezTo>
                  <a:cubicBezTo>
                    <a:pt x="6803" y="40610"/>
                    <a:pt x="7327" y="41089"/>
                    <a:pt x="7851" y="41089"/>
                  </a:cubicBezTo>
                  <a:cubicBezTo>
                    <a:pt x="9420" y="41089"/>
                    <a:pt x="10596" y="37261"/>
                    <a:pt x="10989" y="32488"/>
                  </a:cubicBezTo>
                  <a:cubicBezTo>
                    <a:pt x="15698" y="32488"/>
                    <a:pt x="15698" y="32488"/>
                    <a:pt x="15698" y="32488"/>
                  </a:cubicBezTo>
                  <a:close/>
                  <a:moveTo>
                    <a:pt x="3011" y="6220"/>
                  </a:moveTo>
                  <a:cubicBezTo>
                    <a:pt x="4317" y="2393"/>
                    <a:pt x="6017" y="0"/>
                    <a:pt x="7851" y="0"/>
                  </a:cubicBezTo>
                  <a:cubicBezTo>
                    <a:pt x="12034" y="0"/>
                    <a:pt x="15436" y="11472"/>
                    <a:pt x="15826" y="25802"/>
                  </a:cubicBezTo>
                  <a:cubicBezTo>
                    <a:pt x="11120" y="25802"/>
                    <a:pt x="11120" y="25802"/>
                    <a:pt x="11120" y="25802"/>
                  </a:cubicBezTo>
                  <a:cubicBezTo>
                    <a:pt x="10727" y="20551"/>
                    <a:pt x="9420" y="16723"/>
                    <a:pt x="7851" y="16723"/>
                  </a:cubicBezTo>
                  <a:cubicBezTo>
                    <a:pt x="7327" y="16723"/>
                    <a:pt x="6672" y="17201"/>
                    <a:pt x="6279" y="18158"/>
                  </a:cubicBezTo>
                  <a:cubicBezTo>
                    <a:pt x="3011" y="6220"/>
                    <a:pt x="3011" y="6220"/>
                    <a:pt x="3011" y="6220"/>
                  </a:cubicBezTo>
                  <a:close/>
                  <a:moveTo>
                    <a:pt x="1" y="25802"/>
                  </a:moveTo>
                  <a:cubicBezTo>
                    <a:pt x="132" y="20072"/>
                    <a:pt x="787" y="14809"/>
                    <a:pt x="1704" y="10993"/>
                  </a:cubicBezTo>
                  <a:cubicBezTo>
                    <a:pt x="4972" y="22931"/>
                    <a:pt x="4972" y="22931"/>
                    <a:pt x="4972" y="22931"/>
                  </a:cubicBezTo>
                  <a:cubicBezTo>
                    <a:pt x="4841" y="23888"/>
                    <a:pt x="4710" y="24845"/>
                    <a:pt x="4710" y="25802"/>
                  </a:cubicBezTo>
                  <a:cubicBezTo>
                    <a:pt x="1" y="25802"/>
                    <a:pt x="1" y="25802"/>
                    <a:pt x="1" y="25802"/>
                  </a:cubicBezTo>
                  <a:close/>
                </a:path>
              </a:pathLst>
            </a:custGeom>
            <a:solidFill>
              <a:srgbClr val="FC1B1C"/>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24"/>
            <p:cNvSpPr>
              <a:spLocks noChangeArrowheads="1"/>
            </p:cNvSpPr>
            <p:nvPr/>
          </p:nvSpPr>
          <p:spPr bwMode="auto">
            <a:xfrm>
              <a:off x="5185" y="3689"/>
              <a:ext cx="267" cy="211"/>
            </a:xfrm>
            <a:custGeom>
              <a:avLst/>
              <a:gdLst>
                <a:gd name="T0" fmla="*/ 11076 w 26830"/>
                <a:gd name="T1" fmla="*/ 45359 h 77321"/>
                <a:gd name="T2" fmla="*/ 17194 w 26830"/>
                <a:gd name="T3" fmla="*/ 45359 h 77321"/>
                <a:gd name="T4" fmla="*/ 14718 w 26830"/>
                <a:gd name="T5" fmla="*/ 16723 h 77321"/>
                <a:gd name="T6" fmla="*/ 11076 w 26830"/>
                <a:gd name="T7" fmla="*/ 45359 h 77321"/>
                <a:gd name="T8" fmla="*/ 3518 w 26830"/>
                <a:gd name="T9" fmla="*/ 53948 h 77321"/>
                <a:gd name="T10" fmla="*/ 11076 w 26830"/>
                <a:gd name="T11" fmla="*/ 0 h 77321"/>
                <a:gd name="T12" fmla="*/ 19015 w 26830"/>
                <a:gd name="T13" fmla="*/ 0 h 77321"/>
                <a:gd name="T14" fmla="*/ 24360 w 26830"/>
                <a:gd name="T15" fmla="*/ 53948 h 77321"/>
                <a:gd name="T16" fmla="*/ 3518 w 26830"/>
                <a:gd name="T17" fmla="*/ 53948 h 77321"/>
                <a:gd name="T18" fmla="*/ 25140 w 26830"/>
                <a:gd name="T19" fmla="*/ 60622 h 77321"/>
                <a:gd name="T20" fmla="*/ 26830 w 26830"/>
                <a:gd name="T21" fmla="*/ 77321 h 77321"/>
                <a:gd name="T22" fmla="*/ 19801 w 26830"/>
                <a:gd name="T23" fmla="*/ 77321 h 77321"/>
                <a:gd name="T24" fmla="*/ 18367 w 26830"/>
                <a:gd name="T25" fmla="*/ 60622 h 77321"/>
                <a:gd name="T26" fmla="*/ 25140 w 26830"/>
                <a:gd name="T27" fmla="*/ 60622 h 77321"/>
                <a:gd name="T28" fmla="*/ 9249 w 26830"/>
                <a:gd name="T29" fmla="*/ 60622 h 77321"/>
                <a:gd name="T30" fmla="*/ 7297 w 26830"/>
                <a:gd name="T31" fmla="*/ 77321 h 77321"/>
                <a:gd name="T32" fmla="*/ 0 w 26830"/>
                <a:gd name="T33" fmla="*/ 77321 h 77321"/>
                <a:gd name="T34" fmla="*/ 2476 w 26830"/>
                <a:gd name="T35" fmla="*/ 60622 h 77321"/>
                <a:gd name="T36" fmla="*/ 9249 w 26830"/>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830" h="77321">
                  <a:moveTo>
                    <a:pt x="11076" y="45359"/>
                  </a:moveTo>
                  <a:cubicBezTo>
                    <a:pt x="17194" y="45359"/>
                    <a:pt x="17194" y="45359"/>
                    <a:pt x="17194" y="45359"/>
                  </a:cubicBezTo>
                  <a:cubicBezTo>
                    <a:pt x="14718" y="16723"/>
                    <a:pt x="14718" y="16723"/>
                    <a:pt x="14718" y="16723"/>
                  </a:cubicBezTo>
                  <a:cubicBezTo>
                    <a:pt x="11076" y="45359"/>
                    <a:pt x="11076" y="45359"/>
                    <a:pt x="11076" y="45359"/>
                  </a:cubicBezTo>
                  <a:close/>
                  <a:moveTo>
                    <a:pt x="3518" y="53948"/>
                  </a:moveTo>
                  <a:cubicBezTo>
                    <a:pt x="6387" y="34378"/>
                    <a:pt x="9904" y="9091"/>
                    <a:pt x="11076" y="0"/>
                  </a:cubicBezTo>
                  <a:cubicBezTo>
                    <a:pt x="19015" y="0"/>
                    <a:pt x="19015" y="0"/>
                    <a:pt x="19015" y="0"/>
                  </a:cubicBezTo>
                  <a:cubicBezTo>
                    <a:pt x="20712" y="18158"/>
                    <a:pt x="22533" y="36292"/>
                    <a:pt x="24360" y="53948"/>
                  </a:cubicBezTo>
                  <a:cubicBezTo>
                    <a:pt x="3518" y="53948"/>
                    <a:pt x="3518" y="53948"/>
                    <a:pt x="3518" y="53948"/>
                  </a:cubicBezTo>
                  <a:close/>
                  <a:moveTo>
                    <a:pt x="25140" y="60622"/>
                  </a:moveTo>
                  <a:cubicBezTo>
                    <a:pt x="25664" y="66364"/>
                    <a:pt x="26181" y="71603"/>
                    <a:pt x="26830" y="77321"/>
                  </a:cubicBezTo>
                  <a:cubicBezTo>
                    <a:pt x="19801" y="77321"/>
                    <a:pt x="19801" y="77321"/>
                    <a:pt x="19801" y="77321"/>
                  </a:cubicBezTo>
                  <a:cubicBezTo>
                    <a:pt x="19408" y="71603"/>
                    <a:pt x="18891" y="66364"/>
                    <a:pt x="18367" y="60622"/>
                  </a:cubicBezTo>
                  <a:cubicBezTo>
                    <a:pt x="25140" y="60622"/>
                    <a:pt x="25140" y="60622"/>
                    <a:pt x="25140" y="60622"/>
                  </a:cubicBezTo>
                  <a:close/>
                  <a:moveTo>
                    <a:pt x="9249" y="60622"/>
                  </a:moveTo>
                  <a:cubicBezTo>
                    <a:pt x="7297" y="77321"/>
                    <a:pt x="7297" y="77321"/>
                    <a:pt x="7297" y="77321"/>
                  </a:cubicBezTo>
                  <a:cubicBezTo>
                    <a:pt x="0" y="77321"/>
                    <a:pt x="0" y="77321"/>
                    <a:pt x="0" y="77321"/>
                  </a:cubicBezTo>
                  <a:cubicBezTo>
                    <a:pt x="524" y="73517"/>
                    <a:pt x="1435" y="67775"/>
                    <a:pt x="2476" y="60622"/>
                  </a:cubicBezTo>
                  <a:cubicBezTo>
                    <a:pt x="9249" y="60622"/>
                    <a:pt x="9249" y="60622"/>
                    <a:pt x="9249"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8" name="Freeform 25"/>
            <p:cNvSpPr>
              <a:spLocks noChangeArrowheads="1"/>
            </p:cNvSpPr>
            <p:nvPr/>
          </p:nvSpPr>
          <p:spPr bwMode="auto">
            <a:xfrm>
              <a:off x="5408" y="3689"/>
              <a:ext cx="63" cy="29"/>
            </a:xfrm>
            <a:custGeom>
              <a:avLst/>
              <a:gdLst>
                <a:gd name="T0" fmla="*/ 884 w 6394"/>
                <a:gd name="T1" fmla="*/ 10909 h 10910"/>
                <a:gd name="T2" fmla="*/ 1435 w 6394"/>
                <a:gd name="T3" fmla="*/ 10909 h 10910"/>
                <a:gd name="T4" fmla="*/ 1435 w 6394"/>
                <a:gd name="T5" fmla="*/ 1818 h 10910"/>
                <a:gd name="T6" fmla="*/ 2319 w 6394"/>
                <a:gd name="T7" fmla="*/ 1818 h 10910"/>
                <a:gd name="T8" fmla="*/ 2319 w 6394"/>
                <a:gd name="T9" fmla="*/ 0 h 10910"/>
                <a:gd name="T10" fmla="*/ 0 w 6394"/>
                <a:gd name="T11" fmla="*/ 0 h 10910"/>
                <a:gd name="T12" fmla="*/ 0 w 6394"/>
                <a:gd name="T13" fmla="*/ 1818 h 10910"/>
                <a:gd name="T14" fmla="*/ 884 w 6394"/>
                <a:gd name="T15" fmla="*/ 1818 h 10910"/>
                <a:gd name="T16" fmla="*/ 884 w 6394"/>
                <a:gd name="T17" fmla="*/ 10909 h 10910"/>
                <a:gd name="T18" fmla="*/ 5843 w 6394"/>
                <a:gd name="T19" fmla="*/ 10909 h 10910"/>
                <a:gd name="T20" fmla="*/ 6393 w 6394"/>
                <a:gd name="T21" fmla="*/ 10909 h 10910"/>
                <a:gd name="T22" fmla="*/ 6393 w 6394"/>
                <a:gd name="T23" fmla="*/ 0 h 10910"/>
                <a:gd name="T24" fmla="*/ 5457 w 6394"/>
                <a:gd name="T25" fmla="*/ 0 h 10910"/>
                <a:gd name="T26" fmla="*/ 4690 w 6394"/>
                <a:gd name="T27" fmla="*/ 7082 h 10910"/>
                <a:gd name="T28" fmla="*/ 3917 w 6394"/>
                <a:gd name="T29" fmla="*/ 0 h 10910"/>
                <a:gd name="T30" fmla="*/ 2981 w 6394"/>
                <a:gd name="T31" fmla="*/ 0 h 10910"/>
                <a:gd name="T32" fmla="*/ 2981 w 6394"/>
                <a:gd name="T33" fmla="*/ 10909 h 10910"/>
                <a:gd name="T34" fmla="*/ 3642 w 6394"/>
                <a:gd name="T35" fmla="*/ 10909 h 10910"/>
                <a:gd name="T36" fmla="*/ 3642 w 6394"/>
                <a:gd name="T37" fmla="*/ 2440 h 10910"/>
                <a:gd name="T38" fmla="*/ 4520 w 6394"/>
                <a:gd name="T39" fmla="*/ 10909 h 10910"/>
                <a:gd name="T40" fmla="*/ 4965 w 6394"/>
                <a:gd name="T41" fmla="*/ 10909 h 10910"/>
                <a:gd name="T42" fmla="*/ 5843 w 6394"/>
                <a:gd name="T43" fmla="*/ 2440 h 10910"/>
                <a:gd name="T44" fmla="*/ 5843 w 6394"/>
                <a:gd name="T45" fmla="*/ 10909 h 10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94" h="10910">
                  <a:moveTo>
                    <a:pt x="884" y="10909"/>
                  </a:moveTo>
                  <a:lnTo>
                    <a:pt x="1435" y="10909"/>
                  </a:lnTo>
                  <a:lnTo>
                    <a:pt x="1435" y="1818"/>
                  </a:lnTo>
                  <a:lnTo>
                    <a:pt x="2319" y="1818"/>
                  </a:lnTo>
                  <a:lnTo>
                    <a:pt x="2319" y="0"/>
                  </a:lnTo>
                  <a:lnTo>
                    <a:pt x="0" y="0"/>
                  </a:lnTo>
                  <a:lnTo>
                    <a:pt x="0" y="1818"/>
                  </a:lnTo>
                  <a:lnTo>
                    <a:pt x="884" y="1818"/>
                  </a:lnTo>
                  <a:lnTo>
                    <a:pt x="884" y="10909"/>
                  </a:lnTo>
                  <a:close/>
                  <a:moveTo>
                    <a:pt x="5843" y="10909"/>
                  </a:moveTo>
                  <a:lnTo>
                    <a:pt x="6393" y="10909"/>
                  </a:lnTo>
                  <a:lnTo>
                    <a:pt x="6393" y="0"/>
                  </a:lnTo>
                  <a:lnTo>
                    <a:pt x="5457" y="0"/>
                  </a:lnTo>
                  <a:lnTo>
                    <a:pt x="4690" y="7082"/>
                  </a:lnTo>
                  <a:lnTo>
                    <a:pt x="3917" y="0"/>
                  </a:lnTo>
                  <a:lnTo>
                    <a:pt x="2981" y="0"/>
                  </a:lnTo>
                  <a:lnTo>
                    <a:pt x="2981" y="10909"/>
                  </a:lnTo>
                  <a:lnTo>
                    <a:pt x="3642" y="10909"/>
                  </a:lnTo>
                  <a:lnTo>
                    <a:pt x="3642" y="2440"/>
                  </a:lnTo>
                  <a:lnTo>
                    <a:pt x="4520" y="10909"/>
                  </a:lnTo>
                  <a:lnTo>
                    <a:pt x="4965" y="10909"/>
                  </a:lnTo>
                  <a:lnTo>
                    <a:pt x="5843" y="2440"/>
                  </a:lnTo>
                  <a:lnTo>
                    <a:pt x="5843" y="10909"/>
                  </a:ln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47145434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ADVA FSP 3000</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5394090" y="2708564"/>
            <a:ext cx="4433143" cy="3066676"/>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198324" y="2579470"/>
            <a:ext cx="4433143" cy="332485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840337" y="2865664"/>
            <a:ext cx="4433141" cy="2752468"/>
          </a:xfrm>
          <a:prstGeom prst="rect">
            <a:avLst/>
          </a:prstGeom>
        </p:spPr>
      </p:pic>
    </p:spTree>
    <p:extLst>
      <p:ext uri="{BB962C8B-B14F-4D97-AF65-F5344CB8AC3E}">
        <p14:creationId xmlns:p14="http://schemas.microsoft.com/office/powerpoint/2010/main" val="365096374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228600" y="1065213"/>
            <a:ext cx="8534400" cy="762000"/>
          </a:xfrm>
          <a:ln/>
        </p:spPr>
        <p:txBody>
          <a:bodyP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3200"/>
              <a:t>Marist Testbed</a:t>
            </a:r>
          </a:p>
        </p:txBody>
      </p:sp>
      <p:sp>
        <p:nvSpPr>
          <p:cNvPr id="9218" name="Rectangle 2"/>
          <p:cNvSpPr>
            <a:spLocks noChangeArrowheads="1"/>
          </p:cNvSpPr>
          <p:nvPr/>
        </p:nvSpPr>
        <p:spPr bwMode="auto">
          <a:xfrm>
            <a:off x="4316413" y="1011238"/>
            <a:ext cx="1981200" cy="1004887"/>
          </a:xfrm>
          <a:prstGeom prst="rect">
            <a:avLst/>
          </a:prstGeom>
          <a:blipFill dpi="0" rotWithShape="0">
            <a:blip r:embed="rId3"/>
            <a:srcRect/>
            <a:stretch>
              <a:fillRect/>
            </a:stretch>
          </a:bli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19" name="Rectangle 3"/>
          <p:cNvSpPr>
            <a:spLocks noChangeArrowheads="1"/>
          </p:cNvSpPr>
          <p:nvPr/>
        </p:nvSpPr>
        <p:spPr bwMode="auto">
          <a:xfrm>
            <a:off x="1368425" y="1890713"/>
            <a:ext cx="6408738" cy="4427537"/>
          </a:xfrm>
          <a:prstGeom prst="rect">
            <a:avLst/>
          </a:prstGeom>
          <a:blipFill dpi="0" rotWithShape="0">
            <a:blip r:embed="rId4"/>
            <a:srcRect/>
            <a:stretch>
              <a:fillRect/>
            </a:stretch>
          </a:bli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20" name="Text Box 4"/>
          <p:cNvSpPr txBox="1">
            <a:spLocks noChangeArrowheads="1"/>
          </p:cNvSpPr>
          <p:nvPr/>
        </p:nvSpPr>
        <p:spPr bwMode="auto">
          <a:xfrm>
            <a:off x="8458200" y="6477000"/>
            <a:ext cx="685800" cy="381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lgn="r">
              <a:lnSpc>
                <a:spcPct val="100000"/>
              </a:lnSpc>
            </a:pPr>
            <a:endParaRPr lang="en-US" sz="1100">
              <a:solidFill>
                <a:srgbClr val="FFFFFF"/>
              </a:solidFill>
              <a:cs typeface="Arial" charset="0"/>
            </a:endParaRPr>
          </a:p>
          <a:p>
            <a:pPr algn="r">
              <a:lnSpc>
                <a:spcPct val="100000"/>
              </a:lnSpc>
            </a:pPr>
            <a:r>
              <a:rPr lang="en-US" sz="1100">
                <a:solidFill>
                  <a:srgbClr val="FFFFFF"/>
                </a:solidFill>
                <a:cs typeface="Arial" charset="0"/>
              </a:rPr>
              <a:t> </a:t>
            </a:r>
          </a:p>
        </p:txBody>
      </p:sp>
      <p:sp>
        <p:nvSpPr>
          <p:cNvPr id="9221" name="Rectangle 5"/>
          <p:cNvSpPr>
            <a:spLocks noChangeArrowheads="1"/>
          </p:cNvSpPr>
          <p:nvPr/>
        </p:nvSpPr>
        <p:spPr bwMode="auto">
          <a:xfrm>
            <a:off x="228600" y="6573838"/>
            <a:ext cx="3124200" cy="3079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lnSpc>
                <a:spcPct val="100000"/>
              </a:lnSpc>
              <a:tabLst>
                <a:tab pos="723900" algn="l"/>
                <a:tab pos="1447800" algn="l"/>
                <a:tab pos="2171700" algn="l"/>
                <a:tab pos="2895600" algn="l"/>
              </a:tabLst>
            </a:pPr>
            <a:r>
              <a:rPr lang="en-US" sz="1400">
                <a:solidFill>
                  <a:srgbClr val="FFFFFF"/>
                </a:solidFill>
                <a:cs typeface="Arial" charset="0"/>
              </a:rPr>
              <a:t> http://openflow.marist.edu</a:t>
            </a:r>
          </a:p>
        </p:txBody>
      </p:sp>
      <p:grpSp>
        <p:nvGrpSpPr>
          <p:cNvPr id="9222" name="Group 6"/>
          <p:cNvGrpSpPr>
            <a:grpSpLocks/>
          </p:cNvGrpSpPr>
          <p:nvPr/>
        </p:nvGrpSpPr>
        <p:grpSpPr bwMode="auto">
          <a:xfrm>
            <a:off x="6623050" y="1252538"/>
            <a:ext cx="1901825" cy="522287"/>
            <a:chOff x="4172" y="789"/>
            <a:chExt cx="1198" cy="329"/>
          </a:xfrm>
        </p:grpSpPr>
        <p:sp>
          <p:nvSpPr>
            <p:cNvPr id="9223" name="Freeform 7"/>
            <p:cNvSpPr>
              <a:spLocks noChangeArrowheads="1"/>
            </p:cNvSpPr>
            <p:nvPr/>
          </p:nvSpPr>
          <p:spPr bwMode="auto">
            <a:xfrm>
              <a:off x="4654" y="789"/>
              <a:ext cx="218" cy="211"/>
            </a:xfrm>
            <a:custGeom>
              <a:avLst/>
              <a:gdLst>
                <a:gd name="T0" fmla="*/ 524 w 21957"/>
                <a:gd name="T1" fmla="*/ 53936 h 77321"/>
                <a:gd name="T2" fmla="*/ 1048 w 21957"/>
                <a:gd name="T3" fmla="*/ 0 h 77321"/>
                <a:gd name="T4" fmla="*/ 12288 w 21957"/>
                <a:gd name="T5" fmla="*/ 0 h 77321"/>
                <a:gd name="T6" fmla="*/ 21957 w 21957"/>
                <a:gd name="T7" fmla="*/ 35802 h 77321"/>
                <a:gd name="T8" fmla="*/ 21174 w 21957"/>
                <a:gd name="T9" fmla="*/ 53936 h 77321"/>
                <a:gd name="T10" fmla="*/ 13854 w 21957"/>
                <a:gd name="T11" fmla="*/ 53936 h 77321"/>
                <a:gd name="T12" fmla="*/ 15292 w 21957"/>
                <a:gd name="T13" fmla="*/ 35802 h 77321"/>
                <a:gd name="T14" fmla="*/ 10720 w 21957"/>
                <a:gd name="T15" fmla="*/ 16711 h 77321"/>
                <a:gd name="T16" fmla="*/ 7189 w 21957"/>
                <a:gd name="T17" fmla="*/ 16711 h 77321"/>
                <a:gd name="T18" fmla="*/ 6799 w 21957"/>
                <a:gd name="T19" fmla="*/ 53936 h 77321"/>
                <a:gd name="T20" fmla="*/ 524 w 21957"/>
                <a:gd name="T21" fmla="*/ 53936 h 77321"/>
                <a:gd name="T22" fmla="*/ 10851 w 21957"/>
                <a:gd name="T23" fmla="*/ 77321 h 77321"/>
                <a:gd name="T24" fmla="*/ 0 w 21957"/>
                <a:gd name="T25" fmla="*/ 77321 h 77321"/>
                <a:gd name="T26" fmla="*/ 393 w 21957"/>
                <a:gd name="T27" fmla="*/ 60622 h 77321"/>
                <a:gd name="T28" fmla="*/ 20260 w 21957"/>
                <a:gd name="T29" fmla="*/ 60622 h 77321"/>
                <a:gd name="T30" fmla="*/ 10851 w 21957"/>
                <a:gd name="T31"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957" h="77321">
                  <a:moveTo>
                    <a:pt x="524" y="53936"/>
                  </a:moveTo>
                  <a:cubicBezTo>
                    <a:pt x="786" y="37716"/>
                    <a:pt x="1048" y="17189"/>
                    <a:pt x="1048" y="0"/>
                  </a:cubicBezTo>
                  <a:cubicBezTo>
                    <a:pt x="12288" y="0"/>
                    <a:pt x="12288" y="0"/>
                    <a:pt x="12288" y="0"/>
                  </a:cubicBezTo>
                  <a:cubicBezTo>
                    <a:pt x="17515" y="0"/>
                    <a:pt x="21957" y="8122"/>
                    <a:pt x="21957" y="35802"/>
                  </a:cubicBezTo>
                  <a:cubicBezTo>
                    <a:pt x="21957" y="42967"/>
                    <a:pt x="21698" y="49163"/>
                    <a:pt x="21174" y="53936"/>
                  </a:cubicBezTo>
                  <a:cubicBezTo>
                    <a:pt x="13854" y="53936"/>
                    <a:pt x="13854" y="53936"/>
                    <a:pt x="13854" y="53936"/>
                  </a:cubicBezTo>
                  <a:cubicBezTo>
                    <a:pt x="14902" y="49641"/>
                    <a:pt x="15292" y="42967"/>
                    <a:pt x="15292" y="35802"/>
                  </a:cubicBezTo>
                  <a:cubicBezTo>
                    <a:pt x="15292" y="21484"/>
                    <a:pt x="13202" y="16711"/>
                    <a:pt x="10720" y="16711"/>
                  </a:cubicBezTo>
                  <a:cubicBezTo>
                    <a:pt x="7189" y="16711"/>
                    <a:pt x="7189" y="16711"/>
                    <a:pt x="7189" y="16711"/>
                  </a:cubicBezTo>
                  <a:cubicBezTo>
                    <a:pt x="6799" y="53936"/>
                    <a:pt x="6799" y="53936"/>
                    <a:pt x="6799" y="53936"/>
                  </a:cubicBezTo>
                  <a:cubicBezTo>
                    <a:pt x="524" y="53936"/>
                    <a:pt x="524" y="53936"/>
                    <a:pt x="524" y="53936"/>
                  </a:cubicBezTo>
                  <a:close/>
                  <a:moveTo>
                    <a:pt x="10851" y="77321"/>
                  </a:moveTo>
                  <a:cubicBezTo>
                    <a:pt x="0" y="77321"/>
                    <a:pt x="0" y="77321"/>
                    <a:pt x="0" y="77321"/>
                  </a:cubicBezTo>
                  <a:cubicBezTo>
                    <a:pt x="131" y="73505"/>
                    <a:pt x="262" y="67775"/>
                    <a:pt x="393" y="60622"/>
                  </a:cubicBezTo>
                  <a:cubicBezTo>
                    <a:pt x="20260" y="60622"/>
                    <a:pt x="20260" y="60622"/>
                    <a:pt x="20260" y="60622"/>
                  </a:cubicBezTo>
                  <a:cubicBezTo>
                    <a:pt x="17384" y="77321"/>
                    <a:pt x="11633" y="77321"/>
                    <a:pt x="10851"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24" name="Freeform 8"/>
            <p:cNvSpPr>
              <a:spLocks noChangeArrowheads="1"/>
            </p:cNvSpPr>
            <p:nvPr/>
          </p:nvSpPr>
          <p:spPr bwMode="auto">
            <a:xfrm>
              <a:off x="4365" y="789"/>
              <a:ext cx="266" cy="211"/>
            </a:xfrm>
            <a:custGeom>
              <a:avLst/>
              <a:gdLst>
                <a:gd name="T0" fmla="*/ 10975 w 26778"/>
                <a:gd name="T1" fmla="*/ 45347 h 77321"/>
                <a:gd name="T2" fmla="*/ 17243 w 26778"/>
                <a:gd name="T3" fmla="*/ 45347 h 77321"/>
                <a:gd name="T4" fmla="*/ 14761 w 26778"/>
                <a:gd name="T5" fmla="*/ 16711 h 77321"/>
                <a:gd name="T6" fmla="*/ 10975 w 26778"/>
                <a:gd name="T7" fmla="*/ 45347 h 77321"/>
                <a:gd name="T8" fmla="*/ 3527 w 26778"/>
                <a:gd name="T9" fmla="*/ 53936 h 77321"/>
                <a:gd name="T10" fmla="*/ 11106 w 26778"/>
                <a:gd name="T11" fmla="*/ 0 h 77321"/>
                <a:gd name="T12" fmla="*/ 19071 w 26778"/>
                <a:gd name="T13" fmla="*/ 0 h 77321"/>
                <a:gd name="T14" fmla="*/ 24429 w 26778"/>
                <a:gd name="T15" fmla="*/ 53936 h 77321"/>
                <a:gd name="T16" fmla="*/ 3527 w 26778"/>
                <a:gd name="T17" fmla="*/ 53936 h 77321"/>
                <a:gd name="T18" fmla="*/ 25081 w 26778"/>
                <a:gd name="T19" fmla="*/ 60622 h 77321"/>
                <a:gd name="T20" fmla="*/ 26777 w 26778"/>
                <a:gd name="T21" fmla="*/ 77321 h 77321"/>
                <a:gd name="T22" fmla="*/ 19726 w 26778"/>
                <a:gd name="T23" fmla="*/ 77321 h 77321"/>
                <a:gd name="T24" fmla="*/ 18419 w 26778"/>
                <a:gd name="T25" fmla="*/ 60622 h 77321"/>
                <a:gd name="T26" fmla="*/ 25081 w 26778"/>
                <a:gd name="T27" fmla="*/ 60622 h 77321"/>
                <a:gd name="T28" fmla="*/ 9275 w 26778"/>
                <a:gd name="T29" fmla="*/ 60622 h 77321"/>
                <a:gd name="T30" fmla="*/ 7186 w 26778"/>
                <a:gd name="T31" fmla="*/ 77321 h 77321"/>
                <a:gd name="T32" fmla="*/ 0 w 26778"/>
                <a:gd name="T33" fmla="*/ 77321 h 77321"/>
                <a:gd name="T34" fmla="*/ 2483 w 26778"/>
                <a:gd name="T35" fmla="*/ 60622 h 77321"/>
                <a:gd name="T36" fmla="*/ 9275 w 26778"/>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78" h="77321">
                  <a:moveTo>
                    <a:pt x="10975" y="45347"/>
                  </a:moveTo>
                  <a:cubicBezTo>
                    <a:pt x="17243" y="45347"/>
                    <a:pt x="17243" y="45347"/>
                    <a:pt x="17243" y="45347"/>
                  </a:cubicBezTo>
                  <a:cubicBezTo>
                    <a:pt x="14761" y="16711"/>
                    <a:pt x="14761" y="16711"/>
                    <a:pt x="14761" y="16711"/>
                  </a:cubicBezTo>
                  <a:cubicBezTo>
                    <a:pt x="10975" y="45347"/>
                    <a:pt x="10975" y="45347"/>
                    <a:pt x="10975" y="45347"/>
                  </a:cubicBezTo>
                  <a:close/>
                  <a:moveTo>
                    <a:pt x="3527" y="53936"/>
                  </a:moveTo>
                  <a:cubicBezTo>
                    <a:pt x="6403" y="34366"/>
                    <a:pt x="9930" y="9079"/>
                    <a:pt x="11106" y="0"/>
                  </a:cubicBezTo>
                  <a:cubicBezTo>
                    <a:pt x="19071" y="0"/>
                    <a:pt x="19071" y="0"/>
                    <a:pt x="19071" y="0"/>
                  </a:cubicBezTo>
                  <a:cubicBezTo>
                    <a:pt x="20771" y="18146"/>
                    <a:pt x="22598" y="36280"/>
                    <a:pt x="24429" y="53936"/>
                  </a:cubicBezTo>
                  <a:cubicBezTo>
                    <a:pt x="3527" y="53936"/>
                    <a:pt x="3527" y="53936"/>
                    <a:pt x="3527" y="53936"/>
                  </a:cubicBezTo>
                  <a:close/>
                  <a:moveTo>
                    <a:pt x="25081" y="60622"/>
                  </a:moveTo>
                  <a:cubicBezTo>
                    <a:pt x="25605" y="66352"/>
                    <a:pt x="26257" y="71603"/>
                    <a:pt x="26777" y="77321"/>
                  </a:cubicBezTo>
                  <a:cubicBezTo>
                    <a:pt x="19726" y="77321"/>
                    <a:pt x="19726" y="77321"/>
                    <a:pt x="19726" y="77321"/>
                  </a:cubicBezTo>
                  <a:cubicBezTo>
                    <a:pt x="19333" y="71603"/>
                    <a:pt x="18940" y="66352"/>
                    <a:pt x="18419" y="60622"/>
                  </a:cubicBezTo>
                  <a:cubicBezTo>
                    <a:pt x="25081" y="60622"/>
                    <a:pt x="25081" y="60622"/>
                    <a:pt x="25081" y="60622"/>
                  </a:cubicBezTo>
                  <a:close/>
                  <a:moveTo>
                    <a:pt x="9275" y="60622"/>
                  </a:moveTo>
                  <a:cubicBezTo>
                    <a:pt x="7186" y="77321"/>
                    <a:pt x="7186" y="77321"/>
                    <a:pt x="7186" y="77321"/>
                  </a:cubicBezTo>
                  <a:cubicBezTo>
                    <a:pt x="0" y="77321"/>
                    <a:pt x="0" y="77321"/>
                    <a:pt x="0" y="77321"/>
                  </a:cubicBezTo>
                  <a:cubicBezTo>
                    <a:pt x="524" y="73505"/>
                    <a:pt x="1438" y="67775"/>
                    <a:pt x="2483" y="60622"/>
                  </a:cubicBezTo>
                  <a:cubicBezTo>
                    <a:pt x="9275" y="60622"/>
                    <a:pt x="9275" y="60622"/>
                    <a:pt x="9275"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25" name="Freeform 9"/>
            <p:cNvSpPr>
              <a:spLocks noChangeArrowheads="1"/>
            </p:cNvSpPr>
            <p:nvPr/>
          </p:nvSpPr>
          <p:spPr bwMode="auto">
            <a:xfrm>
              <a:off x="4189" y="1043"/>
              <a:ext cx="64" cy="60"/>
            </a:xfrm>
            <a:custGeom>
              <a:avLst/>
              <a:gdLst>
                <a:gd name="T0" fmla="*/ 0 w 6498"/>
                <a:gd name="T1" fmla="*/ 10970 h 22394"/>
                <a:gd name="T2" fmla="*/ 3249 w 6498"/>
                <a:gd name="T3" fmla="*/ 22393 h 22394"/>
                <a:gd name="T4" fmla="*/ 6498 w 6498"/>
                <a:gd name="T5" fmla="*/ 10970 h 22394"/>
                <a:gd name="T6" fmla="*/ 3249 w 6498"/>
                <a:gd name="T7" fmla="*/ 1 h 22394"/>
                <a:gd name="T8" fmla="*/ 0 w 6498"/>
                <a:gd name="T9" fmla="*/ 10970 h 22394"/>
                <a:gd name="T10" fmla="*/ 911 w 6498"/>
                <a:gd name="T11" fmla="*/ 10970 h 22394"/>
                <a:gd name="T12" fmla="*/ 3249 w 6498"/>
                <a:gd name="T13" fmla="*/ 2393 h 22394"/>
                <a:gd name="T14" fmla="*/ 5591 w 6498"/>
                <a:gd name="T15" fmla="*/ 10970 h 22394"/>
                <a:gd name="T16" fmla="*/ 3249 w 6498"/>
                <a:gd name="T17" fmla="*/ 20013 h 22394"/>
                <a:gd name="T18" fmla="*/ 911 w 6498"/>
                <a:gd name="T19" fmla="*/ 10970 h 2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8" h="22394">
                  <a:moveTo>
                    <a:pt x="0" y="10970"/>
                  </a:moveTo>
                  <a:cubicBezTo>
                    <a:pt x="0" y="16209"/>
                    <a:pt x="783" y="22393"/>
                    <a:pt x="3249" y="22393"/>
                  </a:cubicBezTo>
                  <a:cubicBezTo>
                    <a:pt x="5718" y="22393"/>
                    <a:pt x="6498" y="16209"/>
                    <a:pt x="6498" y="10970"/>
                  </a:cubicBezTo>
                  <a:cubicBezTo>
                    <a:pt x="6498" y="5719"/>
                    <a:pt x="5718" y="1"/>
                    <a:pt x="3249" y="1"/>
                  </a:cubicBezTo>
                  <a:cubicBezTo>
                    <a:pt x="783" y="1"/>
                    <a:pt x="0" y="5719"/>
                    <a:pt x="0" y="10970"/>
                  </a:cubicBezTo>
                  <a:close/>
                  <a:moveTo>
                    <a:pt x="911" y="10970"/>
                  </a:moveTo>
                  <a:cubicBezTo>
                    <a:pt x="911" y="5719"/>
                    <a:pt x="1821" y="2393"/>
                    <a:pt x="3249" y="2393"/>
                  </a:cubicBezTo>
                  <a:cubicBezTo>
                    <a:pt x="4680" y="2393"/>
                    <a:pt x="5591" y="5719"/>
                    <a:pt x="5591" y="10970"/>
                  </a:cubicBezTo>
                  <a:cubicBezTo>
                    <a:pt x="5591" y="16209"/>
                    <a:pt x="4680" y="20013"/>
                    <a:pt x="3249" y="20013"/>
                  </a:cubicBezTo>
                  <a:cubicBezTo>
                    <a:pt x="1821" y="20013"/>
                    <a:pt x="911" y="16209"/>
                    <a:pt x="911" y="10970"/>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26" name="Freeform 10"/>
            <p:cNvSpPr>
              <a:spLocks noChangeArrowheads="1"/>
            </p:cNvSpPr>
            <p:nvPr/>
          </p:nvSpPr>
          <p:spPr bwMode="auto">
            <a:xfrm>
              <a:off x="4270" y="1060"/>
              <a:ext cx="47" cy="56"/>
            </a:xfrm>
            <a:custGeom>
              <a:avLst/>
              <a:gdLst>
                <a:gd name="T0" fmla="*/ 0 w 4822"/>
                <a:gd name="T1" fmla="*/ 20862 h 20862"/>
                <a:gd name="T2" fmla="*/ 783 w 4822"/>
                <a:gd name="T3" fmla="*/ 20862 h 20862"/>
                <a:gd name="T4" fmla="*/ 783 w 4822"/>
                <a:gd name="T5" fmla="*/ 13278 h 20862"/>
                <a:gd name="T6" fmla="*/ 2607 w 4822"/>
                <a:gd name="T7" fmla="*/ 16125 h 20862"/>
                <a:gd name="T8" fmla="*/ 4821 w 4822"/>
                <a:gd name="T9" fmla="*/ 8062 h 20862"/>
                <a:gd name="T10" fmla="*/ 2607 w 4822"/>
                <a:gd name="T11" fmla="*/ 0 h 20862"/>
                <a:gd name="T12" fmla="*/ 783 w 4822"/>
                <a:gd name="T13" fmla="*/ 2847 h 20862"/>
                <a:gd name="T14" fmla="*/ 783 w 4822"/>
                <a:gd name="T15" fmla="*/ 479 h 20862"/>
                <a:gd name="T16" fmla="*/ 0 w 4822"/>
                <a:gd name="T17" fmla="*/ 479 h 20862"/>
                <a:gd name="T18" fmla="*/ 0 w 4822"/>
                <a:gd name="T19" fmla="*/ 3804 h 20862"/>
                <a:gd name="T20" fmla="*/ 0 w 4822"/>
                <a:gd name="T21" fmla="*/ 20862 h 20862"/>
                <a:gd name="T22" fmla="*/ 783 w 4822"/>
                <a:gd name="T23" fmla="*/ 8062 h 20862"/>
                <a:gd name="T24" fmla="*/ 2476 w 4822"/>
                <a:gd name="T25" fmla="*/ 1902 h 20862"/>
                <a:gd name="T26" fmla="*/ 4042 w 4822"/>
                <a:gd name="T27" fmla="*/ 8062 h 20862"/>
                <a:gd name="T28" fmla="*/ 2476 w 4822"/>
                <a:gd name="T29" fmla="*/ 13756 h 20862"/>
                <a:gd name="T30" fmla="*/ 783 w 4822"/>
                <a:gd name="T31" fmla="*/ 8062 h 20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22" h="20862">
                  <a:moveTo>
                    <a:pt x="0" y="20862"/>
                  </a:moveTo>
                  <a:cubicBezTo>
                    <a:pt x="783" y="20862"/>
                    <a:pt x="783" y="20862"/>
                    <a:pt x="783" y="20862"/>
                  </a:cubicBezTo>
                  <a:cubicBezTo>
                    <a:pt x="783" y="13278"/>
                    <a:pt x="783" y="13278"/>
                    <a:pt x="783" y="13278"/>
                  </a:cubicBezTo>
                  <a:cubicBezTo>
                    <a:pt x="1304" y="15180"/>
                    <a:pt x="1956" y="16125"/>
                    <a:pt x="2607" y="16125"/>
                  </a:cubicBezTo>
                  <a:cubicBezTo>
                    <a:pt x="3780" y="16125"/>
                    <a:pt x="4821" y="12811"/>
                    <a:pt x="4821" y="8062"/>
                  </a:cubicBezTo>
                  <a:cubicBezTo>
                    <a:pt x="4821" y="3326"/>
                    <a:pt x="3780" y="0"/>
                    <a:pt x="2607" y="0"/>
                  </a:cubicBezTo>
                  <a:cubicBezTo>
                    <a:pt x="1956" y="0"/>
                    <a:pt x="1304" y="957"/>
                    <a:pt x="783" y="2847"/>
                  </a:cubicBezTo>
                  <a:cubicBezTo>
                    <a:pt x="783" y="1902"/>
                    <a:pt x="783" y="1424"/>
                    <a:pt x="783" y="479"/>
                  </a:cubicBezTo>
                  <a:cubicBezTo>
                    <a:pt x="0" y="479"/>
                    <a:pt x="0" y="479"/>
                    <a:pt x="0" y="479"/>
                  </a:cubicBezTo>
                  <a:cubicBezTo>
                    <a:pt x="0" y="1902"/>
                    <a:pt x="0" y="2847"/>
                    <a:pt x="0" y="3804"/>
                  </a:cubicBezTo>
                  <a:cubicBezTo>
                    <a:pt x="0" y="20862"/>
                    <a:pt x="0" y="20862"/>
                    <a:pt x="0" y="20862"/>
                  </a:cubicBezTo>
                  <a:close/>
                  <a:moveTo>
                    <a:pt x="783" y="8062"/>
                  </a:moveTo>
                  <a:cubicBezTo>
                    <a:pt x="783" y="4271"/>
                    <a:pt x="1566" y="1902"/>
                    <a:pt x="2476" y="1902"/>
                  </a:cubicBezTo>
                  <a:cubicBezTo>
                    <a:pt x="3390" y="1902"/>
                    <a:pt x="4042" y="4271"/>
                    <a:pt x="4042" y="8062"/>
                  </a:cubicBezTo>
                  <a:cubicBezTo>
                    <a:pt x="4042" y="11854"/>
                    <a:pt x="3390" y="13756"/>
                    <a:pt x="2476" y="13756"/>
                  </a:cubicBezTo>
                  <a:cubicBezTo>
                    <a:pt x="1566" y="13756"/>
                    <a:pt x="783" y="11854"/>
                    <a:pt x="783" y="806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27" name="Freeform 11"/>
            <p:cNvSpPr>
              <a:spLocks noChangeArrowheads="1"/>
            </p:cNvSpPr>
            <p:nvPr/>
          </p:nvSpPr>
          <p:spPr bwMode="auto">
            <a:xfrm>
              <a:off x="4329" y="1051"/>
              <a:ext cx="29" cy="51"/>
            </a:xfrm>
            <a:custGeom>
              <a:avLst/>
              <a:gdLst>
                <a:gd name="T0" fmla="*/ 1042 w 2988"/>
                <a:gd name="T1" fmla="*/ 3793 h 18949"/>
                <a:gd name="T2" fmla="*/ 0 w 2988"/>
                <a:gd name="T3" fmla="*/ 3793 h 18949"/>
                <a:gd name="T4" fmla="*/ 0 w 2988"/>
                <a:gd name="T5" fmla="*/ 6161 h 18949"/>
                <a:gd name="T6" fmla="*/ 1042 w 2988"/>
                <a:gd name="T7" fmla="*/ 6161 h 18949"/>
                <a:gd name="T8" fmla="*/ 1042 w 2988"/>
                <a:gd name="T9" fmla="*/ 14690 h 18949"/>
                <a:gd name="T10" fmla="*/ 2339 w 2988"/>
                <a:gd name="T11" fmla="*/ 18948 h 18949"/>
                <a:gd name="T12" fmla="*/ 2987 w 2988"/>
                <a:gd name="T13" fmla="*/ 18482 h 18949"/>
                <a:gd name="T14" fmla="*/ 2987 w 2988"/>
                <a:gd name="T15" fmla="*/ 16580 h 18949"/>
                <a:gd name="T16" fmla="*/ 2470 w 2988"/>
                <a:gd name="T17" fmla="*/ 17058 h 18949"/>
                <a:gd name="T18" fmla="*/ 1821 w 2988"/>
                <a:gd name="T19" fmla="*/ 14211 h 18949"/>
                <a:gd name="T20" fmla="*/ 1821 w 2988"/>
                <a:gd name="T21" fmla="*/ 6161 h 18949"/>
                <a:gd name="T22" fmla="*/ 2987 w 2988"/>
                <a:gd name="T23" fmla="*/ 6161 h 18949"/>
                <a:gd name="T24" fmla="*/ 2987 w 2988"/>
                <a:gd name="T25" fmla="*/ 3793 h 18949"/>
                <a:gd name="T26" fmla="*/ 1821 w 2988"/>
                <a:gd name="T27" fmla="*/ 3793 h 18949"/>
                <a:gd name="T28" fmla="*/ 1821 w 2988"/>
                <a:gd name="T29" fmla="*/ 1 h 18949"/>
                <a:gd name="T30" fmla="*/ 1042 w 2988"/>
                <a:gd name="T31" fmla="*/ 1424 h 18949"/>
                <a:gd name="T32" fmla="*/ 1042 w 2988"/>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8" h="18949">
                  <a:moveTo>
                    <a:pt x="1042" y="3793"/>
                  </a:moveTo>
                  <a:cubicBezTo>
                    <a:pt x="0" y="3793"/>
                    <a:pt x="0" y="3793"/>
                    <a:pt x="0" y="3793"/>
                  </a:cubicBezTo>
                  <a:cubicBezTo>
                    <a:pt x="0" y="6161"/>
                    <a:pt x="0" y="6161"/>
                    <a:pt x="0" y="6161"/>
                  </a:cubicBezTo>
                  <a:cubicBezTo>
                    <a:pt x="1042" y="6161"/>
                    <a:pt x="1042" y="6161"/>
                    <a:pt x="1042" y="6161"/>
                  </a:cubicBezTo>
                  <a:cubicBezTo>
                    <a:pt x="1042" y="14690"/>
                    <a:pt x="1042" y="14690"/>
                    <a:pt x="1042" y="14690"/>
                  </a:cubicBezTo>
                  <a:cubicBezTo>
                    <a:pt x="1042" y="18003"/>
                    <a:pt x="1432" y="18948"/>
                    <a:pt x="2339" y="18948"/>
                  </a:cubicBezTo>
                  <a:cubicBezTo>
                    <a:pt x="2470" y="18948"/>
                    <a:pt x="2728" y="18948"/>
                    <a:pt x="2987" y="18482"/>
                  </a:cubicBezTo>
                  <a:cubicBezTo>
                    <a:pt x="2987" y="16580"/>
                    <a:pt x="2987" y="16580"/>
                    <a:pt x="2987" y="16580"/>
                  </a:cubicBezTo>
                  <a:cubicBezTo>
                    <a:pt x="2859" y="17058"/>
                    <a:pt x="2601" y="17058"/>
                    <a:pt x="2470" y="17058"/>
                  </a:cubicBezTo>
                  <a:cubicBezTo>
                    <a:pt x="1949" y="17058"/>
                    <a:pt x="1821" y="16113"/>
                    <a:pt x="1821" y="14211"/>
                  </a:cubicBezTo>
                  <a:cubicBezTo>
                    <a:pt x="1821" y="6161"/>
                    <a:pt x="1821" y="6161"/>
                    <a:pt x="1821" y="6161"/>
                  </a:cubicBezTo>
                  <a:cubicBezTo>
                    <a:pt x="2987" y="6161"/>
                    <a:pt x="2987" y="6161"/>
                    <a:pt x="2987" y="6161"/>
                  </a:cubicBezTo>
                  <a:cubicBezTo>
                    <a:pt x="2987" y="3793"/>
                    <a:pt x="2987" y="3793"/>
                    <a:pt x="2987" y="3793"/>
                  </a:cubicBezTo>
                  <a:cubicBezTo>
                    <a:pt x="1821" y="3793"/>
                    <a:pt x="1821" y="3793"/>
                    <a:pt x="1821" y="3793"/>
                  </a:cubicBezTo>
                  <a:cubicBezTo>
                    <a:pt x="1821" y="1"/>
                    <a:pt x="1821" y="1"/>
                    <a:pt x="1821" y="1"/>
                  </a:cubicBezTo>
                  <a:cubicBezTo>
                    <a:pt x="1042" y="1424"/>
                    <a:pt x="1042" y="1424"/>
                    <a:pt x="1042" y="1424"/>
                  </a:cubicBezTo>
                  <a:cubicBezTo>
                    <a:pt x="1042" y="3793"/>
                    <a:pt x="1042" y="3793"/>
                    <a:pt x="1042"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28" name="Freeform 12"/>
            <p:cNvSpPr>
              <a:spLocks noChangeArrowheads="1"/>
            </p:cNvSpPr>
            <p:nvPr/>
          </p:nvSpPr>
          <p:spPr bwMode="auto">
            <a:xfrm>
              <a:off x="4373" y="1044"/>
              <a:ext cx="7" cy="57"/>
            </a:xfrm>
            <a:custGeom>
              <a:avLst/>
              <a:gdLst>
                <a:gd name="T0" fmla="*/ 0 w 787"/>
                <a:gd name="T1" fmla="*/ 21053 h 21054"/>
                <a:gd name="T2" fmla="*/ 786 w 787"/>
                <a:gd name="T3" fmla="*/ 21053 h 21054"/>
                <a:gd name="T4" fmla="*/ 786 w 787"/>
                <a:gd name="T5" fmla="*/ 6281 h 21054"/>
                <a:gd name="T6" fmla="*/ 0 w 787"/>
                <a:gd name="T7" fmla="*/ 6281 h 21054"/>
                <a:gd name="T8" fmla="*/ 0 w 787"/>
                <a:gd name="T9" fmla="*/ 21053 h 21054"/>
                <a:gd name="T10" fmla="*/ 0 w 787"/>
                <a:gd name="T11" fmla="*/ 2836 h 21054"/>
                <a:gd name="T12" fmla="*/ 786 w 787"/>
                <a:gd name="T13" fmla="*/ 2836 h 21054"/>
                <a:gd name="T14" fmla="*/ 786 w 787"/>
                <a:gd name="T15" fmla="*/ 1 h 21054"/>
                <a:gd name="T16" fmla="*/ 0 w 787"/>
                <a:gd name="T17" fmla="*/ 1 h 21054"/>
                <a:gd name="T18" fmla="*/ 0 w 787"/>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21054">
                  <a:moveTo>
                    <a:pt x="0" y="21053"/>
                  </a:moveTo>
                  <a:lnTo>
                    <a:pt x="786" y="21053"/>
                  </a:lnTo>
                  <a:lnTo>
                    <a:pt x="786" y="6281"/>
                  </a:lnTo>
                  <a:lnTo>
                    <a:pt x="0" y="6281"/>
                  </a:lnTo>
                  <a:lnTo>
                    <a:pt x="0" y="21053"/>
                  </a:lnTo>
                  <a:close/>
                  <a:moveTo>
                    <a:pt x="0" y="2836"/>
                  </a:moveTo>
                  <a:lnTo>
                    <a:pt x="786" y="2836"/>
                  </a:lnTo>
                  <a:lnTo>
                    <a:pt x="786" y="1"/>
                  </a:lnTo>
                  <a:lnTo>
                    <a:pt x="0" y="1"/>
                  </a:lnTo>
                  <a:lnTo>
                    <a:pt x="0"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29" name="Freeform 13"/>
            <p:cNvSpPr>
              <a:spLocks noChangeArrowheads="1"/>
            </p:cNvSpPr>
            <p:nvPr/>
          </p:nvSpPr>
          <p:spPr bwMode="auto">
            <a:xfrm>
              <a:off x="4397" y="1060"/>
              <a:ext cx="43" cy="43"/>
            </a:xfrm>
            <a:custGeom>
              <a:avLst/>
              <a:gdLst>
                <a:gd name="T0" fmla="*/ 3626 w 4403"/>
                <a:gd name="T1" fmla="*/ 10527 h 16269"/>
                <a:gd name="T2" fmla="*/ 2332 w 4403"/>
                <a:gd name="T3" fmla="*/ 13876 h 16269"/>
                <a:gd name="T4" fmla="*/ 780 w 4403"/>
                <a:gd name="T5" fmla="*/ 8134 h 16269"/>
                <a:gd name="T6" fmla="*/ 2332 w 4403"/>
                <a:gd name="T7" fmla="*/ 1914 h 16269"/>
                <a:gd name="T8" fmla="*/ 3498 w 4403"/>
                <a:gd name="T9" fmla="*/ 5263 h 16269"/>
                <a:gd name="T10" fmla="*/ 4402 w 4403"/>
                <a:gd name="T11" fmla="*/ 5263 h 16269"/>
                <a:gd name="T12" fmla="*/ 2332 w 4403"/>
                <a:gd name="T13" fmla="*/ 0 h 16269"/>
                <a:gd name="T14" fmla="*/ 1 w 4403"/>
                <a:gd name="T15" fmla="*/ 8134 h 16269"/>
                <a:gd name="T16" fmla="*/ 2201 w 4403"/>
                <a:gd name="T17" fmla="*/ 16268 h 16269"/>
                <a:gd name="T18" fmla="*/ 4402 w 4403"/>
                <a:gd name="T19" fmla="*/ 10527 h 16269"/>
                <a:gd name="T20" fmla="*/ 3626 w 4403"/>
                <a:gd name="T21" fmla="*/ 10527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03" h="16269">
                  <a:moveTo>
                    <a:pt x="3626" y="10527"/>
                  </a:moveTo>
                  <a:cubicBezTo>
                    <a:pt x="3498" y="12919"/>
                    <a:pt x="3109" y="13876"/>
                    <a:pt x="2332" y="13876"/>
                  </a:cubicBezTo>
                  <a:cubicBezTo>
                    <a:pt x="1297" y="13876"/>
                    <a:pt x="780" y="11484"/>
                    <a:pt x="780" y="8134"/>
                  </a:cubicBezTo>
                  <a:cubicBezTo>
                    <a:pt x="780" y="4307"/>
                    <a:pt x="1556" y="1914"/>
                    <a:pt x="2332" y="1914"/>
                  </a:cubicBezTo>
                  <a:cubicBezTo>
                    <a:pt x="2981" y="1914"/>
                    <a:pt x="3498" y="3350"/>
                    <a:pt x="3498" y="5263"/>
                  </a:cubicBezTo>
                  <a:cubicBezTo>
                    <a:pt x="4402" y="5263"/>
                    <a:pt x="4402" y="5263"/>
                    <a:pt x="4402" y="5263"/>
                  </a:cubicBezTo>
                  <a:cubicBezTo>
                    <a:pt x="4275" y="1436"/>
                    <a:pt x="3367" y="0"/>
                    <a:pt x="2332" y="0"/>
                  </a:cubicBezTo>
                  <a:cubicBezTo>
                    <a:pt x="908" y="0"/>
                    <a:pt x="1" y="2871"/>
                    <a:pt x="1" y="8134"/>
                  </a:cubicBezTo>
                  <a:cubicBezTo>
                    <a:pt x="1" y="12919"/>
                    <a:pt x="780" y="16268"/>
                    <a:pt x="2201" y="16268"/>
                  </a:cubicBezTo>
                  <a:cubicBezTo>
                    <a:pt x="3240" y="16268"/>
                    <a:pt x="4275" y="14354"/>
                    <a:pt x="4402" y="10527"/>
                  </a:cubicBezTo>
                  <a:cubicBezTo>
                    <a:pt x="3626" y="10527"/>
                    <a:pt x="3626" y="10527"/>
                    <a:pt x="3626" y="1052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0" name="Freeform 14"/>
            <p:cNvSpPr>
              <a:spLocks noChangeArrowheads="1"/>
            </p:cNvSpPr>
            <p:nvPr/>
          </p:nvSpPr>
          <p:spPr bwMode="auto">
            <a:xfrm>
              <a:off x="4452" y="1060"/>
              <a:ext cx="42" cy="43"/>
            </a:xfrm>
            <a:custGeom>
              <a:avLst/>
              <a:gdLst>
                <a:gd name="T0" fmla="*/ 1173 w 4298"/>
                <a:gd name="T1" fmla="*/ 4307 h 16269"/>
                <a:gd name="T2" fmla="*/ 2214 w 4298"/>
                <a:gd name="T3" fmla="*/ 1914 h 16269"/>
                <a:gd name="T4" fmla="*/ 3518 w 4298"/>
                <a:gd name="T5" fmla="*/ 5742 h 16269"/>
                <a:gd name="T6" fmla="*/ 3518 w 4298"/>
                <a:gd name="T7" fmla="*/ 6220 h 16269"/>
                <a:gd name="T8" fmla="*/ 2086 w 4298"/>
                <a:gd name="T9" fmla="*/ 6220 h 16269"/>
                <a:gd name="T10" fmla="*/ 0 w 4298"/>
                <a:gd name="T11" fmla="*/ 11005 h 16269"/>
                <a:gd name="T12" fmla="*/ 1693 w 4298"/>
                <a:gd name="T13" fmla="*/ 16268 h 16269"/>
                <a:gd name="T14" fmla="*/ 3518 w 4298"/>
                <a:gd name="T15" fmla="*/ 13397 h 16269"/>
                <a:gd name="T16" fmla="*/ 3518 w 4298"/>
                <a:gd name="T17" fmla="*/ 13397 h 16269"/>
                <a:gd name="T18" fmla="*/ 3518 w 4298"/>
                <a:gd name="T19" fmla="*/ 15311 h 16269"/>
                <a:gd name="T20" fmla="*/ 4297 w 4298"/>
                <a:gd name="T21" fmla="*/ 15311 h 16269"/>
                <a:gd name="T22" fmla="*/ 4297 w 4298"/>
                <a:gd name="T23" fmla="*/ 12919 h 16269"/>
                <a:gd name="T24" fmla="*/ 4297 w 4298"/>
                <a:gd name="T25" fmla="*/ 5263 h 16269"/>
                <a:gd name="T26" fmla="*/ 2345 w 4298"/>
                <a:gd name="T27" fmla="*/ 0 h 16269"/>
                <a:gd name="T28" fmla="*/ 262 w 4298"/>
                <a:gd name="T29" fmla="*/ 4307 h 16269"/>
                <a:gd name="T30" fmla="*/ 1173 w 4298"/>
                <a:gd name="T31" fmla="*/ 4307 h 16269"/>
                <a:gd name="T32" fmla="*/ 3518 w 4298"/>
                <a:gd name="T33" fmla="*/ 9091 h 16269"/>
                <a:gd name="T34" fmla="*/ 1955 w 4298"/>
                <a:gd name="T35" fmla="*/ 13876 h 16269"/>
                <a:gd name="T36" fmla="*/ 914 w 4298"/>
                <a:gd name="T37" fmla="*/ 11005 h 16269"/>
                <a:gd name="T38" fmla="*/ 2214 w 4298"/>
                <a:gd name="T39" fmla="*/ 8134 h 16269"/>
                <a:gd name="T40" fmla="*/ 3518 w 4298"/>
                <a:gd name="T41" fmla="*/ 8134 h 16269"/>
                <a:gd name="T42" fmla="*/ 3518 w 4298"/>
                <a:gd name="T43" fmla="*/ 9091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8" h="16269">
                  <a:moveTo>
                    <a:pt x="1173" y="4307"/>
                  </a:moveTo>
                  <a:cubicBezTo>
                    <a:pt x="1173" y="2871"/>
                    <a:pt x="1693" y="1914"/>
                    <a:pt x="2214" y="1914"/>
                  </a:cubicBezTo>
                  <a:cubicBezTo>
                    <a:pt x="2997" y="1914"/>
                    <a:pt x="3518" y="2871"/>
                    <a:pt x="3518" y="5742"/>
                  </a:cubicBezTo>
                  <a:cubicBezTo>
                    <a:pt x="3518" y="6220"/>
                    <a:pt x="3518" y="6220"/>
                    <a:pt x="3518" y="6220"/>
                  </a:cubicBezTo>
                  <a:cubicBezTo>
                    <a:pt x="3128" y="6220"/>
                    <a:pt x="2735" y="6220"/>
                    <a:pt x="2086" y="6220"/>
                  </a:cubicBezTo>
                  <a:cubicBezTo>
                    <a:pt x="652" y="6699"/>
                    <a:pt x="0" y="8134"/>
                    <a:pt x="0" y="11005"/>
                  </a:cubicBezTo>
                  <a:cubicBezTo>
                    <a:pt x="0" y="13876"/>
                    <a:pt x="783" y="16268"/>
                    <a:pt x="1693" y="16268"/>
                  </a:cubicBezTo>
                  <a:cubicBezTo>
                    <a:pt x="2607" y="16268"/>
                    <a:pt x="3128" y="15790"/>
                    <a:pt x="3518" y="13397"/>
                  </a:cubicBezTo>
                  <a:cubicBezTo>
                    <a:pt x="3518" y="13397"/>
                    <a:pt x="3518" y="13397"/>
                    <a:pt x="3518" y="13397"/>
                  </a:cubicBezTo>
                  <a:cubicBezTo>
                    <a:pt x="3518" y="14354"/>
                    <a:pt x="3518" y="14833"/>
                    <a:pt x="3518" y="15311"/>
                  </a:cubicBezTo>
                  <a:cubicBezTo>
                    <a:pt x="4297" y="15311"/>
                    <a:pt x="4297" y="15311"/>
                    <a:pt x="4297" y="15311"/>
                  </a:cubicBezTo>
                  <a:cubicBezTo>
                    <a:pt x="4297" y="14833"/>
                    <a:pt x="4297" y="13876"/>
                    <a:pt x="4297" y="12919"/>
                  </a:cubicBezTo>
                  <a:cubicBezTo>
                    <a:pt x="4297" y="5263"/>
                    <a:pt x="4297" y="5263"/>
                    <a:pt x="4297" y="5263"/>
                  </a:cubicBezTo>
                  <a:cubicBezTo>
                    <a:pt x="4297" y="1436"/>
                    <a:pt x="3518" y="0"/>
                    <a:pt x="2345" y="0"/>
                  </a:cubicBezTo>
                  <a:cubicBezTo>
                    <a:pt x="1435" y="0"/>
                    <a:pt x="393" y="957"/>
                    <a:pt x="262" y="4307"/>
                  </a:cubicBezTo>
                  <a:cubicBezTo>
                    <a:pt x="1173" y="4307"/>
                    <a:pt x="1173" y="4307"/>
                    <a:pt x="1173" y="4307"/>
                  </a:cubicBezTo>
                  <a:close/>
                  <a:moveTo>
                    <a:pt x="3518" y="9091"/>
                  </a:moveTo>
                  <a:cubicBezTo>
                    <a:pt x="3518" y="12440"/>
                    <a:pt x="2997" y="13876"/>
                    <a:pt x="1955" y="13876"/>
                  </a:cubicBezTo>
                  <a:cubicBezTo>
                    <a:pt x="1173" y="13876"/>
                    <a:pt x="914" y="12440"/>
                    <a:pt x="914" y="11005"/>
                  </a:cubicBezTo>
                  <a:cubicBezTo>
                    <a:pt x="914" y="9091"/>
                    <a:pt x="1435" y="8613"/>
                    <a:pt x="2214" y="8134"/>
                  </a:cubicBezTo>
                  <a:cubicBezTo>
                    <a:pt x="2866" y="8134"/>
                    <a:pt x="3256" y="8134"/>
                    <a:pt x="3518" y="8134"/>
                  </a:cubicBezTo>
                  <a:cubicBezTo>
                    <a:pt x="3518" y="9091"/>
                    <a:pt x="3518" y="9091"/>
                    <a:pt x="3518" y="9091"/>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1" name="Freeform 15"/>
            <p:cNvSpPr>
              <a:spLocks noChangeArrowheads="1"/>
            </p:cNvSpPr>
            <p:nvPr/>
          </p:nvSpPr>
          <p:spPr bwMode="auto">
            <a:xfrm>
              <a:off x="4513" y="1044"/>
              <a:ext cx="7" cy="57"/>
            </a:xfrm>
            <a:custGeom>
              <a:avLst/>
              <a:gdLst>
                <a:gd name="T0" fmla="*/ 0 w 787"/>
                <a:gd name="T1" fmla="*/ 1 h 21054"/>
                <a:gd name="T2" fmla="*/ 0 w 787"/>
                <a:gd name="T3" fmla="*/ 21053 h 21054"/>
                <a:gd name="T4" fmla="*/ 786 w 787"/>
                <a:gd name="T5" fmla="*/ 21053 h 21054"/>
                <a:gd name="T6" fmla="*/ 786 w 787"/>
                <a:gd name="T7" fmla="*/ 1 h 21054"/>
                <a:gd name="T8" fmla="*/ 0 w 787"/>
                <a:gd name="T9" fmla="*/ 1 h 21054"/>
              </a:gdLst>
              <a:ahLst/>
              <a:cxnLst>
                <a:cxn ang="0">
                  <a:pos x="T0" y="T1"/>
                </a:cxn>
                <a:cxn ang="0">
                  <a:pos x="T2" y="T3"/>
                </a:cxn>
                <a:cxn ang="0">
                  <a:pos x="T4" y="T5"/>
                </a:cxn>
                <a:cxn ang="0">
                  <a:pos x="T6" y="T7"/>
                </a:cxn>
                <a:cxn ang="0">
                  <a:pos x="T8" y="T9"/>
                </a:cxn>
              </a:cxnLst>
              <a:rect l="0" t="0" r="r" b="b"/>
              <a:pathLst>
                <a:path w="787" h="21054">
                  <a:moveTo>
                    <a:pt x="0" y="1"/>
                  </a:moveTo>
                  <a:lnTo>
                    <a:pt x="0" y="21053"/>
                  </a:lnTo>
                  <a:lnTo>
                    <a:pt x="786" y="21053"/>
                  </a:lnTo>
                  <a:lnTo>
                    <a:pt x="786" y="1"/>
                  </a:lnTo>
                  <a:lnTo>
                    <a:pt x="0" y="1"/>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2" name="Freeform 16"/>
            <p:cNvSpPr>
              <a:spLocks noChangeArrowheads="1"/>
            </p:cNvSpPr>
            <p:nvPr/>
          </p:nvSpPr>
          <p:spPr bwMode="auto">
            <a:xfrm>
              <a:off x="4573" y="1044"/>
              <a:ext cx="55" cy="57"/>
            </a:xfrm>
            <a:custGeom>
              <a:avLst/>
              <a:gdLst>
                <a:gd name="T0" fmla="*/ 4720 w 5608"/>
                <a:gd name="T1" fmla="*/ 18230 h 21054"/>
                <a:gd name="T2" fmla="*/ 4720 w 5608"/>
                <a:gd name="T3" fmla="*/ 18230 h 21054"/>
                <a:gd name="T4" fmla="*/ 1166 w 5608"/>
                <a:gd name="T5" fmla="*/ 1 h 21054"/>
                <a:gd name="T6" fmla="*/ 1 w 5608"/>
                <a:gd name="T7" fmla="*/ 1 h 21054"/>
                <a:gd name="T8" fmla="*/ 1 w 5608"/>
                <a:gd name="T9" fmla="*/ 21053 h 21054"/>
                <a:gd name="T10" fmla="*/ 780 w 5608"/>
                <a:gd name="T11" fmla="*/ 21053 h 21054"/>
                <a:gd name="T12" fmla="*/ 780 w 5608"/>
                <a:gd name="T13" fmla="*/ 2836 h 21054"/>
                <a:gd name="T14" fmla="*/ 4445 w 5608"/>
                <a:gd name="T15" fmla="*/ 21053 h 21054"/>
                <a:gd name="T16" fmla="*/ 5608 w 5608"/>
                <a:gd name="T17" fmla="*/ 21053 h 21054"/>
                <a:gd name="T18" fmla="*/ 5608 w 5608"/>
                <a:gd name="T19" fmla="*/ 1 h 21054"/>
                <a:gd name="T20" fmla="*/ 4720 w 5608"/>
                <a:gd name="T21" fmla="*/ 1 h 21054"/>
                <a:gd name="T22" fmla="*/ 4720 w 5608"/>
                <a:gd name="T23" fmla="*/ 18230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08" h="21054">
                  <a:moveTo>
                    <a:pt x="4720" y="18230"/>
                  </a:moveTo>
                  <a:lnTo>
                    <a:pt x="4720" y="18230"/>
                  </a:lnTo>
                  <a:lnTo>
                    <a:pt x="1166" y="1"/>
                  </a:lnTo>
                  <a:lnTo>
                    <a:pt x="1" y="1"/>
                  </a:lnTo>
                  <a:lnTo>
                    <a:pt x="1" y="21053"/>
                  </a:lnTo>
                  <a:lnTo>
                    <a:pt x="780" y="21053"/>
                  </a:lnTo>
                  <a:lnTo>
                    <a:pt x="780" y="2836"/>
                  </a:lnTo>
                  <a:lnTo>
                    <a:pt x="4445" y="21053"/>
                  </a:lnTo>
                  <a:lnTo>
                    <a:pt x="5608" y="21053"/>
                  </a:lnTo>
                  <a:lnTo>
                    <a:pt x="5608" y="1"/>
                  </a:lnTo>
                  <a:lnTo>
                    <a:pt x="4720" y="1"/>
                  </a:lnTo>
                  <a:lnTo>
                    <a:pt x="4720" y="18230"/>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3" name="Freeform 17"/>
            <p:cNvSpPr>
              <a:spLocks noChangeArrowheads="1"/>
            </p:cNvSpPr>
            <p:nvPr/>
          </p:nvSpPr>
          <p:spPr bwMode="auto">
            <a:xfrm>
              <a:off x="4643" y="1060"/>
              <a:ext cx="45" cy="43"/>
            </a:xfrm>
            <a:custGeom>
              <a:avLst/>
              <a:gdLst>
                <a:gd name="T0" fmla="*/ 793 w 4612"/>
                <a:gd name="T1" fmla="*/ 6699 h 16269"/>
                <a:gd name="T2" fmla="*/ 2375 w 4612"/>
                <a:gd name="T3" fmla="*/ 1914 h 16269"/>
                <a:gd name="T4" fmla="*/ 3822 w 4612"/>
                <a:gd name="T5" fmla="*/ 6699 h 16269"/>
                <a:gd name="T6" fmla="*/ 793 w 4612"/>
                <a:gd name="T7" fmla="*/ 6699 h 16269"/>
                <a:gd name="T8" fmla="*/ 4612 w 4612"/>
                <a:gd name="T9" fmla="*/ 8134 h 16269"/>
                <a:gd name="T10" fmla="*/ 2375 w 4612"/>
                <a:gd name="T11" fmla="*/ 0 h 16269"/>
                <a:gd name="T12" fmla="*/ 0 w 4612"/>
                <a:gd name="T13" fmla="*/ 8613 h 16269"/>
                <a:gd name="T14" fmla="*/ 2375 w 4612"/>
                <a:gd name="T15" fmla="*/ 16268 h 16269"/>
                <a:gd name="T16" fmla="*/ 4481 w 4612"/>
                <a:gd name="T17" fmla="*/ 11005 h 16269"/>
                <a:gd name="T18" fmla="*/ 3691 w 4612"/>
                <a:gd name="T19" fmla="*/ 11005 h 16269"/>
                <a:gd name="T20" fmla="*/ 2375 w 4612"/>
                <a:gd name="T21" fmla="*/ 13876 h 16269"/>
                <a:gd name="T22" fmla="*/ 793 w 4612"/>
                <a:gd name="T23" fmla="*/ 9091 h 16269"/>
                <a:gd name="T24" fmla="*/ 4612 w 4612"/>
                <a:gd name="T25" fmla="*/ 9091 h 16269"/>
                <a:gd name="T26" fmla="*/ 4612 w 4612"/>
                <a:gd name="T27" fmla="*/ 813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12" h="16269">
                  <a:moveTo>
                    <a:pt x="793" y="6699"/>
                  </a:moveTo>
                  <a:cubicBezTo>
                    <a:pt x="924" y="3350"/>
                    <a:pt x="1582" y="1914"/>
                    <a:pt x="2375" y="1914"/>
                  </a:cubicBezTo>
                  <a:cubicBezTo>
                    <a:pt x="3033" y="1914"/>
                    <a:pt x="3822" y="3350"/>
                    <a:pt x="3822" y="6699"/>
                  </a:cubicBezTo>
                  <a:cubicBezTo>
                    <a:pt x="793" y="6699"/>
                    <a:pt x="793" y="6699"/>
                    <a:pt x="793" y="6699"/>
                  </a:cubicBezTo>
                  <a:close/>
                  <a:moveTo>
                    <a:pt x="4612" y="8134"/>
                  </a:moveTo>
                  <a:cubicBezTo>
                    <a:pt x="4612" y="2871"/>
                    <a:pt x="3822" y="0"/>
                    <a:pt x="2375" y="0"/>
                  </a:cubicBezTo>
                  <a:cubicBezTo>
                    <a:pt x="924" y="0"/>
                    <a:pt x="0" y="2871"/>
                    <a:pt x="0" y="8613"/>
                  </a:cubicBezTo>
                  <a:cubicBezTo>
                    <a:pt x="0" y="12919"/>
                    <a:pt x="924" y="16268"/>
                    <a:pt x="2375" y="16268"/>
                  </a:cubicBezTo>
                  <a:cubicBezTo>
                    <a:pt x="3295" y="16268"/>
                    <a:pt x="4350" y="14833"/>
                    <a:pt x="4481" y="11005"/>
                  </a:cubicBezTo>
                  <a:cubicBezTo>
                    <a:pt x="3691" y="11005"/>
                    <a:pt x="3691" y="11005"/>
                    <a:pt x="3691" y="11005"/>
                  </a:cubicBezTo>
                  <a:cubicBezTo>
                    <a:pt x="3560" y="13397"/>
                    <a:pt x="2899" y="13876"/>
                    <a:pt x="2375" y="13876"/>
                  </a:cubicBezTo>
                  <a:cubicBezTo>
                    <a:pt x="1451" y="13876"/>
                    <a:pt x="924" y="11962"/>
                    <a:pt x="793" y="9091"/>
                  </a:cubicBezTo>
                  <a:cubicBezTo>
                    <a:pt x="4612" y="9091"/>
                    <a:pt x="4612" y="9091"/>
                    <a:pt x="4612" y="9091"/>
                  </a:cubicBezTo>
                  <a:cubicBezTo>
                    <a:pt x="4612" y="8134"/>
                    <a:pt x="4612" y="8134"/>
                    <a:pt x="4612" y="813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4" name="Freeform 18"/>
            <p:cNvSpPr>
              <a:spLocks noChangeArrowheads="1"/>
            </p:cNvSpPr>
            <p:nvPr/>
          </p:nvSpPr>
          <p:spPr bwMode="auto">
            <a:xfrm>
              <a:off x="4697" y="1051"/>
              <a:ext cx="31" cy="51"/>
            </a:xfrm>
            <a:custGeom>
              <a:avLst/>
              <a:gdLst>
                <a:gd name="T0" fmla="*/ 1068 w 3197"/>
                <a:gd name="T1" fmla="*/ 3793 h 18949"/>
                <a:gd name="T2" fmla="*/ 0 w 3197"/>
                <a:gd name="T3" fmla="*/ 3793 h 18949"/>
                <a:gd name="T4" fmla="*/ 0 w 3197"/>
                <a:gd name="T5" fmla="*/ 6161 h 18949"/>
                <a:gd name="T6" fmla="*/ 1068 w 3197"/>
                <a:gd name="T7" fmla="*/ 6161 h 18949"/>
                <a:gd name="T8" fmla="*/ 1068 w 3197"/>
                <a:gd name="T9" fmla="*/ 14690 h 18949"/>
                <a:gd name="T10" fmla="*/ 2398 w 3197"/>
                <a:gd name="T11" fmla="*/ 18948 h 18949"/>
                <a:gd name="T12" fmla="*/ 3197 w 3197"/>
                <a:gd name="T13" fmla="*/ 18482 h 18949"/>
                <a:gd name="T14" fmla="*/ 3197 w 3197"/>
                <a:gd name="T15" fmla="*/ 16580 h 18949"/>
                <a:gd name="T16" fmla="*/ 2532 w 3197"/>
                <a:gd name="T17" fmla="*/ 17058 h 18949"/>
                <a:gd name="T18" fmla="*/ 1867 w 3197"/>
                <a:gd name="T19" fmla="*/ 14211 h 18949"/>
                <a:gd name="T20" fmla="*/ 1867 w 3197"/>
                <a:gd name="T21" fmla="*/ 6161 h 18949"/>
                <a:gd name="T22" fmla="*/ 3197 w 3197"/>
                <a:gd name="T23" fmla="*/ 6161 h 18949"/>
                <a:gd name="T24" fmla="*/ 3197 w 3197"/>
                <a:gd name="T25" fmla="*/ 3793 h 18949"/>
                <a:gd name="T26" fmla="*/ 1867 w 3197"/>
                <a:gd name="T27" fmla="*/ 3793 h 18949"/>
                <a:gd name="T28" fmla="*/ 1867 w 3197"/>
                <a:gd name="T29" fmla="*/ 1 h 18949"/>
                <a:gd name="T30" fmla="*/ 1068 w 3197"/>
                <a:gd name="T31" fmla="*/ 1424 h 18949"/>
                <a:gd name="T32" fmla="*/ 1068 w 3197"/>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97" h="18949">
                  <a:moveTo>
                    <a:pt x="1068" y="3793"/>
                  </a:moveTo>
                  <a:cubicBezTo>
                    <a:pt x="0" y="3793"/>
                    <a:pt x="0" y="3793"/>
                    <a:pt x="0" y="3793"/>
                  </a:cubicBezTo>
                  <a:cubicBezTo>
                    <a:pt x="0" y="6161"/>
                    <a:pt x="0" y="6161"/>
                    <a:pt x="0" y="6161"/>
                  </a:cubicBezTo>
                  <a:cubicBezTo>
                    <a:pt x="1068" y="6161"/>
                    <a:pt x="1068" y="6161"/>
                    <a:pt x="1068" y="6161"/>
                  </a:cubicBezTo>
                  <a:cubicBezTo>
                    <a:pt x="1068" y="14690"/>
                    <a:pt x="1068" y="14690"/>
                    <a:pt x="1068" y="14690"/>
                  </a:cubicBezTo>
                  <a:cubicBezTo>
                    <a:pt x="1068" y="18003"/>
                    <a:pt x="1598" y="18948"/>
                    <a:pt x="2398" y="18948"/>
                  </a:cubicBezTo>
                  <a:cubicBezTo>
                    <a:pt x="2666" y="18948"/>
                    <a:pt x="2931" y="18948"/>
                    <a:pt x="3197" y="18482"/>
                  </a:cubicBezTo>
                  <a:cubicBezTo>
                    <a:pt x="3197" y="16580"/>
                    <a:pt x="3197" y="16580"/>
                    <a:pt x="3197" y="16580"/>
                  </a:cubicBezTo>
                  <a:cubicBezTo>
                    <a:pt x="2931" y="17058"/>
                    <a:pt x="2666" y="17058"/>
                    <a:pt x="2532" y="17058"/>
                  </a:cubicBezTo>
                  <a:cubicBezTo>
                    <a:pt x="1998" y="17058"/>
                    <a:pt x="1867" y="16113"/>
                    <a:pt x="1867" y="14211"/>
                  </a:cubicBezTo>
                  <a:cubicBezTo>
                    <a:pt x="1867" y="6161"/>
                    <a:pt x="1867" y="6161"/>
                    <a:pt x="1867" y="6161"/>
                  </a:cubicBezTo>
                  <a:cubicBezTo>
                    <a:pt x="3197" y="6161"/>
                    <a:pt x="3197" y="6161"/>
                    <a:pt x="3197" y="6161"/>
                  </a:cubicBezTo>
                  <a:cubicBezTo>
                    <a:pt x="3197" y="3793"/>
                    <a:pt x="3197" y="3793"/>
                    <a:pt x="3197" y="3793"/>
                  </a:cubicBezTo>
                  <a:cubicBezTo>
                    <a:pt x="1867" y="3793"/>
                    <a:pt x="1867" y="3793"/>
                    <a:pt x="1867" y="3793"/>
                  </a:cubicBezTo>
                  <a:cubicBezTo>
                    <a:pt x="1867" y="1"/>
                    <a:pt x="1867" y="1"/>
                    <a:pt x="1867" y="1"/>
                  </a:cubicBezTo>
                  <a:cubicBezTo>
                    <a:pt x="1068" y="1424"/>
                    <a:pt x="1068" y="1424"/>
                    <a:pt x="1068" y="1424"/>
                  </a:cubicBezTo>
                  <a:cubicBezTo>
                    <a:pt x="1068" y="3793"/>
                    <a:pt x="1068" y="3793"/>
                    <a:pt x="1068"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5" name="Freeform 19"/>
            <p:cNvSpPr>
              <a:spLocks noChangeArrowheads="1"/>
            </p:cNvSpPr>
            <p:nvPr/>
          </p:nvSpPr>
          <p:spPr bwMode="auto">
            <a:xfrm>
              <a:off x="4736" y="1061"/>
              <a:ext cx="86" cy="39"/>
            </a:xfrm>
            <a:custGeom>
              <a:avLst/>
              <a:gdLst>
                <a:gd name="T0" fmla="*/ 1831 w 8752"/>
                <a:gd name="T1" fmla="*/ 14737 h 14738"/>
                <a:gd name="T2" fmla="*/ 2771 w 8752"/>
                <a:gd name="T3" fmla="*/ 14737 h 14738"/>
                <a:gd name="T4" fmla="*/ 4324 w 8752"/>
                <a:gd name="T5" fmla="*/ 2429 h 14738"/>
                <a:gd name="T6" fmla="*/ 5873 w 8752"/>
                <a:gd name="T7" fmla="*/ 14737 h 14738"/>
                <a:gd name="T8" fmla="*/ 6924 w 8752"/>
                <a:gd name="T9" fmla="*/ 14737 h 14738"/>
                <a:gd name="T10" fmla="*/ 8752 w 8752"/>
                <a:gd name="T11" fmla="*/ 0 h 14738"/>
                <a:gd name="T12" fmla="*/ 7979 w 8752"/>
                <a:gd name="T13" fmla="*/ 0 h 14738"/>
                <a:gd name="T14" fmla="*/ 6538 w 8752"/>
                <a:gd name="T15" fmla="*/ 12321 h 14738"/>
                <a:gd name="T16" fmla="*/ 4821 w 8752"/>
                <a:gd name="T17" fmla="*/ 0 h 14738"/>
                <a:gd name="T18" fmla="*/ 3934 w 8752"/>
                <a:gd name="T19" fmla="*/ 0 h 14738"/>
                <a:gd name="T20" fmla="*/ 2329 w 8752"/>
                <a:gd name="T21" fmla="*/ 12321 h 14738"/>
                <a:gd name="T22" fmla="*/ 888 w 8752"/>
                <a:gd name="T23" fmla="*/ 0 h 14738"/>
                <a:gd name="T24" fmla="*/ 0 w 8752"/>
                <a:gd name="T25" fmla="*/ 0 h 14738"/>
                <a:gd name="T26" fmla="*/ 1831 w 8752"/>
                <a:gd name="T27"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52" h="14738">
                  <a:moveTo>
                    <a:pt x="1831" y="14737"/>
                  </a:moveTo>
                  <a:lnTo>
                    <a:pt x="2771" y="14737"/>
                  </a:lnTo>
                  <a:lnTo>
                    <a:pt x="4324" y="2429"/>
                  </a:lnTo>
                  <a:lnTo>
                    <a:pt x="5873" y="14737"/>
                  </a:lnTo>
                  <a:lnTo>
                    <a:pt x="6924" y="14737"/>
                  </a:lnTo>
                  <a:lnTo>
                    <a:pt x="8752" y="0"/>
                  </a:lnTo>
                  <a:lnTo>
                    <a:pt x="7979" y="0"/>
                  </a:lnTo>
                  <a:lnTo>
                    <a:pt x="6538" y="12321"/>
                  </a:lnTo>
                  <a:lnTo>
                    <a:pt x="4821" y="0"/>
                  </a:lnTo>
                  <a:lnTo>
                    <a:pt x="3934" y="0"/>
                  </a:lnTo>
                  <a:lnTo>
                    <a:pt x="2329" y="12321"/>
                  </a:lnTo>
                  <a:lnTo>
                    <a:pt x="888" y="0"/>
                  </a:lnTo>
                  <a:lnTo>
                    <a:pt x="0" y="0"/>
                  </a:lnTo>
                  <a:lnTo>
                    <a:pt x="1831" y="14737"/>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6" name="Freeform 20"/>
            <p:cNvSpPr>
              <a:spLocks noChangeArrowheads="1"/>
            </p:cNvSpPr>
            <p:nvPr/>
          </p:nvSpPr>
          <p:spPr bwMode="auto">
            <a:xfrm>
              <a:off x="4833" y="1060"/>
              <a:ext cx="48" cy="43"/>
            </a:xfrm>
            <a:custGeom>
              <a:avLst/>
              <a:gdLst>
                <a:gd name="T0" fmla="*/ 4979 w 4979"/>
                <a:gd name="T1" fmla="*/ 8134 h 16269"/>
                <a:gd name="T2" fmla="*/ 2490 w 4979"/>
                <a:gd name="T3" fmla="*/ 0 h 16269"/>
                <a:gd name="T4" fmla="*/ 1 w 4979"/>
                <a:gd name="T5" fmla="*/ 8134 h 16269"/>
                <a:gd name="T6" fmla="*/ 2490 w 4979"/>
                <a:gd name="T7" fmla="*/ 16268 h 16269"/>
                <a:gd name="T8" fmla="*/ 4979 w 4979"/>
                <a:gd name="T9" fmla="*/ 8134 h 16269"/>
                <a:gd name="T10" fmla="*/ 2490 w 4979"/>
                <a:gd name="T11" fmla="*/ 1914 h 16269"/>
                <a:gd name="T12" fmla="*/ 4193 w 4979"/>
                <a:gd name="T13" fmla="*/ 8134 h 16269"/>
                <a:gd name="T14" fmla="*/ 2490 w 4979"/>
                <a:gd name="T15" fmla="*/ 13876 h 16269"/>
                <a:gd name="T16" fmla="*/ 787 w 4979"/>
                <a:gd name="T17" fmla="*/ 8134 h 16269"/>
                <a:gd name="T18" fmla="*/ 2490 w 4979"/>
                <a:gd name="T19" fmla="*/ 191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79" h="16269">
                  <a:moveTo>
                    <a:pt x="4979" y="8134"/>
                  </a:moveTo>
                  <a:cubicBezTo>
                    <a:pt x="4979" y="2871"/>
                    <a:pt x="4193" y="0"/>
                    <a:pt x="2490" y="0"/>
                  </a:cubicBezTo>
                  <a:cubicBezTo>
                    <a:pt x="787" y="0"/>
                    <a:pt x="1" y="3350"/>
                    <a:pt x="1" y="8134"/>
                  </a:cubicBezTo>
                  <a:cubicBezTo>
                    <a:pt x="1" y="13397"/>
                    <a:pt x="787" y="16268"/>
                    <a:pt x="2490" y="16268"/>
                  </a:cubicBezTo>
                  <a:cubicBezTo>
                    <a:pt x="4193" y="16268"/>
                    <a:pt x="4979" y="13397"/>
                    <a:pt x="4979" y="8134"/>
                  </a:cubicBezTo>
                  <a:close/>
                  <a:moveTo>
                    <a:pt x="2490" y="1914"/>
                  </a:moveTo>
                  <a:cubicBezTo>
                    <a:pt x="3669" y="1914"/>
                    <a:pt x="4193" y="4785"/>
                    <a:pt x="4193" y="8134"/>
                  </a:cubicBezTo>
                  <a:cubicBezTo>
                    <a:pt x="4193" y="11484"/>
                    <a:pt x="3669" y="13876"/>
                    <a:pt x="2490" y="13876"/>
                  </a:cubicBezTo>
                  <a:cubicBezTo>
                    <a:pt x="1442" y="13876"/>
                    <a:pt x="787" y="11484"/>
                    <a:pt x="787" y="8134"/>
                  </a:cubicBezTo>
                  <a:cubicBezTo>
                    <a:pt x="787" y="4785"/>
                    <a:pt x="1442" y="1914"/>
                    <a:pt x="2490" y="191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7" name="Freeform 21"/>
            <p:cNvSpPr>
              <a:spLocks noChangeArrowheads="1"/>
            </p:cNvSpPr>
            <p:nvPr/>
          </p:nvSpPr>
          <p:spPr bwMode="auto">
            <a:xfrm>
              <a:off x="4897" y="1061"/>
              <a:ext cx="25" cy="39"/>
            </a:xfrm>
            <a:custGeom>
              <a:avLst/>
              <a:gdLst>
                <a:gd name="T0" fmla="*/ 1 w 2621"/>
                <a:gd name="T1" fmla="*/ 14737 h 14738"/>
                <a:gd name="T2" fmla="*/ 787 w 2621"/>
                <a:gd name="T3" fmla="*/ 14737 h 14738"/>
                <a:gd name="T4" fmla="*/ 787 w 2621"/>
                <a:gd name="T5" fmla="*/ 7608 h 14738"/>
                <a:gd name="T6" fmla="*/ 2228 w 2621"/>
                <a:gd name="T7" fmla="*/ 2381 h 14738"/>
                <a:gd name="T8" fmla="*/ 2621 w 2621"/>
                <a:gd name="T9" fmla="*/ 2381 h 14738"/>
                <a:gd name="T10" fmla="*/ 2621 w 2621"/>
                <a:gd name="T11" fmla="*/ 0 h 14738"/>
                <a:gd name="T12" fmla="*/ 2359 w 2621"/>
                <a:gd name="T13" fmla="*/ 0 h 14738"/>
                <a:gd name="T14" fmla="*/ 787 w 2621"/>
                <a:gd name="T15" fmla="*/ 3338 h 14738"/>
                <a:gd name="T16" fmla="*/ 787 w 2621"/>
                <a:gd name="T17" fmla="*/ 3338 h 14738"/>
                <a:gd name="T18" fmla="*/ 656 w 2621"/>
                <a:gd name="T19" fmla="*/ 0 h 14738"/>
                <a:gd name="T20" fmla="*/ 1 w 2621"/>
                <a:gd name="T21" fmla="*/ 0 h 14738"/>
                <a:gd name="T22" fmla="*/ 1 w 2621"/>
                <a:gd name="T23" fmla="*/ 3338 h 14738"/>
                <a:gd name="T24" fmla="*/ 1 w 2621"/>
                <a:gd name="T25"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1" h="14738">
                  <a:moveTo>
                    <a:pt x="1" y="14737"/>
                  </a:moveTo>
                  <a:cubicBezTo>
                    <a:pt x="787" y="14737"/>
                    <a:pt x="787" y="14737"/>
                    <a:pt x="787" y="14737"/>
                  </a:cubicBezTo>
                  <a:cubicBezTo>
                    <a:pt x="787" y="7608"/>
                    <a:pt x="787" y="7608"/>
                    <a:pt x="787" y="7608"/>
                  </a:cubicBezTo>
                  <a:cubicBezTo>
                    <a:pt x="787" y="4761"/>
                    <a:pt x="1311" y="2381"/>
                    <a:pt x="2228" y="2381"/>
                  </a:cubicBezTo>
                  <a:cubicBezTo>
                    <a:pt x="2359" y="2381"/>
                    <a:pt x="2490" y="2381"/>
                    <a:pt x="2621" y="2381"/>
                  </a:cubicBezTo>
                  <a:cubicBezTo>
                    <a:pt x="2621" y="0"/>
                    <a:pt x="2621" y="0"/>
                    <a:pt x="2621" y="0"/>
                  </a:cubicBezTo>
                  <a:cubicBezTo>
                    <a:pt x="2359" y="0"/>
                    <a:pt x="2359" y="0"/>
                    <a:pt x="2359" y="0"/>
                  </a:cubicBezTo>
                  <a:cubicBezTo>
                    <a:pt x="1442" y="0"/>
                    <a:pt x="1049" y="957"/>
                    <a:pt x="787" y="3338"/>
                  </a:cubicBezTo>
                  <a:cubicBezTo>
                    <a:pt x="787" y="3338"/>
                    <a:pt x="787" y="3338"/>
                    <a:pt x="787" y="3338"/>
                  </a:cubicBezTo>
                  <a:cubicBezTo>
                    <a:pt x="787" y="1902"/>
                    <a:pt x="656" y="957"/>
                    <a:pt x="656" y="0"/>
                  </a:cubicBezTo>
                  <a:cubicBezTo>
                    <a:pt x="1" y="0"/>
                    <a:pt x="1" y="0"/>
                    <a:pt x="1" y="0"/>
                  </a:cubicBezTo>
                  <a:cubicBezTo>
                    <a:pt x="1" y="1436"/>
                    <a:pt x="1" y="2381"/>
                    <a:pt x="1" y="3338"/>
                  </a:cubicBezTo>
                  <a:cubicBezTo>
                    <a:pt x="1" y="14737"/>
                    <a:pt x="1" y="14737"/>
                    <a:pt x="1" y="1473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8" name="Freeform 22"/>
            <p:cNvSpPr>
              <a:spLocks noChangeArrowheads="1"/>
            </p:cNvSpPr>
            <p:nvPr/>
          </p:nvSpPr>
          <p:spPr bwMode="auto">
            <a:xfrm>
              <a:off x="4937" y="1044"/>
              <a:ext cx="43" cy="57"/>
            </a:xfrm>
            <a:custGeom>
              <a:avLst/>
              <a:gdLst>
                <a:gd name="T0" fmla="*/ 1 w 4455"/>
                <a:gd name="T1" fmla="*/ 21053 h 21054"/>
                <a:gd name="T2" fmla="*/ 780 w 4455"/>
                <a:gd name="T3" fmla="*/ 21053 h 21054"/>
                <a:gd name="T4" fmla="*/ 780 w 4455"/>
                <a:gd name="T5" fmla="*/ 12967 h 21054"/>
                <a:gd name="T6" fmla="*/ 3286 w 4455"/>
                <a:gd name="T7" fmla="*/ 21053 h 21054"/>
                <a:gd name="T8" fmla="*/ 4455 w 4455"/>
                <a:gd name="T9" fmla="*/ 21053 h 21054"/>
                <a:gd name="T10" fmla="*/ 1838 w 4455"/>
                <a:gd name="T11" fmla="*/ 12967 h 21054"/>
                <a:gd name="T12" fmla="*/ 4065 w 4455"/>
                <a:gd name="T13" fmla="*/ 6281 h 21054"/>
                <a:gd name="T14" fmla="*/ 3007 w 4455"/>
                <a:gd name="T15" fmla="*/ 6281 h 21054"/>
                <a:gd name="T16" fmla="*/ 780 w 4455"/>
                <a:gd name="T17" fmla="*/ 12560 h 21054"/>
                <a:gd name="T18" fmla="*/ 780 w 4455"/>
                <a:gd name="T19" fmla="*/ 1 h 21054"/>
                <a:gd name="T20" fmla="*/ 1 w 4455"/>
                <a:gd name="T21" fmla="*/ 1 h 21054"/>
                <a:gd name="T22" fmla="*/ 1 w 4455"/>
                <a:gd name="T23" fmla="*/ 21053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55" h="21054">
                  <a:moveTo>
                    <a:pt x="1" y="21053"/>
                  </a:moveTo>
                  <a:lnTo>
                    <a:pt x="780" y="21053"/>
                  </a:lnTo>
                  <a:lnTo>
                    <a:pt x="780" y="12967"/>
                  </a:lnTo>
                  <a:lnTo>
                    <a:pt x="3286" y="21053"/>
                  </a:lnTo>
                  <a:lnTo>
                    <a:pt x="4455" y="21053"/>
                  </a:lnTo>
                  <a:lnTo>
                    <a:pt x="1838" y="12967"/>
                  </a:lnTo>
                  <a:lnTo>
                    <a:pt x="4065" y="6281"/>
                  </a:lnTo>
                  <a:lnTo>
                    <a:pt x="3007" y="6281"/>
                  </a:lnTo>
                  <a:lnTo>
                    <a:pt x="780" y="12560"/>
                  </a:lnTo>
                  <a:lnTo>
                    <a:pt x="780" y="1"/>
                  </a:lnTo>
                  <a:lnTo>
                    <a:pt x="1" y="1"/>
                  </a:lnTo>
                  <a:lnTo>
                    <a:pt x="1" y="21053"/>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39" name="Freeform 23"/>
            <p:cNvSpPr>
              <a:spLocks noChangeArrowheads="1"/>
            </p:cNvSpPr>
            <p:nvPr/>
          </p:nvSpPr>
          <p:spPr bwMode="auto">
            <a:xfrm>
              <a:off x="4993" y="1044"/>
              <a:ext cx="7" cy="57"/>
            </a:xfrm>
            <a:custGeom>
              <a:avLst/>
              <a:gdLst>
                <a:gd name="T0" fmla="*/ 1 w 840"/>
                <a:gd name="T1" fmla="*/ 21053 h 21054"/>
                <a:gd name="T2" fmla="*/ 839 w 840"/>
                <a:gd name="T3" fmla="*/ 21053 h 21054"/>
                <a:gd name="T4" fmla="*/ 839 w 840"/>
                <a:gd name="T5" fmla="*/ 6281 h 21054"/>
                <a:gd name="T6" fmla="*/ 1 w 840"/>
                <a:gd name="T7" fmla="*/ 6281 h 21054"/>
                <a:gd name="T8" fmla="*/ 1 w 840"/>
                <a:gd name="T9" fmla="*/ 21053 h 21054"/>
                <a:gd name="T10" fmla="*/ 1 w 840"/>
                <a:gd name="T11" fmla="*/ 2836 h 21054"/>
                <a:gd name="T12" fmla="*/ 839 w 840"/>
                <a:gd name="T13" fmla="*/ 2836 h 21054"/>
                <a:gd name="T14" fmla="*/ 839 w 840"/>
                <a:gd name="T15" fmla="*/ 1 h 21054"/>
                <a:gd name="T16" fmla="*/ 1 w 840"/>
                <a:gd name="T17" fmla="*/ 1 h 21054"/>
                <a:gd name="T18" fmla="*/ 1 w 840"/>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0" h="21054">
                  <a:moveTo>
                    <a:pt x="1" y="21053"/>
                  </a:moveTo>
                  <a:lnTo>
                    <a:pt x="839" y="21053"/>
                  </a:lnTo>
                  <a:lnTo>
                    <a:pt x="839" y="6281"/>
                  </a:lnTo>
                  <a:lnTo>
                    <a:pt x="1" y="6281"/>
                  </a:lnTo>
                  <a:lnTo>
                    <a:pt x="1" y="21053"/>
                  </a:lnTo>
                  <a:close/>
                  <a:moveTo>
                    <a:pt x="1" y="2836"/>
                  </a:moveTo>
                  <a:lnTo>
                    <a:pt x="839" y="2836"/>
                  </a:lnTo>
                  <a:lnTo>
                    <a:pt x="839" y="1"/>
                  </a:lnTo>
                  <a:lnTo>
                    <a:pt x="1" y="1"/>
                  </a:lnTo>
                  <a:lnTo>
                    <a:pt x="1"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40" name="Freeform 24"/>
            <p:cNvSpPr>
              <a:spLocks noChangeArrowheads="1"/>
            </p:cNvSpPr>
            <p:nvPr/>
          </p:nvSpPr>
          <p:spPr bwMode="auto">
            <a:xfrm>
              <a:off x="5019" y="1060"/>
              <a:ext cx="44" cy="41"/>
            </a:xfrm>
            <a:custGeom>
              <a:avLst/>
              <a:gdLst>
                <a:gd name="T0" fmla="*/ 1 w 4560"/>
                <a:gd name="T1" fmla="*/ 15311 h 15312"/>
                <a:gd name="T2" fmla="*/ 915 w 4560"/>
                <a:gd name="T3" fmla="*/ 15311 h 15312"/>
                <a:gd name="T4" fmla="*/ 915 w 4560"/>
                <a:gd name="T5" fmla="*/ 8613 h 15312"/>
                <a:gd name="T6" fmla="*/ 2477 w 4560"/>
                <a:gd name="T7" fmla="*/ 1914 h 15312"/>
                <a:gd name="T8" fmla="*/ 3780 w 4560"/>
                <a:gd name="T9" fmla="*/ 7177 h 15312"/>
                <a:gd name="T10" fmla="*/ 3780 w 4560"/>
                <a:gd name="T11" fmla="*/ 15311 h 15312"/>
                <a:gd name="T12" fmla="*/ 4560 w 4560"/>
                <a:gd name="T13" fmla="*/ 15311 h 15312"/>
                <a:gd name="T14" fmla="*/ 4560 w 4560"/>
                <a:gd name="T15" fmla="*/ 7177 h 15312"/>
                <a:gd name="T16" fmla="*/ 2608 w 4560"/>
                <a:gd name="T17" fmla="*/ 0 h 15312"/>
                <a:gd name="T18" fmla="*/ 784 w 4560"/>
                <a:gd name="T19" fmla="*/ 3350 h 15312"/>
                <a:gd name="T20" fmla="*/ 784 w 4560"/>
                <a:gd name="T21" fmla="*/ 3350 h 15312"/>
                <a:gd name="T22" fmla="*/ 784 w 4560"/>
                <a:gd name="T23" fmla="*/ 479 h 15312"/>
                <a:gd name="T24" fmla="*/ 1 w 4560"/>
                <a:gd name="T25" fmla="*/ 479 h 15312"/>
                <a:gd name="T26" fmla="*/ 1 w 4560"/>
                <a:gd name="T27" fmla="*/ 3828 h 15312"/>
                <a:gd name="T28" fmla="*/ 1 w 4560"/>
                <a:gd name="T29" fmla="*/ 15311 h 15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60" h="15312">
                  <a:moveTo>
                    <a:pt x="1" y="15311"/>
                  </a:moveTo>
                  <a:cubicBezTo>
                    <a:pt x="915" y="15311"/>
                    <a:pt x="915" y="15311"/>
                    <a:pt x="915" y="15311"/>
                  </a:cubicBezTo>
                  <a:cubicBezTo>
                    <a:pt x="915" y="8613"/>
                    <a:pt x="915" y="8613"/>
                    <a:pt x="915" y="8613"/>
                  </a:cubicBezTo>
                  <a:cubicBezTo>
                    <a:pt x="915" y="3828"/>
                    <a:pt x="1694" y="1914"/>
                    <a:pt x="2477" y="1914"/>
                  </a:cubicBezTo>
                  <a:cubicBezTo>
                    <a:pt x="3260" y="1914"/>
                    <a:pt x="3780" y="3828"/>
                    <a:pt x="3780" y="7177"/>
                  </a:cubicBezTo>
                  <a:cubicBezTo>
                    <a:pt x="3780" y="15311"/>
                    <a:pt x="3780" y="15311"/>
                    <a:pt x="3780" y="15311"/>
                  </a:cubicBezTo>
                  <a:cubicBezTo>
                    <a:pt x="4560" y="15311"/>
                    <a:pt x="4560" y="15311"/>
                    <a:pt x="4560" y="15311"/>
                  </a:cubicBezTo>
                  <a:cubicBezTo>
                    <a:pt x="4560" y="7177"/>
                    <a:pt x="4560" y="7177"/>
                    <a:pt x="4560" y="7177"/>
                  </a:cubicBezTo>
                  <a:cubicBezTo>
                    <a:pt x="4560" y="2393"/>
                    <a:pt x="3780" y="0"/>
                    <a:pt x="2608" y="0"/>
                  </a:cubicBezTo>
                  <a:cubicBezTo>
                    <a:pt x="1825" y="0"/>
                    <a:pt x="1304" y="957"/>
                    <a:pt x="784" y="3350"/>
                  </a:cubicBezTo>
                  <a:cubicBezTo>
                    <a:pt x="784" y="3350"/>
                    <a:pt x="784" y="3350"/>
                    <a:pt x="784" y="3350"/>
                  </a:cubicBezTo>
                  <a:cubicBezTo>
                    <a:pt x="784" y="2393"/>
                    <a:pt x="784" y="1436"/>
                    <a:pt x="784" y="479"/>
                  </a:cubicBezTo>
                  <a:cubicBezTo>
                    <a:pt x="1" y="479"/>
                    <a:pt x="1" y="479"/>
                    <a:pt x="1" y="479"/>
                  </a:cubicBezTo>
                  <a:cubicBezTo>
                    <a:pt x="1" y="1914"/>
                    <a:pt x="1" y="2871"/>
                    <a:pt x="1" y="3828"/>
                  </a:cubicBezTo>
                  <a:cubicBezTo>
                    <a:pt x="1" y="15311"/>
                    <a:pt x="1" y="15311"/>
                    <a:pt x="1" y="15311"/>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41" name="Freeform 25"/>
            <p:cNvSpPr>
              <a:spLocks noChangeArrowheads="1"/>
            </p:cNvSpPr>
            <p:nvPr/>
          </p:nvSpPr>
          <p:spPr bwMode="auto">
            <a:xfrm>
              <a:off x="5079" y="1060"/>
              <a:ext cx="48" cy="58"/>
            </a:xfrm>
            <a:custGeom>
              <a:avLst/>
              <a:gdLst>
                <a:gd name="T0" fmla="*/ 135 w 4874"/>
                <a:gd name="T1" fmla="*/ 16830 h 21628"/>
                <a:gd name="T2" fmla="*/ 2372 w 4874"/>
                <a:gd name="T3" fmla="*/ 21627 h 21628"/>
                <a:gd name="T4" fmla="*/ 4874 w 4874"/>
                <a:gd name="T5" fmla="*/ 13457 h 21628"/>
                <a:gd name="T6" fmla="*/ 4874 w 4874"/>
                <a:gd name="T7" fmla="*/ 3373 h 21628"/>
                <a:gd name="T8" fmla="*/ 4874 w 4874"/>
                <a:gd name="T9" fmla="*/ 491 h 21628"/>
                <a:gd name="T10" fmla="*/ 4216 w 4874"/>
                <a:gd name="T11" fmla="*/ 491 h 21628"/>
                <a:gd name="T12" fmla="*/ 4085 w 4874"/>
                <a:gd name="T13" fmla="*/ 2895 h 21628"/>
                <a:gd name="T14" fmla="*/ 2372 w 4874"/>
                <a:gd name="T15" fmla="*/ 0 h 21628"/>
                <a:gd name="T16" fmla="*/ 1 w 4874"/>
                <a:gd name="T17" fmla="*/ 7692 h 21628"/>
                <a:gd name="T18" fmla="*/ 2372 w 4874"/>
                <a:gd name="T19" fmla="*/ 15383 h 21628"/>
                <a:gd name="T20" fmla="*/ 4085 w 4874"/>
                <a:gd name="T21" fmla="*/ 12500 h 21628"/>
                <a:gd name="T22" fmla="*/ 4085 w 4874"/>
                <a:gd name="T23" fmla="*/ 12500 h 21628"/>
                <a:gd name="T24" fmla="*/ 4085 w 4874"/>
                <a:gd name="T25" fmla="*/ 13948 h 21628"/>
                <a:gd name="T26" fmla="*/ 2372 w 4874"/>
                <a:gd name="T27" fmla="*/ 19713 h 21628"/>
                <a:gd name="T28" fmla="*/ 1055 w 4874"/>
                <a:gd name="T29" fmla="*/ 16830 h 21628"/>
                <a:gd name="T30" fmla="*/ 135 w 4874"/>
                <a:gd name="T31" fmla="*/ 16830 h 21628"/>
                <a:gd name="T32" fmla="*/ 924 w 4874"/>
                <a:gd name="T33" fmla="*/ 7692 h 21628"/>
                <a:gd name="T34" fmla="*/ 2506 w 4874"/>
                <a:gd name="T35" fmla="*/ 1926 h 21628"/>
                <a:gd name="T36" fmla="*/ 4085 w 4874"/>
                <a:gd name="T37" fmla="*/ 7692 h 21628"/>
                <a:gd name="T38" fmla="*/ 2506 w 4874"/>
                <a:gd name="T39" fmla="*/ 13457 h 21628"/>
                <a:gd name="T40" fmla="*/ 924 w 4874"/>
                <a:gd name="T41" fmla="*/ 7692 h 2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4" h="21628">
                  <a:moveTo>
                    <a:pt x="135" y="16830"/>
                  </a:moveTo>
                  <a:cubicBezTo>
                    <a:pt x="266" y="20192"/>
                    <a:pt x="793" y="21627"/>
                    <a:pt x="2372" y="21627"/>
                  </a:cubicBezTo>
                  <a:cubicBezTo>
                    <a:pt x="4085" y="21627"/>
                    <a:pt x="4874" y="19713"/>
                    <a:pt x="4874" y="13457"/>
                  </a:cubicBezTo>
                  <a:cubicBezTo>
                    <a:pt x="4874" y="3373"/>
                    <a:pt x="4874" y="3373"/>
                    <a:pt x="4874" y="3373"/>
                  </a:cubicBezTo>
                  <a:cubicBezTo>
                    <a:pt x="4874" y="2405"/>
                    <a:pt x="4874" y="1448"/>
                    <a:pt x="4874" y="491"/>
                  </a:cubicBezTo>
                  <a:cubicBezTo>
                    <a:pt x="4216" y="491"/>
                    <a:pt x="4216" y="491"/>
                    <a:pt x="4216" y="491"/>
                  </a:cubicBezTo>
                  <a:cubicBezTo>
                    <a:pt x="4216" y="1448"/>
                    <a:pt x="4085" y="1926"/>
                    <a:pt x="4085" y="2895"/>
                  </a:cubicBezTo>
                  <a:cubicBezTo>
                    <a:pt x="3692" y="969"/>
                    <a:pt x="3164" y="0"/>
                    <a:pt x="2372" y="0"/>
                  </a:cubicBezTo>
                  <a:cubicBezTo>
                    <a:pt x="1055" y="0"/>
                    <a:pt x="1" y="2895"/>
                    <a:pt x="1" y="7692"/>
                  </a:cubicBezTo>
                  <a:cubicBezTo>
                    <a:pt x="1" y="12500"/>
                    <a:pt x="1055" y="15383"/>
                    <a:pt x="2372" y="15383"/>
                  </a:cubicBezTo>
                  <a:cubicBezTo>
                    <a:pt x="3030" y="15383"/>
                    <a:pt x="3692" y="14426"/>
                    <a:pt x="4085" y="12500"/>
                  </a:cubicBezTo>
                  <a:cubicBezTo>
                    <a:pt x="4085" y="12500"/>
                    <a:pt x="4085" y="12500"/>
                    <a:pt x="4085" y="12500"/>
                  </a:cubicBezTo>
                  <a:cubicBezTo>
                    <a:pt x="4085" y="13948"/>
                    <a:pt x="4085" y="13948"/>
                    <a:pt x="4085" y="13948"/>
                  </a:cubicBezTo>
                  <a:cubicBezTo>
                    <a:pt x="4085" y="17309"/>
                    <a:pt x="3823" y="19713"/>
                    <a:pt x="2372" y="19713"/>
                  </a:cubicBezTo>
                  <a:cubicBezTo>
                    <a:pt x="1452" y="19713"/>
                    <a:pt x="1055" y="18266"/>
                    <a:pt x="1055" y="16830"/>
                  </a:cubicBezTo>
                  <a:cubicBezTo>
                    <a:pt x="135" y="16830"/>
                    <a:pt x="135" y="16830"/>
                    <a:pt x="135" y="16830"/>
                  </a:cubicBezTo>
                  <a:close/>
                  <a:moveTo>
                    <a:pt x="924" y="7692"/>
                  </a:moveTo>
                  <a:cubicBezTo>
                    <a:pt x="924" y="4330"/>
                    <a:pt x="1452" y="1926"/>
                    <a:pt x="2506" y="1926"/>
                  </a:cubicBezTo>
                  <a:cubicBezTo>
                    <a:pt x="3557" y="1926"/>
                    <a:pt x="4085" y="4330"/>
                    <a:pt x="4085" y="7692"/>
                  </a:cubicBezTo>
                  <a:cubicBezTo>
                    <a:pt x="4085" y="11065"/>
                    <a:pt x="3557" y="13457"/>
                    <a:pt x="2506" y="13457"/>
                  </a:cubicBezTo>
                  <a:cubicBezTo>
                    <a:pt x="1452" y="13457"/>
                    <a:pt x="924" y="11065"/>
                    <a:pt x="924" y="769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42" name="Freeform 26"/>
            <p:cNvSpPr>
              <a:spLocks noChangeArrowheads="1"/>
            </p:cNvSpPr>
            <p:nvPr/>
          </p:nvSpPr>
          <p:spPr bwMode="auto">
            <a:xfrm>
              <a:off x="4881" y="789"/>
              <a:ext cx="253" cy="211"/>
            </a:xfrm>
            <a:custGeom>
              <a:avLst/>
              <a:gdLst>
                <a:gd name="T0" fmla="*/ 12017 w 25469"/>
                <a:gd name="T1" fmla="*/ 53936 h 77321"/>
                <a:gd name="T2" fmla="*/ 18548 w 25469"/>
                <a:gd name="T3" fmla="*/ 0 h 77321"/>
                <a:gd name="T4" fmla="*/ 25468 w 25469"/>
                <a:gd name="T5" fmla="*/ 0 h 77321"/>
                <a:gd name="T6" fmla="*/ 18024 w 25469"/>
                <a:gd name="T7" fmla="*/ 53936 h 77321"/>
                <a:gd name="T8" fmla="*/ 12017 w 25469"/>
                <a:gd name="T9" fmla="*/ 53936 h 77321"/>
                <a:gd name="T10" fmla="*/ 5228 w 25469"/>
                <a:gd name="T11" fmla="*/ 53936 h 77321"/>
                <a:gd name="T12" fmla="*/ 1 w 25469"/>
                <a:gd name="T13" fmla="*/ 0 h 77321"/>
                <a:gd name="T14" fmla="*/ 6793 w 25469"/>
                <a:gd name="T15" fmla="*/ 0 h 77321"/>
                <a:gd name="T16" fmla="*/ 11365 w 25469"/>
                <a:gd name="T17" fmla="*/ 53936 h 77321"/>
                <a:gd name="T18" fmla="*/ 5228 w 25469"/>
                <a:gd name="T19" fmla="*/ 53936 h 77321"/>
                <a:gd name="T20" fmla="*/ 14889 w 25469"/>
                <a:gd name="T21" fmla="*/ 77321 h 77321"/>
                <a:gd name="T22" fmla="*/ 7317 w 25469"/>
                <a:gd name="T23" fmla="*/ 77321 h 77321"/>
                <a:gd name="T24" fmla="*/ 5880 w 25469"/>
                <a:gd name="T25" fmla="*/ 60622 h 77321"/>
                <a:gd name="T26" fmla="*/ 17110 w 25469"/>
                <a:gd name="T27" fmla="*/ 60622 h 77321"/>
                <a:gd name="T28" fmla="*/ 14889 w 25469"/>
                <a:gd name="T29"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69" h="77321">
                  <a:moveTo>
                    <a:pt x="12017" y="53936"/>
                  </a:moveTo>
                  <a:cubicBezTo>
                    <a:pt x="13976" y="35802"/>
                    <a:pt x="16589" y="18625"/>
                    <a:pt x="18548" y="0"/>
                  </a:cubicBezTo>
                  <a:cubicBezTo>
                    <a:pt x="25468" y="0"/>
                    <a:pt x="25468" y="0"/>
                    <a:pt x="25468" y="0"/>
                  </a:cubicBezTo>
                  <a:cubicBezTo>
                    <a:pt x="22989" y="18146"/>
                    <a:pt x="20375" y="35802"/>
                    <a:pt x="18024" y="53936"/>
                  </a:cubicBezTo>
                  <a:cubicBezTo>
                    <a:pt x="12017" y="53936"/>
                    <a:pt x="12017" y="53936"/>
                    <a:pt x="12017" y="53936"/>
                  </a:cubicBezTo>
                  <a:close/>
                  <a:moveTo>
                    <a:pt x="5228" y="53936"/>
                  </a:moveTo>
                  <a:cubicBezTo>
                    <a:pt x="3528" y="35802"/>
                    <a:pt x="1701" y="18146"/>
                    <a:pt x="1" y="0"/>
                  </a:cubicBezTo>
                  <a:cubicBezTo>
                    <a:pt x="6793" y="0"/>
                    <a:pt x="6793" y="0"/>
                    <a:pt x="6793" y="0"/>
                  </a:cubicBezTo>
                  <a:cubicBezTo>
                    <a:pt x="8621" y="23876"/>
                    <a:pt x="10059" y="36280"/>
                    <a:pt x="11365" y="53936"/>
                  </a:cubicBezTo>
                  <a:cubicBezTo>
                    <a:pt x="5228" y="53936"/>
                    <a:pt x="5228" y="53936"/>
                    <a:pt x="5228" y="53936"/>
                  </a:cubicBezTo>
                  <a:close/>
                  <a:moveTo>
                    <a:pt x="14889" y="77321"/>
                  </a:moveTo>
                  <a:cubicBezTo>
                    <a:pt x="7317" y="77321"/>
                    <a:pt x="7317" y="77321"/>
                    <a:pt x="7317" y="77321"/>
                  </a:cubicBezTo>
                  <a:cubicBezTo>
                    <a:pt x="6793" y="71603"/>
                    <a:pt x="6273" y="66352"/>
                    <a:pt x="5880" y="60622"/>
                  </a:cubicBezTo>
                  <a:cubicBezTo>
                    <a:pt x="17110" y="60622"/>
                    <a:pt x="17110" y="60622"/>
                    <a:pt x="17110" y="60622"/>
                  </a:cubicBezTo>
                  <a:cubicBezTo>
                    <a:pt x="16327" y="66352"/>
                    <a:pt x="15544" y="71603"/>
                    <a:pt x="14889"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43" name="Freeform 27"/>
            <p:cNvSpPr>
              <a:spLocks noChangeArrowheads="1"/>
            </p:cNvSpPr>
            <p:nvPr/>
          </p:nvSpPr>
          <p:spPr bwMode="auto">
            <a:xfrm>
              <a:off x="4172" y="866"/>
              <a:ext cx="157" cy="157"/>
            </a:xfrm>
            <a:custGeom>
              <a:avLst/>
              <a:gdLst>
                <a:gd name="T0" fmla="*/ 1704 w 15827"/>
                <a:gd name="T1" fmla="*/ 46818 h 57800"/>
                <a:gd name="T2" fmla="*/ 1 w 15827"/>
                <a:gd name="T3" fmla="*/ 32488 h 57800"/>
                <a:gd name="T4" fmla="*/ 4710 w 15827"/>
                <a:gd name="T5" fmla="*/ 32488 h 57800"/>
                <a:gd name="T6" fmla="*/ 5103 w 15827"/>
                <a:gd name="T7" fmla="*/ 34881 h 57800"/>
                <a:gd name="T8" fmla="*/ 1704 w 15827"/>
                <a:gd name="T9" fmla="*/ 46818 h 57800"/>
                <a:gd name="T10" fmla="*/ 15698 w 15827"/>
                <a:gd name="T11" fmla="*/ 32488 h 57800"/>
                <a:gd name="T12" fmla="*/ 7851 w 15827"/>
                <a:gd name="T13" fmla="*/ 57799 h 57800"/>
                <a:gd name="T14" fmla="*/ 3011 w 15827"/>
                <a:gd name="T15" fmla="*/ 51591 h 57800"/>
                <a:gd name="T16" fmla="*/ 6279 w 15827"/>
                <a:gd name="T17" fmla="*/ 39653 h 57800"/>
                <a:gd name="T18" fmla="*/ 7851 w 15827"/>
                <a:gd name="T19" fmla="*/ 41089 h 57800"/>
                <a:gd name="T20" fmla="*/ 10989 w 15827"/>
                <a:gd name="T21" fmla="*/ 32488 h 57800"/>
                <a:gd name="T22" fmla="*/ 15698 w 15827"/>
                <a:gd name="T23" fmla="*/ 32488 h 57800"/>
                <a:gd name="T24" fmla="*/ 3011 w 15827"/>
                <a:gd name="T25" fmla="*/ 6220 h 57800"/>
                <a:gd name="T26" fmla="*/ 7851 w 15827"/>
                <a:gd name="T27" fmla="*/ 0 h 57800"/>
                <a:gd name="T28" fmla="*/ 15826 w 15827"/>
                <a:gd name="T29" fmla="*/ 25802 h 57800"/>
                <a:gd name="T30" fmla="*/ 11120 w 15827"/>
                <a:gd name="T31" fmla="*/ 25802 h 57800"/>
                <a:gd name="T32" fmla="*/ 7851 w 15827"/>
                <a:gd name="T33" fmla="*/ 16723 h 57800"/>
                <a:gd name="T34" fmla="*/ 6279 w 15827"/>
                <a:gd name="T35" fmla="*/ 18158 h 57800"/>
                <a:gd name="T36" fmla="*/ 3011 w 15827"/>
                <a:gd name="T37" fmla="*/ 6220 h 57800"/>
                <a:gd name="T38" fmla="*/ 1 w 15827"/>
                <a:gd name="T39" fmla="*/ 25802 h 57800"/>
                <a:gd name="T40" fmla="*/ 1704 w 15827"/>
                <a:gd name="T41" fmla="*/ 10993 h 57800"/>
                <a:gd name="T42" fmla="*/ 4972 w 15827"/>
                <a:gd name="T43" fmla="*/ 22931 h 57800"/>
                <a:gd name="T44" fmla="*/ 4710 w 15827"/>
                <a:gd name="T45" fmla="*/ 25802 h 57800"/>
                <a:gd name="T46" fmla="*/ 1 w 15827"/>
                <a:gd name="T47" fmla="*/ 25802 h 57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27" h="57800">
                  <a:moveTo>
                    <a:pt x="1704" y="46818"/>
                  </a:moveTo>
                  <a:cubicBezTo>
                    <a:pt x="918" y="43003"/>
                    <a:pt x="263" y="38218"/>
                    <a:pt x="1" y="32488"/>
                  </a:cubicBezTo>
                  <a:cubicBezTo>
                    <a:pt x="4710" y="32488"/>
                    <a:pt x="4710" y="32488"/>
                    <a:pt x="4710" y="32488"/>
                  </a:cubicBezTo>
                  <a:cubicBezTo>
                    <a:pt x="4841" y="33445"/>
                    <a:pt x="4972" y="34402"/>
                    <a:pt x="5103" y="34881"/>
                  </a:cubicBezTo>
                  <a:cubicBezTo>
                    <a:pt x="1704" y="46818"/>
                    <a:pt x="1704" y="46818"/>
                    <a:pt x="1704" y="46818"/>
                  </a:cubicBezTo>
                  <a:close/>
                  <a:moveTo>
                    <a:pt x="15698" y="32488"/>
                  </a:moveTo>
                  <a:cubicBezTo>
                    <a:pt x="15174" y="46818"/>
                    <a:pt x="11903" y="57799"/>
                    <a:pt x="7851" y="57799"/>
                  </a:cubicBezTo>
                  <a:cubicBezTo>
                    <a:pt x="6017" y="57799"/>
                    <a:pt x="4317" y="55419"/>
                    <a:pt x="3011" y="51591"/>
                  </a:cubicBezTo>
                  <a:cubicBezTo>
                    <a:pt x="6279" y="39653"/>
                    <a:pt x="6279" y="39653"/>
                    <a:pt x="6279" y="39653"/>
                  </a:cubicBezTo>
                  <a:cubicBezTo>
                    <a:pt x="6803" y="40610"/>
                    <a:pt x="7327" y="41089"/>
                    <a:pt x="7851" y="41089"/>
                  </a:cubicBezTo>
                  <a:cubicBezTo>
                    <a:pt x="9420" y="41089"/>
                    <a:pt x="10596" y="37261"/>
                    <a:pt x="10989" y="32488"/>
                  </a:cubicBezTo>
                  <a:cubicBezTo>
                    <a:pt x="15698" y="32488"/>
                    <a:pt x="15698" y="32488"/>
                    <a:pt x="15698" y="32488"/>
                  </a:cubicBezTo>
                  <a:close/>
                  <a:moveTo>
                    <a:pt x="3011" y="6220"/>
                  </a:moveTo>
                  <a:cubicBezTo>
                    <a:pt x="4317" y="2393"/>
                    <a:pt x="6017" y="0"/>
                    <a:pt x="7851" y="0"/>
                  </a:cubicBezTo>
                  <a:cubicBezTo>
                    <a:pt x="12034" y="0"/>
                    <a:pt x="15436" y="11472"/>
                    <a:pt x="15826" y="25802"/>
                  </a:cubicBezTo>
                  <a:cubicBezTo>
                    <a:pt x="11120" y="25802"/>
                    <a:pt x="11120" y="25802"/>
                    <a:pt x="11120" y="25802"/>
                  </a:cubicBezTo>
                  <a:cubicBezTo>
                    <a:pt x="10727" y="20551"/>
                    <a:pt x="9420" y="16723"/>
                    <a:pt x="7851" y="16723"/>
                  </a:cubicBezTo>
                  <a:cubicBezTo>
                    <a:pt x="7327" y="16723"/>
                    <a:pt x="6672" y="17201"/>
                    <a:pt x="6279" y="18158"/>
                  </a:cubicBezTo>
                  <a:cubicBezTo>
                    <a:pt x="3011" y="6220"/>
                    <a:pt x="3011" y="6220"/>
                    <a:pt x="3011" y="6220"/>
                  </a:cubicBezTo>
                  <a:close/>
                  <a:moveTo>
                    <a:pt x="1" y="25802"/>
                  </a:moveTo>
                  <a:cubicBezTo>
                    <a:pt x="132" y="20072"/>
                    <a:pt x="787" y="14809"/>
                    <a:pt x="1704" y="10993"/>
                  </a:cubicBezTo>
                  <a:cubicBezTo>
                    <a:pt x="4972" y="22931"/>
                    <a:pt x="4972" y="22931"/>
                    <a:pt x="4972" y="22931"/>
                  </a:cubicBezTo>
                  <a:cubicBezTo>
                    <a:pt x="4841" y="23888"/>
                    <a:pt x="4710" y="24845"/>
                    <a:pt x="4710" y="25802"/>
                  </a:cubicBezTo>
                  <a:cubicBezTo>
                    <a:pt x="1" y="25802"/>
                    <a:pt x="1" y="25802"/>
                    <a:pt x="1" y="25802"/>
                  </a:cubicBezTo>
                  <a:close/>
                </a:path>
              </a:pathLst>
            </a:custGeom>
            <a:solidFill>
              <a:srgbClr val="FC1B1C"/>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44" name="Freeform 28"/>
            <p:cNvSpPr>
              <a:spLocks noChangeArrowheads="1"/>
            </p:cNvSpPr>
            <p:nvPr/>
          </p:nvSpPr>
          <p:spPr bwMode="auto">
            <a:xfrm>
              <a:off x="5084" y="789"/>
              <a:ext cx="267" cy="211"/>
            </a:xfrm>
            <a:custGeom>
              <a:avLst/>
              <a:gdLst>
                <a:gd name="T0" fmla="*/ 11076 w 26830"/>
                <a:gd name="T1" fmla="*/ 45359 h 77321"/>
                <a:gd name="T2" fmla="*/ 17194 w 26830"/>
                <a:gd name="T3" fmla="*/ 45359 h 77321"/>
                <a:gd name="T4" fmla="*/ 14718 w 26830"/>
                <a:gd name="T5" fmla="*/ 16723 h 77321"/>
                <a:gd name="T6" fmla="*/ 11076 w 26830"/>
                <a:gd name="T7" fmla="*/ 45359 h 77321"/>
                <a:gd name="T8" fmla="*/ 3518 w 26830"/>
                <a:gd name="T9" fmla="*/ 53948 h 77321"/>
                <a:gd name="T10" fmla="*/ 11076 w 26830"/>
                <a:gd name="T11" fmla="*/ 0 h 77321"/>
                <a:gd name="T12" fmla="*/ 19015 w 26830"/>
                <a:gd name="T13" fmla="*/ 0 h 77321"/>
                <a:gd name="T14" fmla="*/ 24360 w 26830"/>
                <a:gd name="T15" fmla="*/ 53948 h 77321"/>
                <a:gd name="T16" fmla="*/ 3518 w 26830"/>
                <a:gd name="T17" fmla="*/ 53948 h 77321"/>
                <a:gd name="T18" fmla="*/ 25140 w 26830"/>
                <a:gd name="T19" fmla="*/ 60622 h 77321"/>
                <a:gd name="T20" fmla="*/ 26830 w 26830"/>
                <a:gd name="T21" fmla="*/ 77321 h 77321"/>
                <a:gd name="T22" fmla="*/ 19801 w 26830"/>
                <a:gd name="T23" fmla="*/ 77321 h 77321"/>
                <a:gd name="T24" fmla="*/ 18367 w 26830"/>
                <a:gd name="T25" fmla="*/ 60622 h 77321"/>
                <a:gd name="T26" fmla="*/ 25140 w 26830"/>
                <a:gd name="T27" fmla="*/ 60622 h 77321"/>
                <a:gd name="T28" fmla="*/ 9249 w 26830"/>
                <a:gd name="T29" fmla="*/ 60622 h 77321"/>
                <a:gd name="T30" fmla="*/ 7297 w 26830"/>
                <a:gd name="T31" fmla="*/ 77321 h 77321"/>
                <a:gd name="T32" fmla="*/ 0 w 26830"/>
                <a:gd name="T33" fmla="*/ 77321 h 77321"/>
                <a:gd name="T34" fmla="*/ 2476 w 26830"/>
                <a:gd name="T35" fmla="*/ 60622 h 77321"/>
                <a:gd name="T36" fmla="*/ 9249 w 26830"/>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830" h="77321">
                  <a:moveTo>
                    <a:pt x="11076" y="45359"/>
                  </a:moveTo>
                  <a:cubicBezTo>
                    <a:pt x="17194" y="45359"/>
                    <a:pt x="17194" y="45359"/>
                    <a:pt x="17194" y="45359"/>
                  </a:cubicBezTo>
                  <a:cubicBezTo>
                    <a:pt x="14718" y="16723"/>
                    <a:pt x="14718" y="16723"/>
                    <a:pt x="14718" y="16723"/>
                  </a:cubicBezTo>
                  <a:cubicBezTo>
                    <a:pt x="11076" y="45359"/>
                    <a:pt x="11076" y="45359"/>
                    <a:pt x="11076" y="45359"/>
                  </a:cubicBezTo>
                  <a:close/>
                  <a:moveTo>
                    <a:pt x="3518" y="53948"/>
                  </a:moveTo>
                  <a:cubicBezTo>
                    <a:pt x="6387" y="34378"/>
                    <a:pt x="9904" y="9091"/>
                    <a:pt x="11076" y="0"/>
                  </a:cubicBezTo>
                  <a:cubicBezTo>
                    <a:pt x="19015" y="0"/>
                    <a:pt x="19015" y="0"/>
                    <a:pt x="19015" y="0"/>
                  </a:cubicBezTo>
                  <a:cubicBezTo>
                    <a:pt x="20712" y="18158"/>
                    <a:pt x="22533" y="36292"/>
                    <a:pt x="24360" y="53948"/>
                  </a:cubicBezTo>
                  <a:cubicBezTo>
                    <a:pt x="3518" y="53948"/>
                    <a:pt x="3518" y="53948"/>
                    <a:pt x="3518" y="53948"/>
                  </a:cubicBezTo>
                  <a:close/>
                  <a:moveTo>
                    <a:pt x="25140" y="60622"/>
                  </a:moveTo>
                  <a:cubicBezTo>
                    <a:pt x="25664" y="66364"/>
                    <a:pt x="26181" y="71603"/>
                    <a:pt x="26830" y="77321"/>
                  </a:cubicBezTo>
                  <a:cubicBezTo>
                    <a:pt x="19801" y="77321"/>
                    <a:pt x="19801" y="77321"/>
                    <a:pt x="19801" y="77321"/>
                  </a:cubicBezTo>
                  <a:cubicBezTo>
                    <a:pt x="19408" y="71603"/>
                    <a:pt x="18891" y="66364"/>
                    <a:pt x="18367" y="60622"/>
                  </a:cubicBezTo>
                  <a:cubicBezTo>
                    <a:pt x="25140" y="60622"/>
                    <a:pt x="25140" y="60622"/>
                    <a:pt x="25140" y="60622"/>
                  </a:cubicBezTo>
                  <a:close/>
                  <a:moveTo>
                    <a:pt x="9249" y="60622"/>
                  </a:moveTo>
                  <a:cubicBezTo>
                    <a:pt x="7297" y="77321"/>
                    <a:pt x="7297" y="77321"/>
                    <a:pt x="7297" y="77321"/>
                  </a:cubicBezTo>
                  <a:cubicBezTo>
                    <a:pt x="0" y="77321"/>
                    <a:pt x="0" y="77321"/>
                    <a:pt x="0" y="77321"/>
                  </a:cubicBezTo>
                  <a:cubicBezTo>
                    <a:pt x="524" y="73517"/>
                    <a:pt x="1435" y="67775"/>
                    <a:pt x="2476" y="60622"/>
                  </a:cubicBezTo>
                  <a:cubicBezTo>
                    <a:pt x="9249" y="60622"/>
                    <a:pt x="9249" y="60622"/>
                    <a:pt x="9249"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45" name="Freeform 29"/>
            <p:cNvSpPr>
              <a:spLocks noChangeArrowheads="1"/>
            </p:cNvSpPr>
            <p:nvPr/>
          </p:nvSpPr>
          <p:spPr bwMode="auto">
            <a:xfrm>
              <a:off x="5307" y="789"/>
              <a:ext cx="63" cy="29"/>
            </a:xfrm>
            <a:custGeom>
              <a:avLst/>
              <a:gdLst>
                <a:gd name="T0" fmla="*/ 884 w 6394"/>
                <a:gd name="T1" fmla="*/ 10909 h 10910"/>
                <a:gd name="T2" fmla="*/ 1435 w 6394"/>
                <a:gd name="T3" fmla="*/ 10909 h 10910"/>
                <a:gd name="T4" fmla="*/ 1435 w 6394"/>
                <a:gd name="T5" fmla="*/ 1818 h 10910"/>
                <a:gd name="T6" fmla="*/ 2319 w 6394"/>
                <a:gd name="T7" fmla="*/ 1818 h 10910"/>
                <a:gd name="T8" fmla="*/ 2319 w 6394"/>
                <a:gd name="T9" fmla="*/ 0 h 10910"/>
                <a:gd name="T10" fmla="*/ 0 w 6394"/>
                <a:gd name="T11" fmla="*/ 0 h 10910"/>
                <a:gd name="T12" fmla="*/ 0 w 6394"/>
                <a:gd name="T13" fmla="*/ 1818 h 10910"/>
                <a:gd name="T14" fmla="*/ 884 w 6394"/>
                <a:gd name="T15" fmla="*/ 1818 h 10910"/>
                <a:gd name="T16" fmla="*/ 884 w 6394"/>
                <a:gd name="T17" fmla="*/ 10909 h 10910"/>
                <a:gd name="T18" fmla="*/ 5843 w 6394"/>
                <a:gd name="T19" fmla="*/ 10909 h 10910"/>
                <a:gd name="T20" fmla="*/ 6393 w 6394"/>
                <a:gd name="T21" fmla="*/ 10909 h 10910"/>
                <a:gd name="T22" fmla="*/ 6393 w 6394"/>
                <a:gd name="T23" fmla="*/ 0 h 10910"/>
                <a:gd name="T24" fmla="*/ 5457 w 6394"/>
                <a:gd name="T25" fmla="*/ 0 h 10910"/>
                <a:gd name="T26" fmla="*/ 4690 w 6394"/>
                <a:gd name="T27" fmla="*/ 7082 h 10910"/>
                <a:gd name="T28" fmla="*/ 3917 w 6394"/>
                <a:gd name="T29" fmla="*/ 0 h 10910"/>
                <a:gd name="T30" fmla="*/ 2981 w 6394"/>
                <a:gd name="T31" fmla="*/ 0 h 10910"/>
                <a:gd name="T32" fmla="*/ 2981 w 6394"/>
                <a:gd name="T33" fmla="*/ 10909 h 10910"/>
                <a:gd name="T34" fmla="*/ 3642 w 6394"/>
                <a:gd name="T35" fmla="*/ 10909 h 10910"/>
                <a:gd name="T36" fmla="*/ 3642 w 6394"/>
                <a:gd name="T37" fmla="*/ 2440 h 10910"/>
                <a:gd name="T38" fmla="*/ 4520 w 6394"/>
                <a:gd name="T39" fmla="*/ 10909 h 10910"/>
                <a:gd name="T40" fmla="*/ 4965 w 6394"/>
                <a:gd name="T41" fmla="*/ 10909 h 10910"/>
                <a:gd name="T42" fmla="*/ 5843 w 6394"/>
                <a:gd name="T43" fmla="*/ 2440 h 10910"/>
                <a:gd name="T44" fmla="*/ 5843 w 6394"/>
                <a:gd name="T45" fmla="*/ 10909 h 10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94" h="10910">
                  <a:moveTo>
                    <a:pt x="884" y="10909"/>
                  </a:moveTo>
                  <a:lnTo>
                    <a:pt x="1435" y="10909"/>
                  </a:lnTo>
                  <a:lnTo>
                    <a:pt x="1435" y="1818"/>
                  </a:lnTo>
                  <a:lnTo>
                    <a:pt x="2319" y="1818"/>
                  </a:lnTo>
                  <a:lnTo>
                    <a:pt x="2319" y="0"/>
                  </a:lnTo>
                  <a:lnTo>
                    <a:pt x="0" y="0"/>
                  </a:lnTo>
                  <a:lnTo>
                    <a:pt x="0" y="1818"/>
                  </a:lnTo>
                  <a:lnTo>
                    <a:pt x="884" y="1818"/>
                  </a:lnTo>
                  <a:lnTo>
                    <a:pt x="884" y="10909"/>
                  </a:lnTo>
                  <a:close/>
                  <a:moveTo>
                    <a:pt x="5843" y="10909"/>
                  </a:moveTo>
                  <a:lnTo>
                    <a:pt x="6393" y="10909"/>
                  </a:lnTo>
                  <a:lnTo>
                    <a:pt x="6393" y="0"/>
                  </a:lnTo>
                  <a:lnTo>
                    <a:pt x="5457" y="0"/>
                  </a:lnTo>
                  <a:lnTo>
                    <a:pt x="4690" y="7082"/>
                  </a:lnTo>
                  <a:lnTo>
                    <a:pt x="3917" y="0"/>
                  </a:lnTo>
                  <a:lnTo>
                    <a:pt x="2981" y="0"/>
                  </a:lnTo>
                  <a:lnTo>
                    <a:pt x="2981" y="10909"/>
                  </a:lnTo>
                  <a:lnTo>
                    <a:pt x="3642" y="10909"/>
                  </a:lnTo>
                  <a:lnTo>
                    <a:pt x="3642" y="2440"/>
                  </a:lnTo>
                  <a:lnTo>
                    <a:pt x="4520" y="10909"/>
                  </a:lnTo>
                  <a:lnTo>
                    <a:pt x="4965" y="10909"/>
                  </a:lnTo>
                  <a:lnTo>
                    <a:pt x="5843" y="2440"/>
                  </a:lnTo>
                  <a:lnTo>
                    <a:pt x="5843" y="10909"/>
                  </a:ln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4152174082"/>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457200" y="1066800"/>
            <a:ext cx="8229600" cy="762000"/>
          </a:xfrm>
          <a:ln/>
        </p:spPr>
        <p:txBody>
          <a:bodyPr lIns="0" tIns="35280" rIns="0" bIns="0" anchor="ct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000"/>
              <a:t>Use Cases</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35300"/>
            <a:ext cx="3727450" cy="22669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4863" y="2970213"/>
            <a:ext cx="4071937" cy="2547937"/>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grpSp>
        <p:nvGrpSpPr>
          <p:cNvPr id="5" name="Group 2"/>
          <p:cNvGrpSpPr>
            <a:grpSpLocks/>
          </p:cNvGrpSpPr>
          <p:nvPr/>
        </p:nvGrpSpPr>
        <p:grpSpPr bwMode="auto">
          <a:xfrm>
            <a:off x="6781800" y="5791200"/>
            <a:ext cx="1901825" cy="522287"/>
            <a:chOff x="4272" y="3689"/>
            <a:chExt cx="1198" cy="329"/>
          </a:xfrm>
        </p:grpSpPr>
        <p:sp>
          <p:nvSpPr>
            <p:cNvPr id="6" name="Freeform 3"/>
            <p:cNvSpPr>
              <a:spLocks noChangeArrowheads="1"/>
            </p:cNvSpPr>
            <p:nvPr/>
          </p:nvSpPr>
          <p:spPr bwMode="auto">
            <a:xfrm>
              <a:off x="4755" y="3689"/>
              <a:ext cx="218" cy="211"/>
            </a:xfrm>
            <a:custGeom>
              <a:avLst/>
              <a:gdLst>
                <a:gd name="T0" fmla="*/ 524 w 21957"/>
                <a:gd name="T1" fmla="*/ 53936 h 77321"/>
                <a:gd name="T2" fmla="*/ 1048 w 21957"/>
                <a:gd name="T3" fmla="*/ 0 h 77321"/>
                <a:gd name="T4" fmla="*/ 12288 w 21957"/>
                <a:gd name="T5" fmla="*/ 0 h 77321"/>
                <a:gd name="T6" fmla="*/ 21957 w 21957"/>
                <a:gd name="T7" fmla="*/ 35802 h 77321"/>
                <a:gd name="T8" fmla="*/ 21174 w 21957"/>
                <a:gd name="T9" fmla="*/ 53936 h 77321"/>
                <a:gd name="T10" fmla="*/ 13854 w 21957"/>
                <a:gd name="T11" fmla="*/ 53936 h 77321"/>
                <a:gd name="T12" fmla="*/ 15292 w 21957"/>
                <a:gd name="T13" fmla="*/ 35802 h 77321"/>
                <a:gd name="T14" fmla="*/ 10720 w 21957"/>
                <a:gd name="T15" fmla="*/ 16711 h 77321"/>
                <a:gd name="T16" fmla="*/ 7189 w 21957"/>
                <a:gd name="T17" fmla="*/ 16711 h 77321"/>
                <a:gd name="T18" fmla="*/ 6799 w 21957"/>
                <a:gd name="T19" fmla="*/ 53936 h 77321"/>
                <a:gd name="T20" fmla="*/ 524 w 21957"/>
                <a:gd name="T21" fmla="*/ 53936 h 77321"/>
                <a:gd name="T22" fmla="*/ 10851 w 21957"/>
                <a:gd name="T23" fmla="*/ 77321 h 77321"/>
                <a:gd name="T24" fmla="*/ 0 w 21957"/>
                <a:gd name="T25" fmla="*/ 77321 h 77321"/>
                <a:gd name="T26" fmla="*/ 393 w 21957"/>
                <a:gd name="T27" fmla="*/ 60622 h 77321"/>
                <a:gd name="T28" fmla="*/ 20260 w 21957"/>
                <a:gd name="T29" fmla="*/ 60622 h 77321"/>
                <a:gd name="T30" fmla="*/ 10851 w 21957"/>
                <a:gd name="T31"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957" h="77321">
                  <a:moveTo>
                    <a:pt x="524" y="53936"/>
                  </a:moveTo>
                  <a:cubicBezTo>
                    <a:pt x="786" y="37716"/>
                    <a:pt x="1048" y="17189"/>
                    <a:pt x="1048" y="0"/>
                  </a:cubicBezTo>
                  <a:cubicBezTo>
                    <a:pt x="12288" y="0"/>
                    <a:pt x="12288" y="0"/>
                    <a:pt x="12288" y="0"/>
                  </a:cubicBezTo>
                  <a:cubicBezTo>
                    <a:pt x="17515" y="0"/>
                    <a:pt x="21957" y="8122"/>
                    <a:pt x="21957" y="35802"/>
                  </a:cubicBezTo>
                  <a:cubicBezTo>
                    <a:pt x="21957" y="42967"/>
                    <a:pt x="21698" y="49163"/>
                    <a:pt x="21174" y="53936"/>
                  </a:cubicBezTo>
                  <a:cubicBezTo>
                    <a:pt x="13854" y="53936"/>
                    <a:pt x="13854" y="53936"/>
                    <a:pt x="13854" y="53936"/>
                  </a:cubicBezTo>
                  <a:cubicBezTo>
                    <a:pt x="14902" y="49641"/>
                    <a:pt x="15292" y="42967"/>
                    <a:pt x="15292" y="35802"/>
                  </a:cubicBezTo>
                  <a:cubicBezTo>
                    <a:pt x="15292" y="21484"/>
                    <a:pt x="13202" y="16711"/>
                    <a:pt x="10720" y="16711"/>
                  </a:cubicBezTo>
                  <a:cubicBezTo>
                    <a:pt x="7189" y="16711"/>
                    <a:pt x="7189" y="16711"/>
                    <a:pt x="7189" y="16711"/>
                  </a:cubicBezTo>
                  <a:cubicBezTo>
                    <a:pt x="6799" y="53936"/>
                    <a:pt x="6799" y="53936"/>
                    <a:pt x="6799" y="53936"/>
                  </a:cubicBezTo>
                  <a:cubicBezTo>
                    <a:pt x="524" y="53936"/>
                    <a:pt x="524" y="53936"/>
                    <a:pt x="524" y="53936"/>
                  </a:cubicBezTo>
                  <a:close/>
                  <a:moveTo>
                    <a:pt x="10851" y="77321"/>
                  </a:moveTo>
                  <a:cubicBezTo>
                    <a:pt x="0" y="77321"/>
                    <a:pt x="0" y="77321"/>
                    <a:pt x="0" y="77321"/>
                  </a:cubicBezTo>
                  <a:cubicBezTo>
                    <a:pt x="131" y="73505"/>
                    <a:pt x="262" y="67775"/>
                    <a:pt x="393" y="60622"/>
                  </a:cubicBezTo>
                  <a:cubicBezTo>
                    <a:pt x="20260" y="60622"/>
                    <a:pt x="20260" y="60622"/>
                    <a:pt x="20260" y="60622"/>
                  </a:cubicBezTo>
                  <a:cubicBezTo>
                    <a:pt x="17384" y="77321"/>
                    <a:pt x="11633" y="77321"/>
                    <a:pt x="10851"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 name="Freeform 4"/>
            <p:cNvSpPr>
              <a:spLocks noChangeArrowheads="1"/>
            </p:cNvSpPr>
            <p:nvPr/>
          </p:nvSpPr>
          <p:spPr bwMode="auto">
            <a:xfrm>
              <a:off x="4466" y="3689"/>
              <a:ext cx="266" cy="211"/>
            </a:xfrm>
            <a:custGeom>
              <a:avLst/>
              <a:gdLst>
                <a:gd name="T0" fmla="*/ 10975 w 26778"/>
                <a:gd name="T1" fmla="*/ 45347 h 77321"/>
                <a:gd name="T2" fmla="*/ 17243 w 26778"/>
                <a:gd name="T3" fmla="*/ 45347 h 77321"/>
                <a:gd name="T4" fmla="*/ 14761 w 26778"/>
                <a:gd name="T5" fmla="*/ 16711 h 77321"/>
                <a:gd name="T6" fmla="*/ 10975 w 26778"/>
                <a:gd name="T7" fmla="*/ 45347 h 77321"/>
                <a:gd name="T8" fmla="*/ 3527 w 26778"/>
                <a:gd name="T9" fmla="*/ 53936 h 77321"/>
                <a:gd name="T10" fmla="*/ 11106 w 26778"/>
                <a:gd name="T11" fmla="*/ 0 h 77321"/>
                <a:gd name="T12" fmla="*/ 19071 w 26778"/>
                <a:gd name="T13" fmla="*/ 0 h 77321"/>
                <a:gd name="T14" fmla="*/ 24429 w 26778"/>
                <a:gd name="T15" fmla="*/ 53936 h 77321"/>
                <a:gd name="T16" fmla="*/ 3527 w 26778"/>
                <a:gd name="T17" fmla="*/ 53936 h 77321"/>
                <a:gd name="T18" fmla="*/ 25081 w 26778"/>
                <a:gd name="T19" fmla="*/ 60622 h 77321"/>
                <a:gd name="T20" fmla="*/ 26777 w 26778"/>
                <a:gd name="T21" fmla="*/ 77321 h 77321"/>
                <a:gd name="T22" fmla="*/ 19726 w 26778"/>
                <a:gd name="T23" fmla="*/ 77321 h 77321"/>
                <a:gd name="T24" fmla="*/ 18419 w 26778"/>
                <a:gd name="T25" fmla="*/ 60622 h 77321"/>
                <a:gd name="T26" fmla="*/ 25081 w 26778"/>
                <a:gd name="T27" fmla="*/ 60622 h 77321"/>
                <a:gd name="T28" fmla="*/ 9275 w 26778"/>
                <a:gd name="T29" fmla="*/ 60622 h 77321"/>
                <a:gd name="T30" fmla="*/ 7186 w 26778"/>
                <a:gd name="T31" fmla="*/ 77321 h 77321"/>
                <a:gd name="T32" fmla="*/ 0 w 26778"/>
                <a:gd name="T33" fmla="*/ 77321 h 77321"/>
                <a:gd name="T34" fmla="*/ 2483 w 26778"/>
                <a:gd name="T35" fmla="*/ 60622 h 77321"/>
                <a:gd name="T36" fmla="*/ 9275 w 26778"/>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78" h="77321">
                  <a:moveTo>
                    <a:pt x="10975" y="45347"/>
                  </a:moveTo>
                  <a:cubicBezTo>
                    <a:pt x="17243" y="45347"/>
                    <a:pt x="17243" y="45347"/>
                    <a:pt x="17243" y="45347"/>
                  </a:cubicBezTo>
                  <a:cubicBezTo>
                    <a:pt x="14761" y="16711"/>
                    <a:pt x="14761" y="16711"/>
                    <a:pt x="14761" y="16711"/>
                  </a:cubicBezTo>
                  <a:cubicBezTo>
                    <a:pt x="10975" y="45347"/>
                    <a:pt x="10975" y="45347"/>
                    <a:pt x="10975" y="45347"/>
                  </a:cubicBezTo>
                  <a:close/>
                  <a:moveTo>
                    <a:pt x="3527" y="53936"/>
                  </a:moveTo>
                  <a:cubicBezTo>
                    <a:pt x="6403" y="34366"/>
                    <a:pt x="9930" y="9079"/>
                    <a:pt x="11106" y="0"/>
                  </a:cubicBezTo>
                  <a:cubicBezTo>
                    <a:pt x="19071" y="0"/>
                    <a:pt x="19071" y="0"/>
                    <a:pt x="19071" y="0"/>
                  </a:cubicBezTo>
                  <a:cubicBezTo>
                    <a:pt x="20771" y="18146"/>
                    <a:pt x="22598" y="36280"/>
                    <a:pt x="24429" y="53936"/>
                  </a:cubicBezTo>
                  <a:cubicBezTo>
                    <a:pt x="3527" y="53936"/>
                    <a:pt x="3527" y="53936"/>
                    <a:pt x="3527" y="53936"/>
                  </a:cubicBezTo>
                  <a:close/>
                  <a:moveTo>
                    <a:pt x="25081" y="60622"/>
                  </a:moveTo>
                  <a:cubicBezTo>
                    <a:pt x="25605" y="66352"/>
                    <a:pt x="26257" y="71603"/>
                    <a:pt x="26777" y="77321"/>
                  </a:cubicBezTo>
                  <a:cubicBezTo>
                    <a:pt x="19726" y="77321"/>
                    <a:pt x="19726" y="77321"/>
                    <a:pt x="19726" y="77321"/>
                  </a:cubicBezTo>
                  <a:cubicBezTo>
                    <a:pt x="19333" y="71603"/>
                    <a:pt x="18940" y="66352"/>
                    <a:pt x="18419" y="60622"/>
                  </a:cubicBezTo>
                  <a:cubicBezTo>
                    <a:pt x="25081" y="60622"/>
                    <a:pt x="25081" y="60622"/>
                    <a:pt x="25081" y="60622"/>
                  </a:cubicBezTo>
                  <a:close/>
                  <a:moveTo>
                    <a:pt x="9275" y="60622"/>
                  </a:moveTo>
                  <a:cubicBezTo>
                    <a:pt x="7186" y="77321"/>
                    <a:pt x="7186" y="77321"/>
                    <a:pt x="7186" y="77321"/>
                  </a:cubicBezTo>
                  <a:cubicBezTo>
                    <a:pt x="0" y="77321"/>
                    <a:pt x="0" y="77321"/>
                    <a:pt x="0" y="77321"/>
                  </a:cubicBezTo>
                  <a:cubicBezTo>
                    <a:pt x="524" y="73505"/>
                    <a:pt x="1438" y="67775"/>
                    <a:pt x="2483" y="60622"/>
                  </a:cubicBezTo>
                  <a:cubicBezTo>
                    <a:pt x="9275" y="60622"/>
                    <a:pt x="9275" y="60622"/>
                    <a:pt x="9275"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 name="Freeform 5"/>
            <p:cNvSpPr>
              <a:spLocks noChangeArrowheads="1"/>
            </p:cNvSpPr>
            <p:nvPr/>
          </p:nvSpPr>
          <p:spPr bwMode="auto">
            <a:xfrm>
              <a:off x="4290" y="3943"/>
              <a:ext cx="64" cy="60"/>
            </a:xfrm>
            <a:custGeom>
              <a:avLst/>
              <a:gdLst>
                <a:gd name="T0" fmla="*/ 0 w 6498"/>
                <a:gd name="T1" fmla="*/ 10970 h 22394"/>
                <a:gd name="T2" fmla="*/ 3249 w 6498"/>
                <a:gd name="T3" fmla="*/ 22393 h 22394"/>
                <a:gd name="T4" fmla="*/ 6498 w 6498"/>
                <a:gd name="T5" fmla="*/ 10970 h 22394"/>
                <a:gd name="T6" fmla="*/ 3249 w 6498"/>
                <a:gd name="T7" fmla="*/ 1 h 22394"/>
                <a:gd name="T8" fmla="*/ 0 w 6498"/>
                <a:gd name="T9" fmla="*/ 10970 h 22394"/>
                <a:gd name="T10" fmla="*/ 911 w 6498"/>
                <a:gd name="T11" fmla="*/ 10970 h 22394"/>
                <a:gd name="T12" fmla="*/ 3249 w 6498"/>
                <a:gd name="T13" fmla="*/ 2393 h 22394"/>
                <a:gd name="T14" fmla="*/ 5591 w 6498"/>
                <a:gd name="T15" fmla="*/ 10970 h 22394"/>
                <a:gd name="T16" fmla="*/ 3249 w 6498"/>
                <a:gd name="T17" fmla="*/ 20013 h 22394"/>
                <a:gd name="T18" fmla="*/ 911 w 6498"/>
                <a:gd name="T19" fmla="*/ 10970 h 2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8" h="22394">
                  <a:moveTo>
                    <a:pt x="0" y="10970"/>
                  </a:moveTo>
                  <a:cubicBezTo>
                    <a:pt x="0" y="16209"/>
                    <a:pt x="783" y="22393"/>
                    <a:pt x="3249" y="22393"/>
                  </a:cubicBezTo>
                  <a:cubicBezTo>
                    <a:pt x="5718" y="22393"/>
                    <a:pt x="6498" y="16209"/>
                    <a:pt x="6498" y="10970"/>
                  </a:cubicBezTo>
                  <a:cubicBezTo>
                    <a:pt x="6498" y="5719"/>
                    <a:pt x="5718" y="1"/>
                    <a:pt x="3249" y="1"/>
                  </a:cubicBezTo>
                  <a:cubicBezTo>
                    <a:pt x="783" y="1"/>
                    <a:pt x="0" y="5719"/>
                    <a:pt x="0" y="10970"/>
                  </a:cubicBezTo>
                  <a:close/>
                  <a:moveTo>
                    <a:pt x="911" y="10970"/>
                  </a:moveTo>
                  <a:cubicBezTo>
                    <a:pt x="911" y="5719"/>
                    <a:pt x="1821" y="2393"/>
                    <a:pt x="3249" y="2393"/>
                  </a:cubicBezTo>
                  <a:cubicBezTo>
                    <a:pt x="4680" y="2393"/>
                    <a:pt x="5591" y="5719"/>
                    <a:pt x="5591" y="10970"/>
                  </a:cubicBezTo>
                  <a:cubicBezTo>
                    <a:pt x="5591" y="16209"/>
                    <a:pt x="4680" y="20013"/>
                    <a:pt x="3249" y="20013"/>
                  </a:cubicBezTo>
                  <a:cubicBezTo>
                    <a:pt x="1821" y="20013"/>
                    <a:pt x="911" y="16209"/>
                    <a:pt x="911" y="10970"/>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 name="Freeform 6"/>
            <p:cNvSpPr>
              <a:spLocks noChangeArrowheads="1"/>
            </p:cNvSpPr>
            <p:nvPr/>
          </p:nvSpPr>
          <p:spPr bwMode="auto">
            <a:xfrm>
              <a:off x="4371" y="3960"/>
              <a:ext cx="47" cy="56"/>
            </a:xfrm>
            <a:custGeom>
              <a:avLst/>
              <a:gdLst>
                <a:gd name="T0" fmla="*/ 0 w 4822"/>
                <a:gd name="T1" fmla="*/ 20862 h 20862"/>
                <a:gd name="T2" fmla="*/ 783 w 4822"/>
                <a:gd name="T3" fmla="*/ 20862 h 20862"/>
                <a:gd name="T4" fmla="*/ 783 w 4822"/>
                <a:gd name="T5" fmla="*/ 13278 h 20862"/>
                <a:gd name="T6" fmla="*/ 2607 w 4822"/>
                <a:gd name="T7" fmla="*/ 16125 h 20862"/>
                <a:gd name="T8" fmla="*/ 4821 w 4822"/>
                <a:gd name="T9" fmla="*/ 8062 h 20862"/>
                <a:gd name="T10" fmla="*/ 2607 w 4822"/>
                <a:gd name="T11" fmla="*/ 0 h 20862"/>
                <a:gd name="T12" fmla="*/ 783 w 4822"/>
                <a:gd name="T13" fmla="*/ 2847 h 20862"/>
                <a:gd name="T14" fmla="*/ 783 w 4822"/>
                <a:gd name="T15" fmla="*/ 479 h 20862"/>
                <a:gd name="T16" fmla="*/ 0 w 4822"/>
                <a:gd name="T17" fmla="*/ 479 h 20862"/>
                <a:gd name="T18" fmla="*/ 0 w 4822"/>
                <a:gd name="T19" fmla="*/ 3804 h 20862"/>
                <a:gd name="T20" fmla="*/ 0 w 4822"/>
                <a:gd name="T21" fmla="*/ 20862 h 20862"/>
                <a:gd name="T22" fmla="*/ 783 w 4822"/>
                <a:gd name="T23" fmla="*/ 8062 h 20862"/>
                <a:gd name="T24" fmla="*/ 2476 w 4822"/>
                <a:gd name="T25" fmla="*/ 1902 h 20862"/>
                <a:gd name="T26" fmla="*/ 4042 w 4822"/>
                <a:gd name="T27" fmla="*/ 8062 h 20862"/>
                <a:gd name="T28" fmla="*/ 2476 w 4822"/>
                <a:gd name="T29" fmla="*/ 13756 h 20862"/>
                <a:gd name="T30" fmla="*/ 783 w 4822"/>
                <a:gd name="T31" fmla="*/ 8062 h 20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22" h="20862">
                  <a:moveTo>
                    <a:pt x="0" y="20862"/>
                  </a:moveTo>
                  <a:cubicBezTo>
                    <a:pt x="783" y="20862"/>
                    <a:pt x="783" y="20862"/>
                    <a:pt x="783" y="20862"/>
                  </a:cubicBezTo>
                  <a:cubicBezTo>
                    <a:pt x="783" y="13278"/>
                    <a:pt x="783" y="13278"/>
                    <a:pt x="783" y="13278"/>
                  </a:cubicBezTo>
                  <a:cubicBezTo>
                    <a:pt x="1304" y="15180"/>
                    <a:pt x="1956" y="16125"/>
                    <a:pt x="2607" y="16125"/>
                  </a:cubicBezTo>
                  <a:cubicBezTo>
                    <a:pt x="3780" y="16125"/>
                    <a:pt x="4821" y="12811"/>
                    <a:pt x="4821" y="8062"/>
                  </a:cubicBezTo>
                  <a:cubicBezTo>
                    <a:pt x="4821" y="3326"/>
                    <a:pt x="3780" y="0"/>
                    <a:pt x="2607" y="0"/>
                  </a:cubicBezTo>
                  <a:cubicBezTo>
                    <a:pt x="1956" y="0"/>
                    <a:pt x="1304" y="957"/>
                    <a:pt x="783" y="2847"/>
                  </a:cubicBezTo>
                  <a:cubicBezTo>
                    <a:pt x="783" y="1902"/>
                    <a:pt x="783" y="1424"/>
                    <a:pt x="783" y="479"/>
                  </a:cubicBezTo>
                  <a:cubicBezTo>
                    <a:pt x="0" y="479"/>
                    <a:pt x="0" y="479"/>
                    <a:pt x="0" y="479"/>
                  </a:cubicBezTo>
                  <a:cubicBezTo>
                    <a:pt x="0" y="1902"/>
                    <a:pt x="0" y="2847"/>
                    <a:pt x="0" y="3804"/>
                  </a:cubicBezTo>
                  <a:cubicBezTo>
                    <a:pt x="0" y="20862"/>
                    <a:pt x="0" y="20862"/>
                    <a:pt x="0" y="20862"/>
                  </a:cubicBezTo>
                  <a:close/>
                  <a:moveTo>
                    <a:pt x="783" y="8062"/>
                  </a:moveTo>
                  <a:cubicBezTo>
                    <a:pt x="783" y="4271"/>
                    <a:pt x="1566" y="1902"/>
                    <a:pt x="2476" y="1902"/>
                  </a:cubicBezTo>
                  <a:cubicBezTo>
                    <a:pt x="3390" y="1902"/>
                    <a:pt x="4042" y="4271"/>
                    <a:pt x="4042" y="8062"/>
                  </a:cubicBezTo>
                  <a:cubicBezTo>
                    <a:pt x="4042" y="11854"/>
                    <a:pt x="3390" y="13756"/>
                    <a:pt x="2476" y="13756"/>
                  </a:cubicBezTo>
                  <a:cubicBezTo>
                    <a:pt x="1566" y="13756"/>
                    <a:pt x="783" y="11854"/>
                    <a:pt x="783" y="806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 name="Freeform 7"/>
            <p:cNvSpPr>
              <a:spLocks noChangeArrowheads="1"/>
            </p:cNvSpPr>
            <p:nvPr/>
          </p:nvSpPr>
          <p:spPr bwMode="auto">
            <a:xfrm>
              <a:off x="4430" y="3951"/>
              <a:ext cx="29" cy="51"/>
            </a:xfrm>
            <a:custGeom>
              <a:avLst/>
              <a:gdLst>
                <a:gd name="T0" fmla="*/ 1042 w 2988"/>
                <a:gd name="T1" fmla="*/ 3793 h 18949"/>
                <a:gd name="T2" fmla="*/ 0 w 2988"/>
                <a:gd name="T3" fmla="*/ 3793 h 18949"/>
                <a:gd name="T4" fmla="*/ 0 w 2988"/>
                <a:gd name="T5" fmla="*/ 6161 h 18949"/>
                <a:gd name="T6" fmla="*/ 1042 w 2988"/>
                <a:gd name="T7" fmla="*/ 6161 h 18949"/>
                <a:gd name="T8" fmla="*/ 1042 w 2988"/>
                <a:gd name="T9" fmla="*/ 14690 h 18949"/>
                <a:gd name="T10" fmla="*/ 2339 w 2988"/>
                <a:gd name="T11" fmla="*/ 18948 h 18949"/>
                <a:gd name="T12" fmla="*/ 2987 w 2988"/>
                <a:gd name="T13" fmla="*/ 18482 h 18949"/>
                <a:gd name="T14" fmla="*/ 2987 w 2988"/>
                <a:gd name="T15" fmla="*/ 16580 h 18949"/>
                <a:gd name="T16" fmla="*/ 2470 w 2988"/>
                <a:gd name="T17" fmla="*/ 17058 h 18949"/>
                <a:gd name="T18" fmla="*/ 1821 w 2988"/>
                <a:gd name="T19" fmla="*/ 14211 h 18949"/>
                <a:gd name="T20" fmla="*/ 1821 w 2988"/>
                <a:gd name="T21" fmla="*/ 6161 h 18949"/>
                <a:gd name="T22" fmla="*/ 2987 w 2988"/>
                <a:gd name="T23" fmla="*/ 6161 h 18949"/>
                <a:gd name="T24" fmla="*/ 2987 w 2988"/>
                <a:gd name="T25" fmla="*/ 3793 h 18949"/>
                <a:gd name="T26" fmla="*/ 1821 w 2988"/>
                <a:gd name="T27" fmla="*/ 3793 h 18949"/>
                <a:gd name="T28" fmla="*/ 1821 w 2988"/>
                <a:gd name="T29" fmla="*/ 1 h 18949"/>
                <a:gd name="T30" fmla="*/ 1042 w 2988"/>
                <a:gd name="T31" fmla="*/ 1424 h 18949"/>
                <a:gd name="T32" fmla="*/ 1042 w 2988"/>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8" h="18949">
                  <a:moveTo>
                    <a:pt x="1042" y="3793"/>
                  </a:moveTo>
                  <a:cubicBezTo>
                    <a:pt x="0" y="3793"/>
                    <a:pt x="0" y="3793"/>
                    <a:pt x="0" y="3793"/>
                  </a:cubicBezTo>
                  <a:cubicBezTo>
                    <a:pt x="0" y="6161"/>
                    <a:pt x="0" y="6161"/>
                    <a:pt x="0" y="6161"/>
                  </a:cubicBezTo>
                  <a:cubicBezTo>
                    <a:pt x="1042" y="6161"/>
                    <a:pt x="1042" y="6161"/>
                    <a:pt x="1042" y="6161"/>
                  </a:cubicBezTo>
                  <a:cubicBezTo>
                    <a:pt x="1042" y="14690"/>
                    <a:pt x="1042" y="14690"/>
                    <a:pt x="1042" y="14690"/>
                  </a:cubicBezTo>
                  <a:cubicBezTo>
                    <a:pt x="1042" y="18003"/>
                    <a:pt x="1432" y="18948"/>
                    <a:pt x="2339" y="18948"/>
                  </a:cubicBezTo>
                  <a:cubicBezTo>
                    <a:pt x="2470" y="18948"/>
                    <a:pt x="2728" y="18948"/>
                    <a:pt x="2987" y="18482"/>
                  </a:cubicBezTo>
                  <a:cubicBezTo>
                    <a:pt x="2987" y="16580"/>
                    <a:pt x="2987" y="16580"/>
                    <a:pt x="2987" y="16580"/>
                  </a:cubicBezTo>
                  <a:cubicBezTo>
                    <a:pt x="2859" y="17058"/>
                    <a:pt x="2601" y="17058"/>
                    <a:pt x="2470" y="17058"/>
                  </a:cubicBezTo>
                  <a:cubicBezTo>
                    <a:pt x="1949" y="17058"/>
                    <a:pt x="1821" y="16113"/>
                    <a:pt x="1821" y="14211"/>
                  </a:cubicBezTo>
                  <a:cubicBezTo>
                    <a:pt x="1821" y="6161"/>
                    <a:pt x="1821" y="6161"/>
                    <a:pt x="1821" y="6161"/>
                  </a:cubicBezTo>
                  <a:cubicBezTo>
                    <a:pt x="2987" y="6161"/>
                    <a:pt x="2987" y="6161"/>
                    <a:pt x="2987" y="6161"/>
                  </a:cubicBezTo>
                  <a:cubicBezTo>
                    <a:pt x="2987" y="3793"/>
                    <a:pt x="2987" y="3793"/>
                    <a:pt x="2987" y="3793"/>
                  </a:cubicBezTo>
                  <a:cubicBezTo>
                    <a:pt x="1821" y="3793"/>
                    <a:pt x="1821" y="3793"/>
                    <a:pt x="1821" y="3793"/>
                  </a:cubicBezTo>
                  <a:cubicBezTo>
                    <a:pt x="1821" y="1"/>
                    <a:pt x="1821" y="1"/>
                    <a:pt x="1821" y="1"/>
                  </a:cubicBezTo>
                  <a:cubicBezTo>
                    <a:pt x="1042" y="1424"/>
                    <a:pt x="1042" y="1424"/>
                    <a:pt x="1042" y="1424"/>
                  </a:cubicBezTo>
                  <a:cubicBezTo>
                    <a:pt x="1042" y="3793"/>
                    <a:pt x="1042" y="3793"/>
                    <a:pt x="1042"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 name="Freeform 8"/>
            <p:cNvSpPr>
              <a:spLocks noChangeArrowheads="1"/>
            </p:cNvSpPr>
            <p:nvPr/>
          </p:nvSpPr>
          <p:spPr bwMode="auto">
            <a:xfrm>
              <a:off x="4474" y="3944"/>
              <a:ext cx="7" cy="57"/>
            </a:xfrm>
            <a:custGeom>
              <a:avLst/>
              <a:gdLst>
                <a:gd name="T0" fmla="*/ 0 w 787"/>
                <a:gd name="T1" fmla="*/ 21053 h 21054"/>
                <a:gd name="T2" fmla="*/ 786 w 787"/>
                <a:gd name="T3" fmla="*/ 21053 h 21054"/>
                <a:gd name="T4" fmla="*/ 786 w 787"/>
                <a:gd name="T5" fmla="*/ 6281 h 21054"/>
                <a:gd name="T6" fmla="*/ 0 w 787"/>
                <a:gd name="T7" fmla="*/ 6281 h 21054"/>
                <a:gd name="T8" fmla="*/ 0 w 787"/>
                <a:gd name="T9" fmla="*/ 21053 h 21054"/>
                <a:gd name="T10" fmla="*/ 0 w 787"/>
                <a:gd name="T11" fmla="*/ 2836 h 21054"/>
                <a:gd name="T12" fmla="*/ 786 w 787"/>
                <a:gd name="T13" fmla="*/ 2836 h 21054"/>
                <a:gd name="T14" fmla="*/ 786 w 787"/>
                <a:gd name="T15" fmla="*/ 1 h 21054"/>
                <a:gd name="T16" fmla="*/ 0 w 787"/>
                <a:gd name="T17" fmla="*/ 1 h 21054"/>
                <a:gd name="T18" fmla="*/ 0 w 787"/>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21054">
                  <a:moveTo>
                    <a:pt x="0" y="21053"/>
                  </a:moveTo>
                  <a:lnTo>
                    <a:pt x="786" y="21053"/>
                  </a:lnTo>
                  <a:lnTo>
                    <a:pt x="786" y="6281"/>
                  </a:lnTo>
                  <a:lnTo>
                    <a:pt x="0" y="6281"/>
                  </a:lnTo>
                  <a:lnTo>
                    <a:pt x="0" y="21053"/>
                  </a:lnTo>
                  <a:close/>
                  <a:moveTo>
                    <a:pt x="0" y="2836"/>
                  </a:moveTo>
                  <a:lnTo>
                    <a:pt x="786" y="2836"/>
                  </a:lnTo>
                  <a:lnTo>
                    <a:pt x="786" y="1"/>
                  </a:lnTo>
                  <a:lnTo>
                    <a:pt x="0" y="1"/>
                  </a:lnTo>
                  <a:lnTo>
                    <a:pt x="0"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9"/>
            <p:cNvSpPr>
              <a:spLocks noChangeArrowheads="1"/>
            </p:cNvSpPr>
            <p:nvPr/>
          </p:nvSpPr>
          <p:spPr bwMode="auto">
            <a:xfrm>
              <a:off x="4498" y="3960"/>
              <a:ext cx="43" cy="43"/>
            </a:xfrm>
            <a:custGeom>
              <a:avLst/>
              <a:gdLst>
                <a:gd name="T0" fmla="*/ 3626 w 4403"/>
                <a:gd name="T1" fmla="*/ 10527 h 16269"/>
                <a:gd name="T2" fmla="*/ 2332 w 4403"/>
                <a:gd name="T3" fmla="*/ 13876 h 16269"/>
                <a:gd name="T4" fmla="*/ 780 w 4403"/>
                <a:gd name="T5" fmla="*/ 8134 h 16269"/>
                <a:gd name="T6" fmla="*/ 2332 w 4403"/>
                <a:gd name="T7" fmla="*/ 1914 h 16269"/>
                <a:gd name="T8" fmla="*/ 3498 w 4403"/>
                <a:gd name="T9" fmla="*/ 5263 h 16269"/>
                <a:gd name="T10" fmla="*/ 4402 w 4403"/>
                <a:gd name="T11" fmla="*/ 5263 h 16269"/>
                <a:gd name="T12" fmla="*/ 2332 w 4403"/>
                <a:gd name="T13" fmla="*/ 0 h 16269"/>
                <a:gd name="T14" fmla="*/ 1 w 4403"/>
                <a:gd name="T15" fmla="*/ 8134 h 16269"/>
                <a:gd name="T16" fmla="*/ 2201 w 4403"/>
                <a:gd name="T17" fmla="*/ 16268 h 16269"/>
                <a:gd name="T18" fmla="*/ 4402 w 4403"/>
                <a:gd name="T19" fmla="*/ 10527 h 16269"/>
                <a:gd name="T20" fmla="*/ 3626 w 4403"/>
                <a:gd name="T21" fmla="*/ 10527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03" h="16269">
                  <a:moveTo>
                    <a:pt x="3626" y="10527"/>
                  </a:moveTo>
                  <a:cubicBezTo>
                    <a:pt x="3498" y="12919"/>
                    <a:pt x="3109" y="13876"/>
                    <a:pt x="2332" y="13876"/>
                  </a:cubicBezTo>
                  <a:cubicBezTo>
                    <a:pt x="1297" y="13876"/>
                    <a:pt x="780" y="11484"/>
                    <a:pt x="780" y="8134"/>
                  </a:cubicBezTo>
                  <a:cubicBezTo>
                    <a:pt x="780" y="4307"/>
                    <a:pt x="1556" y="1914"/>
                    <a:pt x="2332" y="1914"/>
                  </a:cubicBezTo>
                  <a:cubicBezTo>
                    <a:pt x="2981" y="1914"/>
                    <a:pt x="3498" y="3350"/>
                    <a:pt x="3498" y="5263"/>
                  </a:cubicBezTo>
                  <a:cubicBezTo>
                    <a:pt x="4402" y="5263"/>
                    <a:pt x="4402" y="5263"/>
                    <a:pt x="4402" y="5263"/>
                  </a:cubicBezTo>
                  <a:cubicBezTo>
                    <a:pt x="4275" y="1436"/>
                    <a:pt x="3367" y="0"/>
                    <a:pt x="2332" y="0"/>
                  </a:cubicBezTo>
                  <a:cubicBezTo>
                    <a:pt x="908" y="0"/>
                    <a:pt x="1" y="2871"/>
                    <a:pt x="1" y="8134"/>
                  </a:cubicBezTo>
                  <a:cubicBezTo>
                    <a:pt x="1" y="12919"/>
                    <a:pt x="780" y="16268"/>
                    <a:pt x="2201" y="16268"/>
                  </a:cubicBezTo>
                  <a:cubicBezTo>
                    <a:pt x="3240" y="16268"/>
                    <a:pt x="4275" y="14354"/>
                    <a:pt x="4402" y="10527"/>
                  </a:cubicBezTo>
                  <a:cubicBezTo>
                    <a:pt x="3626" y="10527"/>
                    <a:pt x="3626" y="10527"/>
                    <a:pt x="3626" y="1052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10"/>
            <p:cNvSpPr>
              <a:spLocks noChangeArrowheads="1"/>
            </p:cNvSpPr>
            <p:nvPr/>
          </p:nvSpPr>
          <p:spPr bwMode="auto">
            <a:xfrm>
              <a:off x="4553" y="3960"/>
              <a:ext cx="42" cy="43"/>
            </a:xfrm>
            <a:custGeom>
              <a:avLst/>
              <a:gdLst>
                <a:gd name="T0" fmla="*/ 1173 w 4298"/>
                <a:gd name="T1" fmla="*/ 4307 h 16269"/>
                <a:gd name="T2" fmla="*/ 2214 w 4298"/>
                <a:gd name="T3" fmla="*/ 1914 h 16269"/>
                <a:gd name="T4" fmla="*/ 3518 w 4298"/>
                <a:gd name="T5" fmla="*/ 5742 h 16269"/>
                <a:gd name="T6" fmla="*/ 3518 w 4298"/>
                <a:gd name="T7" fmla="*/ 6220 h 16269"/>
                <a:gd name="T8" fmla="*/ 2086 w 4298"/>
                <a:gd name="T9" fmla="*/ 6220 h 16269"/>
                <a:gd name="T10" fmla="*/ 0 w 4298"/>
                <a:gd name="T11" fmla="*/ 11005 h 16269"/>
                <a:gd name="T12" fmla="*/ 1693 w 4298"/>
                <a:gd name="T13" fmla="*/ 16268 h 16269"/>
                <a:gd name="T14" fmla="*/ 3518 w 4298"/>
                <a:gd name="T15" fmla="*/ 13397 h 16269"/>
                <a:gd name="T16" fmla="*/ 3518 w 4298"/>
                <a:gd name="T17" fmla="*/ 13397 h 16269"/>
                <a:gd name="T18" fmla="*/ 3518 w 4298"/>
                <a:gd name="T19" fmla="*/ 15311 h 16269"/>
                <a:gd name="T20" fmla="*/ 4297 w 4298"/>
                <a:gd name="T21" fmla="*/ 15311 h 16269"/>
                <a:gd name="T22" fmla="*/ 4297 w 4298"/>
                <a:gd name="T23" fmla="*/ 12919 h 16269"/>
                <a:gd name="T24" fmla="*/ 4297 w 4298"/>
                <a:gd name="T25" fmla="*/ 5263 h 16269"/>
                <a:gd name="T26" fmla="*/ 2345 w 4298"/>
                <a:gd name="T27" fmla="*/ 0 h 16269"/>
                <a:gd name="T28" fmla="*/ 262 w 4298"/>
                <a:gd name="T29" fmla="*/ 4307 h 16269"/>
                <a:gd name="T30" fmla="*/ 1173 w 4298"/>
                <a:gd name="T31" fmla="*/ 4307 h 16269"/>
                <a:gd name="T32" fmla="*/ 3518 w 4298"/>
                <a:gd name="T33" fmla="*/ 9091 h 16269"/>
                <a:gd name="T34" fmla="*/ 1955 w 4298"/>
                <a:gd name="T35" fmla="*/ 13876 h 16269"/>
                <a:gd name="T36" fmla="*/ 914 w 4298"/>
                <a:gd name="T37" fmla="*/ 11005 h 16269"/>
                <a:gd name="T38" fmla="*/ 2214 w 4298"/>
                <a:gd name="T39" fmla="*/ 8134 h 16269"/>
                <a:gd name="T40" fmla="*/ 3518 w 4298"/>
                <a:gd name="T41" fmla="*/ 8134 h 16269"/>
                <a:gd name="T42" fmla="*/ 3518 w 4298"/>
                <a:gd name="T43" fmla="*/ 9091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8" h="16269">
                  <a:moveTo>
                    <a:pt x="1173" y="4307"/>
                  </a:moveTo>
                  <a:cubicBezTo>
                    <a:pt x="1173" y="2871"/>
                    <a:pt x="1693" y="1914"/>
                    <a:pt x="2214" y="1914"/>
                  </a:cubicBezTo>
                  <a:cubicBezTo>
                    <a:pt x="2997" y="1914"/>
                    <a:pt x="3518" y="2871"/>
                    <a:pt x="3518" y="5742"/>
                  </a:cubicBezTo>
                  <a:cubicBezTo>
                    <a:pt x="3518" y="6220"/>
                    <a:pt x="3518" y="6220"/>
                    <a:pt x="3518" y="6220"/>
                  </a:cubicBezTo>
                  <a:cubicBezTo>
                    <a:pt x="3128" y="6220"/>
                    <a:pt x="2735" y="6220"/>
                    <a:pt x="2086" y="6220"/>
                  </a:cubicBezTo>
                  <a:cubicBezTo>
                    <a:pt x="652" y="6699"/>
                    <a:pt x="0" y="8134"/>
                    <a:pt x="0" y="11005"/>
                  </a:cubicBezTo>
                  <a:cubicBezTo>
                    <a:pt x="0" y="13876"/>
                    <a:pt x="783" y="16268"/>
                    <a:pt x="1693" y="16268"/>
                  </a:cubicBezTo>
                  <a:cubicBezTo>
                    <a:pt x="2607" y="16268"/>
                    <a:pt x="3128" y="15790"/>
                    <a:pt x="3518" y="13397"/>
                  </a:cubicBezTo>
                  <a:cubicBezTo>
                    <a:pt x="3518" y="13397"/>
                    <a:pt x="3518" y="13397"/>
                    <a:pt x="3518" y="13397"/>
                  </a:cubicBezTo>
                  <a:cubicBezTo>
                    <a:pt x="3518" y="14354"/>
                    <a:pt x="3518" y="14833"/>
                    <a:pt x="3518" y="15311"/>
                  </a:cubicBezTo>
                  <a:cubicBezTo>
                    <a:pt x="4297" y="15311"/>
                    <a:pt x="4297" y="15311"/>
                    <a:pt x="4297" y="15311"/>
                  </a:cubicBezTo>
                  <a:cubicBezTo>
                    <a:pt x="4297" y="14833"/>
                    <a:pt x="4297" y="13876"/>
                    <a:pt x="4297" y="12919"/>
                  </a:cubicBezTo>
                  <a:cubicBezTo>
                    <a:pt x="4297" y="5263"/>
                    <a:pt x="4297" y="5263"/>
                    <a:pt x="4297" y="5263"/>
                  </a:cubicBezTo>
                  <a:cubicBezTo>
                    <a:pt x="4297" y="1436"/>
                    <a:pt x="3518" y="0"/>
                    <a:pt x="2345" y="0"/>
                  </a:cubicBezTo>
                  <a:cubicBezTo>
                    <a:pt x="1435" y="0"/>
                    <a:pt x="393" y="957"/>
                    <a:pt x="262" y="4307"/>
                  </a:cubicBezTo>
                  <a:cubicBezTo>
                    <a:pt x="1173" y="4307"/>
                    <a:pt x="1173" y="4307"/>
                    <a:pt x="1173" y="4307"/>
                  </a:cubicBezTo>
                  <a:close/>
                  <a:moveTo>
                    <a:pt x="3518" y="9091"/>
                  </a:moveTo>
                  <a:cubicBezTo>
                    <a:pt x="3518" y="12440"/>
                    <a:pt x="2997" y="13876"/>
                    <a:pt x="1955" y="13876"/>
                  </a:cubicBezTo>
                  <a:cubicBezTo>
                    <a:pt x="1173" y="13876"/>
                    <a:pt x="914" y="12440"/>
                    <a:pt x="914" y="11005"/>
                  </a:cubicBezTo>
                  <a:cubicBezTo>
                    <a:pt x="914" y="9091"/>
                    <a:pt x="1435" y="8613"/>
                    <a:pt x="2214" y="8134"/>
                  </a:cubicBezTo>
                  <a:cubicBezTo>
                    <a:pt x="2866" y="8134"/>
                    <a:pt x="3256" y="8134"/>
                    <a:pt x="3518" y="8134"/>
                  </a:cubicBezTo>
                  <a:cubicBezTo>
                    <a:pt x="3518" y="9091"/>
                    <a:pt x="3518" y="9091"/>
                    <a:pt x="3518" y="9091"/>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11"/>
            <p:cNvSpPr>
              <a:spLocks noChangeArrowheads="1"/>
            </p:cNvSpPr>
            <p:nvPr/>
          </p:nvSpPr>
          <p:spPr bwMode="auto">
            <a:xfrm>
              <a:off x="4613" y="3944"/>
              <a:ext cx="7" cy="57"/>
            </a:xfrm>
            <a:custGeom>
              <a:avLst/>
              <a:gdLst>
                <a:gd name="T0" fmla="*/ 0 w 787"/>
                <a:gd name="T1" fmla="*/ 1 h 21054"/>
                <a:gd name="T2" fmla="*/ 0 w 787"/>
                <a:gd name="T3" fmla="*/ 21053 h 21054"/>
                <a:gd name="T4" fmla="*/ 786 w 787"/>
                <a:gd name="T5" fmla="*/ 21053 h 21054"/>
                <a:gd name="T6" fmla="*/ 786 w 787"/>
                <a:gd name="T7" fmla="*/ 1 h 21054"/>
                <a:gd name="T8" fmla="*/ 0 w 787"/>
                <a:gd name="T9" fmla="*/ 1 h 21054"/>
              </a:gdLst>
              <a:ahLst/>
              <a:cxnLst>
                <a:cxn ang="0">
                  <a:pos x="T0" y="T1"/>
                </a:cxn>
                <a:cxn ang="0">
                  <a:pos x="T2" y="T3"/>
                </a:cxn>
                <a:cxn ang="0">
                  <a:pos x="T4" y="T5"/>
                </a:cxn>
                <a:cxn ang="0">
                  <a:pos x="T6" y="T7"/>
                </a:cxn>
                <a:cxn ang="0">
                  <a:pos x="T8" y="T9"/>
                </a:cxn>
              </a:cxnLst>
              <a:rect l="0" t="0" r="r" b="b"/>
              <a:pathLst>
                <a:path w="787" h="21054">
                  <a:moveTo>
                    <a:pt x="0" y="1"/>
                  </a:moveTo>
                  <a:lnTo>
                    <a:pt x="0" y="21053"/>
                  </a:lnTo>
                  <a:lnTo>
                    <a:pt x="786" y="21053"/>
                  </a:lnTo>
                  <a:lnTo>
                    <a:pt x="786" y="1"/>
                  </a:lnTo>
                  <a:lnTo>
                    <a:pt x="0" y="1"/>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5" name="Freeform 12"/>
            <p:cNvSpPr>
              <a:spLocks noChangeArrowheads="1"/>
            </p:cNvSpPr>
            <p:nvPr/>
          </p:nvSpPr>
          <p:spPr bwMode="auto">
            <a:xfrm>
              <a:off x="4674" y="3944"/>
              <a:ext cx="55" cy="57"/>
            </a:xfrm>
            <a:custGeom>
              <a:avLst/>
              <a:gdLst>
                <a:gd name="T0" fmla="*/ 4720 w 5608"/>
                <a:gd name="T1" fmla="*/ 18230 h 21054"/>
                <a:gd name="T2" fmla="*/ 4720 w 5608"/>
                <a:gd name="T3" fmla="*/ 18230 h 21054"/>
                <a:gd name="T4" fmla="*/ 1166 w 5608"/>
                <a:gd name="T5" fmla="*/ 1 h 21054"/>
                <a:gd name="T6" fmla="*/ 1 w 5608"/>
                <a:gd name="T7" fmla="*/ 1 h 21054"/>
                <a:gd name="T8" fmla="*/ 1 w 5608"/>
                <a:gd name="T9" fmla="*/ 21053 h 21054"/>
                <a:gd name="T10" fmla="*/ 780 w 5608"/>
                <a:gd name="T11" fmla="*/ 21053 h 21054"/>
                <a:gd name="T12" fmla="*/ 780 w 5608"/>
                <a:gd name="T13" fmla="*/ 2836 h 21054"/>
                <a:gd name="T14" fmla="*/ 4445 w 5608"/>
                <a:gd name="T15" fmla="*/ 21053 h 21054"/>
                <a:gd name="T16" fmla="*/ 5608 w 5608"/>
                <a:gd name="T17" fmla="*/ 21053 h 21054"/>
                <a:gd name="T18" fmla="*/ 5608 w 5608"/>
                <a:gd name="T19" fmla="*/ 1 h 21054"/>
                <a:gd name="T20" fmla="*/ 4720 w 5608"/>
                <a:gd name="T21" fmla="*/ 1 h 21054"/>
                <a:gd name="T22" fmla="*/ 4720 w 5608"/>
                <a:gd name="T23" fmla="*/ 18230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08" h="21054">
                  <a:moveTo>
                    <a:pt x="4720" y="18230"/>
                  </a:moveTo>
                  <a:lnTo>
                    <a:pt x="4720" y="18230"/>
                  </a:lnTo>
                  <a:lnTo>
                    <a:pt x="1166" y="1"/>
                  </a:lnTo>
                  <a:lnTo>
                    <a:pt x="1" y="1"/>
                  </a:lnTo>
                  <a:lnTo>
                    <a:pt x="1" y="21053"/>
                  </a:lnTo>
                  <a:lnTo>
                    <a:pt x="780" y="21053"/>
                  </a:lnTo>
                  <a:lnTo>
                    <a:pt x="780" y="2836"/>
                  </a:lnTo>
                  <a:lnTo>
                    <a:pt x="4445" y="21053"/>
                  </a:lnTo>
                  <a:lnTo>
                    <a:pt x="5608" y="21053"/>
                  </a:lnTo>
                  <a:lnTo>
                    <a:pt x="5608" y="1"/>
                  </a:lnTo>
                  <a:lnTo>
                    <a:pt x="4720" y="1"/>
                  </a:lnTo>
                  <a:lnTo>
                    <a:pt x="4720" y="18230"/>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 name="Freeform 13"/>
            <p:cNvSpPr>
              <a:spLocks noChangeArrowheads="1"/>
            </p:cNvSpPr>
            <p:nvPr/>
          </p:nvSpPr>
          <p:spPr bwMode="auto">
            <a:xfrm>
              <a:off x="4744" y="3960"/>
              <a:ext cx="45" cy="43"/>
            </a:xfrm>
            <a:custGeom>
              <a:avLst/>
              <a:gdLst>
                <a:gd name="T0" fmla="*/ 793 w 4612"/>
                <a:gd name="T1" fmla="*/ 6699 h 16269"/>
                <a:gd name="T2" fmla="*/ 2375 w 4612"/>
                <a:gd name="T3" fmla="*/ 1914 h 16269"/>
                <a:gd name="T4" fmla="*/ 3822 w 4612"/>
                <a:gd name="T5" fmla="*/ 6699 h 16269"/>
                <a:gd name="T6" fmla="*/ 793 w 4612"/>
                <a:gd name="T7" fmla="*/ 6699 h 16269"/>
                <a:gd name="T8" fmla="*/ 4612 w 4612"/>
                <a:gd name="T9" fmla="*/ 8134 h 16269"/>
                <a:gd name="T10" fmla="*/ 2375 w 4612"/>
                <a:gd name="T11" fmla="*/ 0 h 16269"/>
                <a:gd name="T12" fmla="*/ 0 w 4612"/>
                <a:gd name="T13" fmla="*/ 8613 h 16269"/>
                <a:gd name="T14" fmla="*/ 2375 w 4612"/>
                <a:gd name="T15" fmla="*/ 16268 h 16269"/>
                <a:gd name="T16" fmla="*/ 4481 w 4612"/>
                <a:gd name="T17" fmla="*/ 11005 h 16269"/>
                <a:gd name="T18" fmla="*/ 3691 w 4612"/>
                <a:gd name="T19" fmla="*/ 11005 h 16269"/>
                <a:gd name="T20" fmla="*/ 2375 w 4612"/>
                <a:gd name="T21" fmla="*/ 13876 h 16269"/>
                <a:gd name="T22" fmla="*/ 793 w 4612"/>
                <a:gd name="T23" fmla="*/ 9091 h 16269"/>
                <a:gd name="T24" fmla="*/ 4612 w 4612"/>
                <a:gd name="T25" fmla="*/ 9091 h 16269"/>
                <a:gd name="T26" fmla="*/ 4612 w 4612"/>
                <a:gd name="T27" fmla="*/ 813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12" h="16269">
                  <a:moveTo>
                    <a:pt x="793" y="6699"/>
                  </a:moveTo>
                  <a:cubicBezTo>
                    <a:pt x="924" y="3350"/>
                    <a:pt x="1582" y="1914"/>
                    <a:pt x="2375" y="1914"/>
                  </a:cubicBezTo>
                  <a:cubicBezTo>
                    <a:pt x="3033" y="1914"/>
                    <a:pt x="3822" y="3350"/>
                    <a:pt x="3822" y="6699"/>
                  </a:cubicBezTo>
                  <a:cubicBezTo>
                    <a:pt x="793" y="6699"/>
                    <a:pt x="793" y="6699"/>
                    <a:pt x="793" y="6699"/>
                  </a:cubicBezTo>
                  <a:close/>
                  <a:moveTo>
                    <a:pt x="4612" y="8134"/>
                  </a:moveTo>
                  <a:cubicBezTo>
                    <a:pt x="4612" y="2871"/>
                    <a:pt x="3822" y="0"/>
                    <a:pt x="2375" y="0"/>
                  </a:cubicBezTo>
                  <a:cubicBezTo>
                    <a:pt x="924" y="0"/>
                    <a:pt x="0" y="2871"/>
                    <a:pt x="0" y="8613"/>
                  </a:cubicBezTo>
                  <a:cubicBezTo>
                    <a:pt x="0" y="12919"/>
                    <a:pt x="924" y="16268"/>
                    <a:pt x="2375" y="16268"/>
                  </a:cubicBezTo>
                  <a:cubicBezTo>
                    <a:pt x="3295" y="16268"/>
                    <a:pt x="4350" y="14833"/>
                    <a:pt x="4481" y="11005"/>
                  </a:cubicBezTo>
                  <a:cubicBezTo>
                    <a:pt x="3691" y="11005"/>
                    <a:pt x="3691" y="11005"/>
                    <a:pt x="3691" y="11005"/>
                  </a:cubicBezTo>
                  <a:cubicBezTo>
                    <a:pt x="3560" y="13397"/>
                    <a:pt x="2899" y="13876"/>
                    <a:pt x="2375" y="13876"/>
                  </a:cubicBezTo>
                  <a:cubicBezTo>
                    <a:pt x="1451" y="13876"/>
                    <a:pt x="924" y="11962"/>
                    <a:pt x="793" y="9091"/>
                  </a:cubicBezTo>
                  <a:cubicBezTo>
                    <a:pt x="4612" y="9091"/>
                    <a:pt x="4612" y="9091"/>
                    <a:pt x="4612" y="9091"/>
                  </a:cubicBezTo>
                  <a:cubicBezTo>
                    <a:pt x="4612" y="8134"/>
                    <a:pt x="4612" y="8134"/>
                    <a:pt x="4612" y="813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7" name="Freeform 14"/>
            <p:cNvSpPr>
              <a:spLocks noChangeArrowheads="1"/>
            </p:cNvSpPr>
            <p:nvPr/>
          </p:nvSpPr>
          <p:spPr bwMode="auto">
            <a:xfrm>
              <a:off x="4798" y="3951"/>
              <a:ext cx="31" cy="51"/>
            </a:xfrm>
            <a:custGeom>
              <a:avLst/>
              <a:gdLst>
                <a:gd name="T0" fmla="*/ 1068 w 3197"/>
                <a:gd name="T1" fmla="*/ 3793 h 18949"/>
                <a:gd name="T2" fmla="*/ 0 w 3197"/>
                <a:gd name="T3" fmla="*/ 3793 h 18949"/>
                <a:gd name="T4" fmla="*/ 0 w 3197"/>
                <a:gd name="T5" fmla="*/ 6161 h 18949"/>
                <a:gd name="T6" fmla="*/ 1068 w 3197"/>
                <a:gd name="T7" fmla="*/ 6161 h 18949"/>
                <a:gd name="T8" fmla="*/ 1068 w 3197"/>
                <a:gd name="T9" fmla="*/ 14690 h 18949"/>
                <a:gd name="T10" fmla="*/ 2398 w 3197"/>
                <a:gd name="T11" fmla="*/ 18948 h 18949"/>
                <a:gd name="T12" fmla="*/ 3197 w 3197"/>
                <a:gd name="T13" fmla="*/ 18482 h 18949"/>
                <a:gd name="T14" fmla="*/ 3197 w 3197"/>
                <a:gd name="T15" fmla="*/ 16580 h 18949"/>
                <a:gd name="T16" fmla="*/ 2532 w 3197"/>
                <a:gd name="T17" fmla="*/ 17058 h 18949"/>
                <a:gd name="T18" fmla="*/ 1867 w 3197"/>
                <a:gd name="T19" fmla="*/ 14211 h 18949"/>
                <a:gd name="T20" fmla="*/ 1867 w 3197"/>
                <a:gd name="T21" fmla="*/ 6161 h 18949"/>
                <a:gd name="T22" fmla="*/ 3197 w 3197"/>
                <a:gd name="T23" fmla="*/ 6161 h 18949"/>
                <a:gd name="T24" fmla="*/ 3197 w 3197"/>
                <a:gd name="T25" fmla="*/ 3793 h 18949"/>
                <a:gd name="T26" fmla="*/ 1867 w 3197"/>
                <a:gd name="T27" fmla="*/ 3793 h 18949"/>
                <a:gd name="T28" fmla="*/ 1867 w 3197"/>
                <a:gd name="T29" fmla="*/ 1 h 18949"/>
                <a:gd name="T30" fmla="*/ 1068 w 3197"/>
                <a:gd name="T31" fmla="*/ 1424 h 18949"/>
                <a:gd name="T32" fmla="*/ 1068 w 3197"/>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97" h="18949">
                  <a:moveTo>
                    <a:pt x="1068" y="3793"/>
                  </a:moveTo>
                  <a:cubicBezTo>
                    <a:pt x="0" y="3793"/>
                    <a:pt x="0" y="3793"/>
                    <a:pt x="0" y="3793"/>
                  </a:cubicBezTo>
                  <a:cubicBezTo>
                    <a:pt x="0" y="6161"/>
                    <a:pt x="0" y="6161"/>
                    <a:pt x="0" y="6161"/>
                  </a:cubicBezTo>
                  <a:cubicBezTo>
                    <a:pt x="1068" y="6161"/>
                    <a:pt x="1068" y="6161"/>
                    <a:pt x="1068" y="6161"/>
                  </a:cubicBezTo>
                  <a:cubicBezTo>
                    <a:pt x="1068" y="14690"/>
                    <a:pt x="1068" y="14690"/>
                    <a:pt x="1068" y="14690"/>
                  </a:cubicBezTo>
                  <a:cubicBezTo>
                    <a:pt x="1068" y="18003"/>
                    <a:pt x="1598" y="18948"/>
                    <a:pt x="2398" y="18948"/>
                  </a:cubicBezTo>
                  <a:cubicBezTo>
                    <a:pt x="2666" y="18948"/>
                    <a:pt x="2931" y="18948"/>
                    <a:pt x="3197" y="18482"/>
                  </a:cubicBezTo>
                  <a:cubicBezTo>
                    <a:pt x="3197" y="16580"/>
                    <a:pt x="3197" y="16580"/>
                    <a:pt x="3197" y="16580"/>
                  </a:cubicBezTo>
                  <a:cubicBezTo>
                    <a:pt x="2931" y="17058"/>
                    <a:pt x="2666" y="17058"/>
                    <a:pt x="2532" y="17058"/>
                  </a:cubicBezTo>
                  <a:cubicBezTo>
                    <a:pt x="1998" y="17058"/>
                    <a:pt x="1867" y="16113"/>
                    <a:pt x="1867" y="14211"/>
                  </a:cubicBezTo>
                  <a:cubicBezTo>
                    <a:pt x="1867" y="6161"/>
                    <a:pt x="1867" y="6161"/>
                    <a:pt x="1867" y="6161"/>
                  </a:cubicBezTo>
                  <a:cubicBezTo>
                    <a:pt x="3197" y="6161"/>
                    <a:pt x="3197" y="6161"/>
                    <a:pt x="3197" y="6161"/>
                  </a:cubicBezTo>
                  <a:cubicBezTo>
                    <a:pt x="3197" y="3793"/>
                    <a:pt x="3197" y="3793"/>
                    <a:pt x="3197" y="3793"/>
                  </a:cubicBezTo>
                  <a:cubicBezTo>
                    <a:pt x="1867" y="3793"/>
                    <a:pt x="1867" y="3793"/>
                    <a:pt x="1867" y="3793"/>
                  </a:cubicBezTo>
                  <a:cubicBezTo>
                    <a:pt x="1867" y="1"/>
                    <a:pt x="1867" y="1"/>
                    <a:pt x="1867" y="1"/>
                  </a:cubicBezTo>
                  <a:cubicBezTo>
                    <a:pt x="1068" y="1424"/>
                    <a:pt x="1068" y="1424"/>
                    <a:pt x="1068" y="1424"/>
                  </a:cubicBezTo>
                  <a:cubicBezTo>
                    <a:pt x="1068" y="3793"/>
                    <a:pt x="1068" y="3793"/>
                    <a:pt x="1068"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8" name="Freeform 15"/>
            <p:cNvSpPr>
              <a:spLocks noChangeArrowheads="1"/>
            </p:cNvSpPr>
            <p:nvPr/>
          </p:nvSpPr>
          <p:spPr bwMode="auto">
            <a:xfrm>
              <a:off x="4836" y="3961"/>
              <a:ext cx="86" cy="39"/>
            </a:xfrm>
            <a:custGeom>
              <a:avLst/>
              <a:gdLst>
                <a:gd name="T0" fmla="*/ 1831 w 8752"/>
                <a:gd name="T1" fmla="*/ 14737 h 14738"/>
                <a:gd name="T2" fmla="*/ 2771 w 8752"/>
                <a:gd name="T3" fmla="*/ 14737 h 14738"/>
                <a:gd name="T4" fmla="*/ 4324 w 8752"/>
                <a:gd name="T5" fmla="*/ 2429 h 14738"/>
                <a:gd name="T6" fmla="*/ 5873 w 8752"/>
                <a:gd name="T7" fmla="*/ 14737 h 14738"/>
                <a:gd name="T8" fmla="*/ 6924 w 8752"/>
                <a:gd name="T9" fmla="*/ 14737 h 14738"/>
                <a:gd name="T10" fmla="*/ 8752 w 8752"/>
                <a:gd name="T11" fmla="*/ 0 h 14738"/>
                <a:gd name="T12" fmla="*/ 7979 w 8752"/>
                <a:gd name="T13" fmla="*/ 0 h 14738"/>
                <a:gd name="T14" fmla="*/ 6538 w 8752"/>
                <a:gd name="T15" fmla="*/ 12321 h 14738"/>
                <a:gd name="T16" fmla="*/ 4821 w 8752"/>
                <a:gd name="T17" fmla="*/ 0 h 14738"/>
                <a:gd name="T18" fmla="*/ 3934 w 8752"/>
                <a:gd name="T19" fmla="*/ 0 h 14738"/>
                <a:gd name="T20" fmla="*/ 2329 w 8752"/>
                <a:gd name="T21" fmla="*/ 12321 h 14738"/>
                <a:gd name="T22" fmla="*/ 888 w 8752"/>
                <a:gd name="T23" fmla="*/ 0 h 14738"/>
                <a:gd name="T24" fmla="*/ 0 w 8752"/>
                <a:gd name="T25" fmla="*/ 0 h 14738"/>
                <a:gd name="T26" fmla="*/ 1831 w 8752"/>
                <a:gd name="T27"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52" h="14738">
                  <a:moveTo>
                    <a:pt x="1831" y="14737"/>
                  </a:moveTo>
                  <a:lnTo>
                    <a:pt x="2771" y="14737"/>
                  </a:lnTo>
                  <a:lnTo>
                    <a:pt x="4324" y="2429"/>
                  </a:lnTo>
                  <a:lnTo>
                    <a:pt x="5873" y="14737"/>
                  </a:lnTo>
                  <a:lnTo>
                    <a:pt x="6924" y="14737"/>
                  </a:lnTo>
                  <a:lnTo>
                    <a:pt x="8752" y="0"/>
                  </a:lnTo>
                  <a:lnTo>
                    <a:pt x="7979" y="0"/>
                  </a:lnTo>
                  <a:lnTo>
                    <a:pt x="6538" y="12321"/>
                  </a:lnTo>
                  <a:lnTo>
                    <a:pt x="4821" y="0"/>
                  </a:lnTo>
                  <a:lnTo>
                    <a:pt x="3934" y="0"/>
                  </a:lnTo>
                  <a:lnTo>
                    <a:pt x="2329" y="12321"/>
                  </a:lnTo>
                  <a:lnTo>
                    <a:pt x="888" y="0"/>
                  </a:lnTo>
                  <a:lnTo>
                    <a:pt x="0" y="0"/>
                  </a:lnTo>
                  <a:lnTo>
                    <a:pt x="1831" y="14737"/>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 name="Freeform 16"/>
            <p:cNvSpPr>
              <a:spLocks noChangeArrowheads="1"/>
            </p:cNvSpPr>
            <p:nvPr/>
          </p:nvSpPr>
          <p:spPr bwMode="auto">
            <a:xfrm>
              <a:off x="4933" y="3960"/>
              <a:ext cx="48" cy="43"/>
            </a:xfrm>
            <a:custGeom>
              <a:avLst/>
              <a:gdLst>
                <a:gd name="T0" fmla="*/ 4979 w 4979"/>
                <a:gd name="T1" fmla="*/ 8134 h 16269"/>
                <a:gd name="T2" fmla="*/ 2490 w 4979"/>
                <a:gd name="T3" fmla="*/ 0 h 16269"/>
                <a:gd name="T4" fmla="*/ 1 w 4979"/>
                <a:gd name="T5" fmla="*/ 8134 h 16269"/>
                <a:gd name="T6" fmla="*/ 2490 w 4979"/>
                <a:gd name="T7" fmla="*/ 16268 h 16269"/>
                <a:gd name="T8" fmla="*/ 4979 w 4979"/>
                <a:gd name="T9" fmla="*/ 8134 h 16269"/>
                <a:gd name="T10" fmla="*/ 2490 w 4979"/>
                <a:gd name="T11" fmla="*/ 1914 h 16269"/>
                <a:gd name="T12" fmla="*/ 4193 w 4979"/>
                <a:gd name="T13" fmla="*/ 8134 h 16269"/>
                <a:gd name="T14" fmla="*/ 2490 w 4979"/>
                <a:gd name="T15" fmla="*/ 13876 h 16269"/>
                <a:gd name="T16" fmla="*/ 787 w 4979"/>
                <a:gd name="T17" fmla="*/ 8134 h 16269"/>
                <a:gd name="T18" fmla="*/ 2490 w 4979"/>
                <a:gd name="T19" fmla="*/ 191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79" h="16269">
                  <a:moveTo>
                    <a:pt x="4979" y="8134"/>
                  </a:moveTo>
                  <a:cubicBezTo>
                    <a:pt x="4979" y="2871"/>
                    <a:pt x="4193" y="0"/>
                    <a:pt x="2490" y="0"/>
                  </a:cubicBezTo>
                  <a:cubicBezTo>
                    <a:pt x="787" y="0"/>
                    <a:pt x="1" y="3350"/>
                    <a:pt x="1" y="8134"/>
                  </a:cubicBezTo>
                  <a:cubicBezTo>
                    <a:pt x="1" y="13397"/>
                    <a:pt x="787" y="16268"/>
                    <a:pt x="2490" y="16268"/>
                  </a:cubicBezTo>
                  <a:cubicBezTo>
                    <a:pt x="4193" y="16268"/>
                    <a:pt x="4979" y="13397"/>
                    <a:pt x="4979" y="8134"/>
                  </a:cubicBezTo>
                  <a:close/>
                  <a:moveTo>
                    <a:pt x="2490" y="1914"/>
                  </a:moveTo>
                  <a:cubicBezTo>
                    <a:pt x="3669" y="1914"/>
                    <a:pt x="4193" y="4785"/>
                    <a:pt x="4193" y="8134"/>
                  </a:cubicBezTo>
                  <a:cubicBezTo>
                    <a:pt x="4193" y="11484"/>
                    <a:pt x="3669" y="13876"/>
                    <a:pt x="2490" y="13876"/>
                  </a:cubicBezTo>
                  <a:cubicBezTo>
                    <a:pt x="1442" y="13876"/>
                    <a:pt x="787" y="11484"/>
                    <a:pt x="787" y="8134"/>
                  </a:cubicBezTo>
                  <a:cubicBezTo>
                    <a:pt x="787" y="4785"/>
                    <a:pt x="1442" y="1914"/>
                    <a:pt x="2490" y="191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 name="Freeform 17"/>
            <p:cNvSpPr>
              <a:spLocks noChangeArrowheads="1"/>
            </p:cNvSpPr>
            <p:nvPr/>
          </p:nvSpPr>
          <p:spPr bwMode="auto">
            <a:xfrm>
              <a:off x="4998" y="3961"/>
              <a:ext cx="25" cy="39"/>
            </a:xfrm>
            <a:custGeom>
              <a:avLst/>
              <a:gdLst>
                <a:gd name="T0" fmla="*/ 1 w 2621"/>
                <a:gd name="T1" fmla="*/ 14737 h 14738"/>
                <a:gd name="T2" fmla="*/ 787 w 2621"/>
                <a:gd name="T3" fmla="*/ 14737 h 14738"/>
                <a:gd name="T4" fmla="*/ 787 w 2621"/>
                <a:gd name="T5" fmla="*/ 7608 h 14738"/>
                <a:gd name="T6" fmla="*/ 2228 w 2621"/>
                <a:gd name="T7" fmla="*/ 2381 h 14738"/>
                <a:gd name="T8" fmla="*/ 2621 w 2621"/>
                <a:gd name="T9" fmla="*/ 2381 h 14738"/>
                <a:gd name="T10" fmla="*/ 2621 w 2621"/>
                <a:gd name="T11" fmla="*/ 0 h 14738"/>
                <a:gd name="T12" fmla="*/ 2359 w 2621"/>
                <a:gd name="T13" fmla="*/ 0 h 14738"/>
                <a:gd name="T14" fmla="*/ 787 w 2621"/>
                <a:gd name="T15" fmla="*/ 3338 h 14738"/>
                <a:gd name="T16" fmla="*/ 787 w 2621"/>
                <a:gd name="T17" fmla="*/ 3338 h 14738"/>
                <a:gd name="T18" fmla="*/ 656 w 2621"/>
                <a:gd name="T19" fmla="*/ 0 h 14738"/>
                <a:gd name="T20" fmla="*/ 1 w 2621"/>
                <a:gd name="T21" fmla="*/ 0 h 14738"/>
                <a:gd name="T22" fmla="*/ 1 w 2621"/>
                <a:gd name="T23" fmla="*/ 3338 h 14738"/>
                <a:gd name="T24" fmla="*/ 1 w 2621"/>
                <a:gd name="T25"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1" h="14738">
                  <a:moveTo>
                    <a:pt x="1" y="14737"/>
                  </a:moveTo>
                  <a:cubicBezTo>
                    <a:pt x="787" y="14737"/>
                    <a:pt x="787" y="14737"/>
                    <a:pt x="787" y="14737"/>
                  </a:cubicBezTo>
                  <a:cubicBezTo>
                    <a:pt x="787" y="7608"/>
                    <a:pt x="787" y="7608"/>
                    <a:pt x="787" y="7608"/>
                  </a:cubicBezTo>
                  <a:cubicBezTo>
                    <a:pt x="787" y="4761"/>
                    <a:pt x="1311" y="2381"/>
                    <a:pt x="2228" y="2381"/>
                  </a:cubicBezTo>
                  <a:cubicBezTo>
                    <a:pt x="2359" y="2381"/>
                    <a:pt x="2490" y="2381"/>
                    <a:pt x="2621" y="2381"/>
                  </a:cubicBezTo>
                  <a:cubicBezTo>
                    <a:pt x="2621" y="0"/>
                    <a:pt x="2621" y="0"/>
                    <a:pt x="2621" y="0"/>
                  </a:cubicBezTo>
                  <a:cubicBezTo>
                    <a:pt x="2359" y="0"/>
                    <a:pt x="2359" y="0"/>
                    <a:pt x="2359" y="0"/>
                  </a:cubicBezTo>
                  <a:cubicBezTo>
                    <a:pt x="1442" y="0"/>
                    <a:pt x="1049" y="957"/>
                    <a:pt x="787" y="3338"/>
                  </a:cubicBezTo>
                  <a:cubicBezTo>
                    <a:pt x="787" y="3338"/>
                    <a:pt x="787" y="3338"/>
                    <a:pt x="787" y="3338"/>
                  </a:cubicBezTo>
                  <a:cubicBezTo>
                    <a:pt x="787" y="1902"/>
                    <a:pt x="656" y="957"/>
                    <a:pt x="656" y="0"/>
                  </a:cubicBezTo>
                  <a:cubicBezTo>
                    <a:pt x="1" y="0"/>
                    <a:pt x="1" y="0"/>
                    <a:pt x="1" y="0"/>
                  </a:cubicBezTo>
                  <a:cubicBezTo>
                    <a:pt x="1" y="1436"/>
                    <a:pt x="1" y="2381"/>
                    <a:pt x="1" y="3338"/>
                  </a:cubicBezTo>
                  <a:cubicBezTo>
                    <a:pt x="1" y="14737"/>
                    <a:pt x="1" y="14737"/>
                    <a:pt x="1" y="1473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 name="Freeform 18"/>
            <p:cNvSpPr>
              <a:spLocks noChangeArrowheads="1"/>
            </p:cNvSpPr>
            <p:nvPr/>
          </p:nvSpPr>
          <p:spPr bwMode="auto">
            <a:xfrm>
              <a:off x="5038" y="3944"/>
              <a:ext cx="43" cy="57"/>
            </a:xfrm>
            <a:custGeom>
              <a:avLst/>
              <a:gdLst>
                <a:gd name="T0" fmla="*/ 1 w 4455"/>
                <a:gd name="T1" fmla="*/ 21053 h 21054"/>
                <a:gd name="T2" fmla="*/ 780 w 4455"/>
                <a:gd name="T3" fmla="*/ 21053 h 21054"/>
                <a:gd name="T4" fmla="*/ 780 w 4455"/>
                <a:gd name="T5" fmla="*/ 12967 h 21054"/>
                <a:gd name="T6" fmla="*/ 3286 w 4455"/>
                <a:gd name="T7" fmla="*/ 21053 h 21054"/>
                <a:gd name="T8" fmla="*/ 4455 w 4455"/>
                <a:gd name="T9" fmla="*/ 21053 h 21054"/>
                <a:gd name="T10" fmla="*/ 1838 w 4455"/>
                <a:gd name="T11" fmla="*/ 12967 h 21054"/>
                <a:gd name="T12" fmla="*/ 4065 w 4455"/>
                <a:gd name="T13" fmla="*/ 6281 h 21054"/>
                <a:gd name="T14" fmla="*/ 3007 w 4455"/>
                <a:gd name="T15" fmla="*/ 6281 h 21054"/>
                <a:gd name="T16" fmla="*/ 780 w 4455"/>
                <a:gd name="T17" fmla="*/ 12560 h 21054"/>
                <a:gd name="T18" fmla="*/ 780 w 4455"/>
                <a:gd name="T19" fmla="*/ 1 h 21054"/>
                <a:gd name="T20" fmla="*/ 1 w 4455"/>
                <a:gd name="T21" fmla="*/ 1 h 21054"/>
                <a:gd name="T22" fmla="*/ 1 w 4455"/>
                <a:gd name="T23" fmla="*/ 21053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55" h="21054">
                  <a:moveTo>
                    <a:pt x="1" y="21053"/>
                  </a:moveTo>
                  <a:lnTo>
                    <a:pt x="780" y="21053"/>
                  </a:lnTo>
                  <a:lnTo>
                    <a:pt x="780" y="12967"/>
                  </a:lnTo>
                  <a:lnTo>
                    <a:pt x="3286" y="21053"/>
                  </a:lnTo>
                  <a:lnTo>
                    <a:pt x="4455" y="21053"/>
                  </a:lnTo>
                  <a:lnTo>
                    <a:pt x="1838" y="12967"/>
                  </a:lnTo>
                  <a:lnTo>
                    <a:pt x="4065" y="6281"/>
                  </a:lnTo>
                  <a:lnTo>
                    <a:pt x="3007" y="6281"/>
                  </a:lnTo>
                  <a:lnTo>
                    <a:pt x="780" y="12560"/>
                  </a:lnTo>
                  <a:lnTo>
                    <a:pt x="780" y="1"/>
                  </a:lnTo>
                  <a:lnTo>
                    <a:pt x="1" y="1"/>
                  </a:lnTo>
                  <a:lnTo>
                    <a:pt x="1" y="21053"/>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 name="Freeform 19"/>
            <p:cNvSpPr>
              <a:spLocks noChangeArrowheads="1"/>
            </p:cNvSpPr>
            <p:nvPr/>
          </p:nvSpPr>
          <p:spPr bwMode="auto">
            <a:xfrm>
              <a:off x="5094" y="3944"/>
              <a:ext cx="7" cy="57"/>
            </a:xfrm>
            <a:custGeom>
              <a:avLst/>
              <a:gdLst>
                <a:gd name="T0" fmla="*/ 1 w 840"/>
                <a:gd name="T1" fmla="*/ 21053 h 21054"/>
                <a:gd name="T2" fmla="*/ 839 w 840"/>
                <a:gd name="T3" fmla="*/ 21053 h 21054"/>
                <a:gd name="T4" fmla="*/ 839 w 840"/>
                <a:gd name="T5" fmla="*/ 6281 h 21054"/>
                <a:gd name="T6" fmla="*/ 1 w 840"/>
                <a:gd name="T7" fmla="*/ 6281 h 21054"/>
                <a:gd name="T8" fmla="*/ 1 w 840"/>
                <a:gd name="T9" fmla="*/ 21053 h 21054"/>
                <a:gd name="T10" fmla="*/ 1 w 840"/>
                <a:gd name="T11" fmla="*/ 2836 h 21054"/>
                <a:gd name="T12" fmla="*/ 839 w 840"/>
                <a:gd name="T13" fmla="*/ 2836 h 21054"/>
                <a:gd name="T14" fmla="*/ 839 w 840"/>
                <a:gd name="T15" fmla="*/ 1 h 21054"/>
                <a:gd name="T16" fmla="*/ 1 w 840"/>
                <a:gd name="T17" fmla="*/ 1 h 21054"/>
                <a:gd name="T18" fmla="*/ 1 w 840"/>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0" h="21054">
                  <a:moveTo>
                    <a:pt x="1" y="21053"/>
                  </a:moveTo>
                  <a:lnTo>
                    <a:pt x="839" y="21053"/>
                  </a:lnTo>
                  <a:lnTo>
                    <a:pt x="839" y="6281"/>
                  </a:lnTo>
                  <a:lnTo>
                    <a:pt x="1" y="6281"/>
                  </a:lnTo>
                  <a:lnTo>
                    <a:pt x="1" y="21053"/>
                  </a:lnTo>
                  <a:close/>
                  <a:moveTo>
                    <a:pt x="1" y="2836"/>
                  </a:moveTo>
                  <a:lnTo>
                    <a:pt x="839" y="2836"/>
                  </a:lnTo>
                  <a:lnTo>
                    <a:pt x="839" y="1"/>
                  </a:lnTo>
                  <a:lnTo>
                    <a:pt x="1" y="1"/>
                  </a:lnTo>
                  <a:lnTo>
                    <a:pt x="1"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 name="Freeform 20"/>
            <p:cNvSpPr>
              <a:spLocks noChangeArrowheads="1"/>
            </p:cNvSpPr>
            <p:nvPr/>
          </p:nvSpPr>
          <p:spPr bwMode="auto">
            <a:xfrm>
              <a:off x="5120" y="3960"/>
              <a:ext cx="44" cy="41"/>
            </a:xfrm>
            <a:custGeom>
              <a:avLst/>
              <a:gdLst>
                <a:gd name="T0" fmla="*/ 1 w 4560"/>
                <a:gd name="T1" fmla="*/ 15311 h 15312"/>
                <a:gd name="T2" fmla="*/ 915 w 4560"/>
                <a:gd name="T3" fmla="*/ 15311 h 15312"/>
                <a:gd name="T4" fmla="*/ 915 w 4560"/>
                <a:gd name="T5" fmla="*/ 8613 h 15312"/>
                <a:gd name="T6" fmla="*/ 2477 w 4560"/>
                <a:gd name="T7" fmla="*/ 1914 h 15312"/>
                <a:gd name="T8" fmla="*/ 3780 w 4560"/>
                <a:gd name="T9" fmla="*/ 7177 h 15312"/>
                <a:gd name="T10" fmla="*/ 3780 w 4560"/>
                <a:gd name="T11" fmla="*/ 15311 h 15312"/>
                <a:gd name="T12" fmla="*/ 4560 w 4560"/>
                <a:gd name="T13" fmla="*/ 15311 h 15312"/>
                <a:gd name="T14" fmla="*/ 4560 w 4560"/>
                <a:gd name="T15" fmla="*/ 7177 h 15312"/>
                <a:gd name="T16" fmla="*/ 2608 w 4560"/>
                <a:gd name="T17" fmla="*/ 0 h 15312"/>
                <a:gd name="T18" fmla="*/ 784 w 4560"/>
                <a:gd name="T19" fmla="*/ 3350 h 15312"/>
                <a:gd name="T20" fmla="*/ 784 w 4560"/>
                <a:gd name="T21" fmla="*/ 3350 h 15312"/>
                <a:gd name="T22" fmla="*/ 784 w 4560"/>
                <a:gd name="T23" fmla="*/ 479 h 15312"/>
                <a:gd name="T24" fmla="*/ 1 w 4560"/>
                <a:gd name="T25" fmla="*/ 479 h 15312"/>
                <a:gd name="T26" fmla="*/ 1 w 4560"/>
                <a:gd name="T27" fmla="*/ 3828 h 15312"/>
                <a:gd name="T28" fmla="*/ 1 w 4560"/>
                <a:gd name="T29" fmla="*/ 15311 h 15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60" h="15312">
                  <a:moveTo>
                    <a:pt x="1" y="15311"/>
                  </a:moveTo>
                  <a:cubicBezTo>
                    <a:pt x="915" y="15311"/>
                    <a:pt x="915" y="15311"/>
                    <a:pt x="915" y="15311"/>
                  </a:cubicBezTo>
                  <a:cubicBezTo>
                    <a:pt x="915" y="8613"/>
                    <a:pt x="915" y="8613"/>
                    <a:pt x="915" y="8613"/>
                  </a:cubicBezTo>
                  <a:cubicBezTo>
                    <a:pt x="915" y="3828"/>
                    <a:pt x="1694" y="1914"/>
                    <a:pt x="2477" y="1914"/>
                  </a:cubicBezTo>
                  <a:cubicBezTo>
                    <a:pt x="3260" y="1914"/>
                    <a:pt x="3780" y="3828"/>
                    <a:pt x="3780" y="7177"/>
                  </a:cubicBezTo>
                  <a:cubicBezTo>
                    <a:pt x="3780" y="15311"/>
                    <a:pt x="3780" y="15311"/>
                    <a:pt x="3780" y="15311"/>
                  </a:cubicBezTo>
                  <a:cubicBezTo>
                    <a:pt x="4560" y="15311"/>
                    <a:pt x="4560" y="15311"/>
                    <a:pt x="4560" y="15311"/>
                  </a:cubicBezTo>
                  <a:cubicBezTo>
                    <a:pt x="4560" y="7177"/>
                    <a:pt x="4560" y="7177"/>
                    <a:pt x="4560" y="7177"/>
                  </a:cubicBezTo>
                  <a:cubicBezTo>
                    <a:pt x="4560" y="2393"/>
                    <a:pt x="3780" y="0"/>
                    <a:pt x="2608" y="0"/>
                  </a:cubicBezTo>
                  <a:cubicBezTo>
                    <a:pt x="1825" y="0"/>
                    <a:pt x="1304" y="957"/>
                    <a:pt x="784" y="3350"/>
                  </a:cubicBezTo>
                  <a:cubicBezTo>
                    <a:pt x="784" y="3350"/>
                    <a:pt x="784" y="3350"/>
                    <a:pt x="784" y="3350"/>
                  </a:cubicBezTo>
                  <a:cubicBezTo>
                    <a:pt x="784" y="2393"/>
                    <a:pt x="784" y="1436"/>
                    <a:pt x="784" y="479"/>
                  </a:cubicBezTo>
                  <a:cubicBezTo>
                    <a:pt x="1" y="479"/>
                    <a:pt x="1" y="479"/>
                    <a:pt x="1" y="479"/>
                  </a:cubicBezTo>
                  <a:cubicBezTo>
                    <a:pt x="1" y="1914"/>
                    <a:pt x="1" y="2871"/>
                    <a:pt x="1" y="3828"/>
                  </a:cubicBezTo>
                  <a:cubicBezTo>
                    <a:pt x="1" y="15311"/>
                    <a:pt x="1" y="15311"/>
                    <a:pt x="1" y="15311"/>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1"/>
            <p:cNvSpPr>
              <a:spLocks noChangeArrowheads="1"/>
            </p:cNvSpPr>
            <p:nvPr/>
          </p:nvSpPr>
          <p:spPr bwMode="auto">
            <a:xfrm>
              <a:off x="5179" y="3960"/>
              <a:ext cx="48" cy="58"/>
            </a:xfrm>
            <a:custGeom>
              <a:avLst/>
              <a:gdLst>
                <a:gd name="T0" fmla="*/ 135 w 4874"/>
                <a:gd name="T1" fmla="*/ 16830 h 21628"/>
                <a:gd name="T2" fmla="*/ 2372 w 4874"/>
                <a:gd name="T3" fmla="*/ 21627 h 21628"/>
                <a:gd name="T4" fmla="*/ 4874 w 4874"/>
                <a:gd name="T5" fmla="*/ 13457 h 21628"/>
                <a:gd name="T6" fmla="*/ 4874 w 4874"/>
                <a:gd name="T7" fmla="*/ 3373 h 21628"/>
                <a:gd name="T8" fmla="*/ 4874 w 4874"/>
                <a:gd name="T9" fmla="*/ 491 h 21628"/>
                <a:gd name="T10" fmla="*/ 4216 w 4874"/>
                <a:gd name="T11" fmla="*/ 491 h 21628"/>
                <a:gd name="T12" fmla="*/ 4085 w 4874"/>
                <a:gd name="T13" fmla="*/ 2895 h 21628"/>
                <a:gd name="T14" fmla="*/ 2372 w 4874"/>
                <a:gd name="T15" fmla="*/ 0 h 21628"/>
                <a:gd name="T16" fmla="*/ 1 w 4874"/>
                <a:gd name="T17" fmla="*/ 7692 h 21628"/>
                <a:gd name="T18" fmla="*/ 2372 w 4874"/>
                <a:gd name="T19" fmla="*/ 15383 h 21628"/>
                <a:gd name="T20" fmla="*/ 4085 w 4874"/>
                <a:gd name="T21" fmla="*/ 12500 h 21628"/>
                <a:gd name="T22" fmla="*/ 4085 w 4874"/>
                <a:gd name="T23" fmla="*/ 12500 h 21628"/>
                <a:gd name="T24" fmla="*/ 4085 w 4874"/>
                <a:gd name="T25" fmla="*/ 13948 h 21628"/>
                <a:gd name="T26" fmla="*/ 2372 w 4874"/>
                <a:gd name="T27" fmla="*/ 19713 h 21628"/>
                <a:gd name="T28" fmla="*/ 1055 w 4874"/>
                <a:gd name="T29" fmla="*/ 16830 h 21628"/>
                <a:gd name="T30" fmla="*/ 135 w 4874"/>
                <a:gd name="T31" fmla="*/ 16830 h 21628"/>
                <a:gd name="T32" fmla="*/ 924 w 4874"/>
                <a:gd name="T33" fmla="*/ 7692 h 21628"/>
                <a:gd name="T34" fmla="*/ 2506 w 4874"/>
                <a:gd name="T35" fmla="*/ 1926 h 21628"/>
                <a:gd name="T36" fmla="*/ 4085 w 4874"/>
                <a:gd name="T37" fmla="*/ 7692 h 21628"/>
                <a:gd name="T38" fmla="*/ 2506 w 4874"/>
                <a:gd name="T39" fmla="*/ 13457 h 21628"/>
                <a:gd name="T40" fmla="*/ 924 w 4874"/>
                <a:gd name="T41" fmla="*/ 7692 h 2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4" h="21628">
                  <a:moveTo>
                    <a:pt x="135" y="16830"/>
                  </a:moveTo>
                  <a:cubicBezTo>
                    <a:pt x="266" y="20192"/>
                    <a:pt x="793" y="21627"/>
                    <a:pt x="2372" y="21627"/>
                  </a:cubicBezTo>
                  <a:cubicBezTo>
                    <a:pt x="4085" y="21627"/>
                    <a:pt x="4874" y="19713"/>
                    <a:pt x="4874" y="13457"/>
                  </a:cubicBezTo>
                  <a:cubicBezTo>
                    <a:pt x="4874" y="3373"/>
                    <a:pt x="4874" y="3373"/>
                    <a:pt x="4874" y="3373"/>
                  </a:cubicBezTo>
                  <a:cubicBezTo>
                    <a:pt x="4874" y="2405"/>
                    <a:pt x="4874" y="1448"/>
                    <a:pt x="4874" y="491"/>
                  </a:cubicBezTo>
                  <a:cubicBezTo>
                    <a:pt x="4216" y="491"/>
                    <a:pt x="4216" y="491"/>
                    <a:pt x="4216" y="491"/>
                  </a:cubicBezTo>
                  <a:cubicBezTo>
                    <a:pt x="4216" y="1448"/>
                    <a:pt x="4085" y="1926"/>
                    <a:pt x="4085" y="2895"/>
                  </a:cubicBezTo>
                  <a:cubicBezTo>
                    <a:pt x="3692" y="969"/>
                    <a:pt x="3164" y="0"/>
                    <a:pt x="2372" y="0"/>
                  </a:cubicBezTo>
                  <a:cubicBezTo>
                    <a:pt x="1055" y="0"/>
                    <a:pt x="1" y="2895"/>
                    <a:pt x="1" y="7692"/>
                  </a:cubicBezTo>
                  <a:cubicBezTo>
                    <a:pt x="1" y="12500"/>
                    <a:pt x="1055" y="15383"/>
                    <a:pt x="2372" y="15383"/>
                  </a:cubicBezTo>
                  <a:cubicBezTo>
                    <a:pt x="3030" y="15383"/>
                    <a:pt x="3692" y="14426"/>
                    <a:pt x="4085" y="12500"/>
                  </a:cubicBezTo>
                  <a:cubicBezTo>
                    <a:pt x="4085" y="12500"/>
                    <a:pt x="4085" y="12500"/>
                    <a:pt x="4085" y="12500"/>
                  </a:cubicBezTo>
                  <a:cubicBezTo>
                    <a:pt x="4085" y="13948"/>
                    <a:pt x="4085" y="13948"/>
                    <a:pt x="4085" y="13948"/>
                  </a:cubicBezTo>
                  <a:cubicBezTo>
                    <a:pt x="4085" y="17309"/>
                    <a:pt x="3823" y="19713"/>
                    <a:pt x="2372" y="19713"/>
                  </a:cubicBezTo>
                  <a:cubicBezTo>
                    <a:pt x="1452" y="19713"/>
                    <a:pt x="1055" y="18266"/>
                    <a:pt x="1055" y="16830"/>
                  </a:cubicBezTo>
                  <a:cubicBezTo>
                    <a:pt x="135" y="16830"/>
                    <a:pt x="135" y="16830"/>
                    <a:pt x="135" y="16830"/>
                  </a:cubicBezTo>
                  <a:close/>
                  <a:moveTo>
                    <a:pt x="924" y="7692"/>
                  </a:moveTo>
                  <a:cubicBezTo>
                    <a:pt x="924" y="4330"/>
                    <a:pt x="1452" y="1926"/>
                    <a:pt x="2506" y="1926"/>
                  </a:cubicBezTo>
                  <a:cubicBezTo>
                    <a:pt x="3557" y="1926"/>
                    <a:pt x="4085" y="4330"/>
                    <a:pt x="4085" y="7692"/>
                  </a:cubicBezTo>
                  <a:cubicBezTo>
                    <a:pt x="4085" y="11065"/>
                    <a:pt x="3557" y="13457"/>
                    <a:pt x="2506" y="13457"/>
                  </a:cubicBezTo>
                  <a:cubicBezTo>
                    <a:pt x="1452" y="13457"/>
                    <a:pt x="924" y="11065"/>
                    <a:pt x="924" y="769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22"/>
            <p:cNvSpPr>
              <a:spLocks noChangeArrowheads="1"/>
            </p:cNvSpPr>
            <p:nvPr/>
          </p:nvSpPr>
          <p:spPr bwMode="auto">
            <a:xfrm>
              <a:off x="4981" y="3689"/>
              <a:ext cx="253" cy="211"/>
            </a:xfrm>
            <a:custGeom>
              <a:avLst/>
              <a:gdLst>
                <a:gd name="T0" fmla="*/ 12017 w 25469"/>
                <a:gd name="T1" fmla="*/ 53936 h 77321"/>
                <a:gd name="T2" fmla="*/ 18548 w 25469"/>
                <a:gd name="T3" fmla="*/ 0 h 77321"/>
                <a:gd name="T4" fmla="*/ 25468 w 25469"/>
                <a:gd name="T5" fmla="*/ 0 h 77321"/>
                <a:gd name="T6" fmla="*/ 18024 w 25469"/>
                <a:gd name="T7" fmla="*/ 53936 h 77321"/>
                <a:gd name="T8" fmla="*/ 12017 w 25469"/>
                <a:gd name="T9" fmla="*/ 53936 h 77321"/>
                <a:gd name="T10" fmla="*/ 5228 w 25469"/>
                <a:gd name="T11" fmla="*/ 53936 h 77321"/>
                <a:gd name="T12" fmla="*/ 1 w 25469"/>
                <a:gd name="T13" fmla="*/ 0 h 77321"/>
                <a:gd name="T14" fmla="*/ 6793 w 25469"/>
                <a:gd name="T15" fmla="*/ 0 h 77321"/>
                <a:gd name="T16" fmla="*/ 11365 w 25469"/>
                <a:gd name="T17" fmla="*/ 53936 h 77321"/>
                <a:gd name="T18" fmla="*/ 5228 w 25469"/>
                <a:gd name="T19" fmla="*/ 53936 h 77321"/>
                <a:gd name="T20" fmla="*/ 14889 w 25469"/>
                <a:gd name="T21" fmla="*/ 77321 h 77321"/>
                <a:gd name="T22" fmla="*/ 7317 w 25469"/>
                <a:gd name="T23" fmla="*/ 77321 h 77321"/>
                <a:gd name="T24" fmla="*/ 5880 w 25469"/>
                <a:gd name="T25" fmla="*/ 60622 h 77321"/>
                <a:gd name="T26" fmla="*/ 17110 w 25469"/>
                <a:gd name="T27" fmla="*/ 60622 h 77321"/>
                <a:gd name="T28" fmla="*/ 14889 w 25469"/>
                <a:gd name="T29"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69" h="77321">
                  <a:moveTo>
                    <a:pt x="12017" y="53936"/>
                  </a:moveTo>
                  <a:cubicBezTo>
                    <a:pt x="13976" y="35802"/>
                    <a:pt x="16589" y="18625"/>
                    <a:pt x="18548" y="0"/>
                  </a:cubicBezTo>
                  <a:cubicBezTo>
                    <a:pt x="25468" y="0"/>
                    <a:pt x="25468" y="0"/>
                    <a:pt x="25468" y="0"/>
                  </a:cubicBezTo>
                  <a:cubicBezTo>
                    <a:pt x="22989" y="18146"/>
                    <a:pt x="20375" y="35802"/>
                    <a:pt x="18024" y="53936"/>
                  </a:cubicBezTo>
                  <a:cubicBezTo>
                    <a:pt x="12017" y="53936"/>
                    <a:pt x="12017" y="53936"/>
                    <a:pt x="12017" y="53936"/>
                  </a:cubicBezTo>
                  <a:close/>
                  <a:moveTo>
                    <a:pt x="5228" y="53936"/>
                  </a:moveTo>
                  <a:cubicBezTo>
                    <a:pt x="3528" y="35802"/>
                    <a:pt x="1701" y="18146"/>
                    <a:pt x="1" y="0"/>
                  </a:cubicBezTo>
                  <a:cubicBezTo>
                    <a:pt x="6793" y="0"/>
                    <a:pt x="6793" y="0"/>
                    <a:pt x="6793" y="0"/>
                  </a:cubicBezTo>
                  <a:cubicBezTo>
                    <a:pt x="8621" y="23876"/>
                    <a:pt x="10059" y="36280"/>
                    <a:pt x="11365" y="53936"/>
                  </a:cubicBezTo>
                  <a:cubicBezTo>
                    <a:pt x="5228" y="53936"/>
                    <a:pt x="5228" y="53936"/>
                    <a:pt x="5228" y="53936"/>
                  </a:cubicBezTo>
                  <a:close/>
                  <a:moveTo>
                    <a:pt x="14889" y="77321"/>
                  </a:moveTo>
                  <a:cubicBezTo>
                    <a:pt x="7317" y="77321"/>
                    <a:pt x="7317" y="77321"/>
                    <a:pt x="7317" y="77321"/>
                  </a:cubicBezTo>
                  <a:cubicBezTo>
                    <a:pt x="6793" y="71603"/>
                    <a:pt x="6273" y="66352"/>
                    <a:pt x="5880" y="60622"/>
                  </a:cubicBezTo>
                  <a:cubicBezTo>
                    <a:pt x="17110" y="60622"/>
                    <a:pt x="17110" y="60622"/>
                    <a:pt x="17110" y="60622"/>
                  </a:cubicBezTo>
                  <a:cubicBezTo>
                    <a:pt x="16327" y="66352"/>
                    <a:pt x="15544" y="71603"/>
                    <a:pt x="14889"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23"/>
            <p:cNvSpPr>
              <a:spLocks noChangeArrowheads="1"/>
            </p:cNvSpPr>
            <p:nvPr/>
          </p:nvSpPr>
          <p:spPr bwMode="auto">
            <a:xfrm>
              <a:off x="4272" y="3766"/>
              <a:ext cx="157" cy="157"/>
            </a:xfrm>
            <a:custGeom>
              <a:avLst/>
              <a:gdLst>
                <a:gd name="T0" fmla="*/ 1704 w 15827"/>
                <a:gd name="T1" fmla="*/ 46818 h 57800"/>
                <a:gd name="T2" fmla="*/ 1 w 15827"/>
                <a:gd name="T3" fmla="*/ 32488 h 57800"/>
                <a:gd name="T4" fmla="*/ 4710 w 15827"/>
                <a:gd name="T5" fmla="*/ 32488 h 57800"/>
                <a:gd name="T6" fmla="*/ 5103 w 15827"/>
                <a:gd name="T7" fmla="*/ 34881 h 57800"/>
                <a:gd name="T8" fmla="*/ 1704 w 15827"/>
                <a:gd name="T9" fmla="*/ 46818 h 57800"/>
                <a:gd name="T10" fmla="*/ 15698 w 15827"/>
                <a:gd name="T11" fmla="*/ 32488 h 57800"/>
                <a:gd name="T12" fmla="*/ 7851 w 15827"/>
                <a:gd name="T13" fmla="*/ 57799 h 57800"/>
                <a:gd name="T14" fmla="*/ 3011 w 15827"/>
                <a:gd name="T15" fmla="*/ 51591 h 57800"/>
                <a:gd name="T16" fmla="*/ 6279 w 15827"/>
                <a:gd name="T17" fmla="*/ 39653 h 57800"/>
                <a:gd name="T18" fmla="*/ 7851 w 15827"/>
                <a:gd name="T19" fmla="*/ 41089 h 57800"/>
                <a:gd name="T20" fmla="*/ 10989 w 15827"/>
                <a:gd name="T21" fmla="*/ 32488 h 57800"/>
                <a:gd name="T22" fmla="*/ 15698 w 15827"/>
                <a:gd name="T23" fmla="*/ 32488 h 57800"/>
                <a:gd name="T24" fmla="*/ 3011 w 15827"/>
                <a:gd name="T25" fmla="*/ 6220 h 57800"/>
                <a:gd name="T26" fmla="*/ 7851 w 15827"/>
                <a:gd name="T27" fmla="*/ 0 h 57800"/>
                <a:gd name="T28" fmla="*/ 15826 w 15827"/>
                <a:gd name="T29" fmla="*/ 25802 h 57800"/>
                <a:gd name="T30" fmla="*/ 11120 w 15827"/>
                <a:gd name="T31" fmla="*/ 25802 h 57800"/>
                <a:gd name="T32" fmla="*/ 7851 w 15827"/>
                <a:gd name="T33" fmla="*/ 16723 h 57800"/>
                <a:gd name="T34" fmla="*/ 6279 w 15827"/>
                <a:gd name="T35" fmla="*/ 18158 h 57800"/>
                <a:gd name="T36" fmla="*/ 3011 w 15827"/>
                <a:gd name="T37" fmla="*/ 6220 h 57800"/>
                <a:gd name="T38" fmla="*/ 1 w 15827"/>
                <a:gd name="T39" fmla="*/ 25802 h 57800"/>
                <a:gd name="T40" fmla="*/ 1704 w 15827"/>
                <a:gd name="T41" fmla="*/ 10993 h 57800"/>
                <a:gd name="T42" fmla="*/ 4972 w 15827"/>
                <a:gd name="T43" fmla="*/ 22931 h 57800"/>
                <a:gd name="T44" fmla="*/ 4710 w 15827"/>
                <a:gd name="T45" fmla="*/ 25802 h 57800"/>
                <a:gd name="T46" fmla="*/ 1 w 15827"/>
                <a:gd name="T47" fmla="*/ 25802 h 57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27" h="57800">
                  <a:moveTo>
                    <a:pt x="1704" y="46818"/>
                  </a:moveTo>
                  <a:cubicBezTo>
                    <a:pt x="918" y="43003"/>
                    <a:pt x="263" y="38218"/>
                    <a:pt x="1" y="32488"/>
                  </a:cubicBezTo>
                  <a:cubicBezTo>
                    <a:pt x="4710" y="32488"/>
                    <a:pt x="4710" y="32488"/>
                    <a:pt x="4710" y="32488"/>
                  </a:cubicBezTo>
                  <a:cubicBezTo>
                    <a:pt x="4841" y="33445"/>
                    <a:pt x="4972" y="34402"/>
                    <a:pt x="5103" y="34881"/>
                  </a:cubicBezTo>
                  <a:cubicBezTo>
                    <a:pt x="1704" y="46818"/>
                    <a:pt x="1704" y="46818"/>
                    <a:pt x="1704" y="46818"/>
                  </a:cubicBezTo>
                  <a:close/>
                  <a:moveTo>
                    <a:pt x="15698" y="32488"/>
                  </a:moveTo>
                  <a:cubicBezTo>
                    <a:pt x="15174" y="46818"/>
                    <a:pt x="11903" y="57799"/>
                    <a:pt x="7851" y="57799"/>
                  </a:cubicBezTo>
                  <a:cubicBezTo>
                    <a:pt x="6017" y="57799"/>
                    <a:pt x="4317" y="55419"/>
                    <a:pt x="3011" y="51591"/>
                  </a:cubicBezTo>
                  <a:cubicBezTo>
                    <a:pt x="6279" y="39653"/>
                    <a:pt x="6279" y="39653"/>
                    <a:pt x="6279" y="39653"/>
                  </a:cubicBezTo>
                  <a:cubicBezTo>
                    <a:pt x="6803" y="40610"/>
                    <a:pt x="7327" y="41089"/>
                    <a:pt x="7851" y="41089"/>
                  </a:cubicBezTo>
                  <a:cubicBezTo>
                    <a:pt x="9420" y="41089"/>
                    <a:pt x="10596" y="37261"/>
                    <a:pt x="10989" y="32488"/>
                  </a:cubicBezTo>
                  <a:cubicBezTo>
                    <a:pt x="15698" y="32488"/>
                    <a:pt x="15698" y="32488"/>
                    <a:pt x="15698" y="32488"/>
                  </a:cubicBezTo>
                  <a:close/>
                  <a:moveTo>
                    <a:pt x="3011" y="6220"/>
                  </a:moveTo>
                  <a:cubicBezTo>
                    <a:pt x="4317" y="2393"/>
                    <a:pt x="6017" y="0"/>
                    <a:pt x="7851" y="0"/>
                  </a:cubicBezTo>
                  <a:cubicBezTo>
                    <a:pt x="12034" y="0"/>
                    <a:pt x="15436" y="11472"/>
                    <a:pt x="15826" y="25802"/>
                  </a:cubicBezTo>
                  <a:cubicBezTo>
                    <a:pt x="11120" y="25802"/>
                    <a:pt x="11120" y="25802"/>
                    <a:pt x="11120" y="25802"/>
                  </a:cubicBezTo>
                  <a:cubicBezTo>
                    <a:pt x="10727" y="20551"/>
                    <a:pt x="9420" y="16723"/>
                    <a:pt x="7851" y="16723"/>
                  </a:cubicBezTo>
                  <a:cubicBezTo>
                    <a:pt x="7327" y="16723"/>
                    <a:pt x="6672" y="17201"/>
                    <a:pt x="6279" y="18158"/>
                  </a:cubicBezTo>
                  <a:cubicBezTo>
                    <a:pt x="3011" y="6220"/>
                    <a:pt x="3011" y="6220"/>
                    <a:pt x="3011" y="6220"/>
                  </a:cubicBezTo>
                  <a:close/>
                  <a:moveTo>
                    <a:pt x="1" y="25802"/>
                  </a:moveTo>
                  <a:cubicBezTo>
                    <a:pt x="132" y="20072"/>
                    <a:pt x="787" y="14809"/>
                    <a:pt x="1704" y="10993"/>
                  </a:cubicBezTo>
                  <a:cubicBezTo>
                    <a:pt x="4972" y="22931"/>
                    <a:pt x="4972" y="22931"/>
                    <a:pt x="4972" y="22931"/>
                  </a:cubicBezTo>
                  <a:cubicBezTo>
                    <a:pt x="4841" y="23888"/>
                    <a:pt x="4710" y="24845"/>
                    <a:pt x="4710" y="25802"/>
                  </a:cubicBezTo>
                  <a:cubicBezTo>
                    <a:pt x="1" y="25802"/>
                    <a:pt x="1" y="25802"/>
                    <a:pt x="1" y="25802"/>
                  </a:cubicBezTo>
                  <a:close/>
                </a:path>
              </a:pathLst>
            </a:custGeom>
            <a:solidFill>
              <a:srgbClr val="FC1B1C"/>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24"/>
            <p:cNvSpPr>
              <a:spLocks noChangeArrowheads="1"/>
            </p:cNvSpPr>
            <p:nvPr/>
          </p:nvSpPr>
          <p:spPr bwMode="auto">
            <a:xfrm>
              <a:off x="5185" y="3689"/>
              <a:ext cx="267" cy="211"/>
            </a:xfrm>
            <a:custGeom>
              <a:avLst/>
              <a:gdLst>
                <a:gd name="T0" fmla="*/ 11076 w 26830"/>
                <a:gd name="T1" fmla="*/ 45359 h 77321"/>
                <a:gd name="T2" fmla="*/ 17194 w 26830"/>
                <a:gd name="T3" fmla="*/ 45359 h 77321"/>
                <a:gd name="T4" fmla="*/ 14718 w 26830"/>
                <a:gd name="T5" fmla="*/ 16723 h 77321"/>
                <a:gd name="T6" fmla="*/ 11076 w 26830"/>
                <a:gd name="T7" fmla="*/ 45359 h 77321"/>
                <a:gd name="T8" fmla="*/ 3518 w 26830"/>
                <a:gd name="T9" fmla="*/ 53948 h 77321"/>
                <a:gd name="T10" fmla="*/ 11076 w 26830"/>
                <a:gd name="T11" fmla="*/ 0 h 77321"/>
                <a:gd name="T12" fmla="*/ 19015 w 26830"/>
                <a:gd name="T13" fmla="*/ 0 h 77321"/>
                <a:gd name="T14" fmla="*/ 24360 w 26830"/>
                <a:gd name="T15" fmla="*/ 53948 h 77321"/>
                <a:gd name="T16" fmla="*/ 3518 w 26830"/>
                <a:gd name="T17" fmla="*/ 53948 h 77321"/>
                <a:gd name="T18" fmla="*/ 25140 w 26830"/>
                <a:gd name="T19" fmla="*/ 60622 h 77321"/>
                <a:gd name="T20" fmla="*/ 26830 w 26830"/>
                <a:gd name="T21" fmla="*/ 77321 h 77321"/>
                <a:gd name="T22" fmla="*/ 19801 w 26830"/>
                <a:gd name="T23" fmla="*/ 77321 h 77321"/>
                <a:gd name="T24" fmla="*/ 18367 w 26830"/>
                <a:gd name="T25" fmla="*/ 60622 h 77321"/>
                <a:gd name="T26" fmla="*/ 25140 w 26830"/>
                <a:gd name="T27" fmla="*/ 60622 h 77321"/>
                <a:gd name="T28" fmla="*/ 9249 w 26830"/>
                <a:gd name="T29" fmla="*/ 60622 h 77321"/>
                <a:gd name="T30" fmla="*/ 7297 w 26830"/>
                <a:gd name="T31" fmla="*/ 77321 h 77321"/>
                <a:gd name="T32" fmla="*/ 0 w 26830"/>
                <a:gd name="T33" fmla="*/ 77321 h 77321"/>
                <a:gd name="T34" fmla="*/ 2476 w 26830"/>
                <a:gd name="T35" fmla="*/ 60622 h 77321"/>
                <a:gd name="T36" fmla="*/ 9249 w 26830"/>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830" h="77321">
                  <a:moveTo>
                    <a:pt x="11076" y="45359"/>
                  </a:moveTo>
                  <a:cubicBezTo>
                    <a:pt x="17194" y="45359"/>
                    <a:pt x="17194" y="45359"/>
                    <a:pt x="17194" y="45359"/>
                  </a:cubicBezTo>
                  <a:cubicBezTo>
                    <a:pt x="14718" y="16723"/>
                    <a:pt x="14718" y="16723"/>
                    <a:pt x="14718" y="16723"/>
                  </a:cubicBezTo>
                  <a:cubicBezTo>
                    <a:pt x="11076" y="45359"/>
                    <a:pt x="11076" y="45359"/>
                    <a:pt x="11076" y="45359"/>
                  </a:cubicBezTo>
                  <a:close/>
                  <a:moveTo>
                    <a:pt x="3518" y="53948"/>
                  </a:moveTo>
                  <a:cubicBezTo>
                    <a:pt x="6387" y="34378"/>
                    <a:pt x="9904" y="9091"/>
                    <a:pt x="11076" y="0"/>
                  </a:cubicBezTo>
                  <a:cubicBezTo>
                    <a:pt x="19015" y="0"/>
                    <a:pt x="19015" y="0"/>
                    <a:pt x="19015" y="0"/>
                  </a:cubicBezTo>
                  <a:cubicBezTo>
                    <a:pt x="20712" y="18158"/>
                    <a:pt x="22533" y="36292"/>
                    <a:pt x="24360" y="53948"/>
                  </a:cubicBezTo>
                  <a:cubicBezTo>
                    <a:pt x="3518" y="53948"/>
                    <a:pt x="3518" y="53948"/>
                    <a:pt x="3518" y="53948"/>
                  </a:cubicBezTo>
                  <a:close/>
                  <a:moveTo>
                    <a:pt x="25140" y="60622"/>
                  </a:moveTo>
                  <a:cubicBezTo>
                    <a:pt x="25664" y="66364"/>
                    <a:pt x="26181" y="71603"/>
                    <a:pt x="26830" y="77321"/>
                  </a:cubicBezTo>
                  <a:cubicBezTo>
                    <a:pt x="19801" y="77321"/>
                    <a:pt x="19801" y="77321"/>
                    <a:pt x="19801" y="77321"/>
                  </a:cubicBezTo>
                  <a:cubicBezTo>
                    <a:pt x="19408" y="71603"/>
                    <a:pt x="18891" y="66364"/>
                    <a:pt x="18367" y="60622"/>
                  </a:cubicBezTo>
                  <a:cubicBezTo>
                    <a:pt x="25140" y="60622"/>
                    <a:pt x="25140" y="60622"/>
                    <a:pt x="25140" y="60622"/>
                  </a:cubicBezTo>
                  <a:close/>
                  <a:moveTo>
                    <a:pt x="9249" y="60622"/>
                  </a:moveTo>
                  <a:cubicBezTo>
                    <a:pt x="7297" y="77321"/>
                    <a:pt x="7297" y="77321"/>
                    <a:pt x="7297" y="77321"/>
                  </a:cubicBezTo>
                  <a:cubicBezTo>
                    <a:pt x="0" y="77321"/>
                    <a:pt x="0" y="77321"/>
                    <a:pt x="0" y="77321"/>
                  </a:cubicBezTo>
                  <a:cubicBezTo>
                    <a:pt x="524" y="73517"/>
                    <a:pt x="1435" y="67775"/>
                    <a:pt x="2476" y="60622"/>
                  </a:cubicBezTo>
                  <a:cubicBezTo>
                    <a:pt x="9249" y="60622"/>
                    <a:pt x="9249" y="60622"/>
                    <a:pt x="9249"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8" name="Freeform 25"/>
            <p:cNvSpPr>
              <a:spLocks noChangeArrowheads="1"/>
            </p:cNvSpPr>
            <p:nvPr/>
          </p:nvSpPr>
          <p:spPr bwMode="auto">
            <a:xfrm>
              <a:off x="5408" y="3689"/>
              <a:ext cx="63" cy="29"/>
            </a:xfrm>
            <a:custGeom>
              <a:avLst/>
              <a:gdLst>
                <a:gd name="T0" fmla="*/ 884 w 6394"/>
                <a:gd name="T1" fmla="*/ 10909 h 10910"/>
                <a:gd name="T2" fmla="*/ 1435 w 6394"/>
                <a:gd name="T3" fmla="*/ 10909 h 10910"/>
                <a:gd name="T4" fmla="*/ 1435 w 6394"/>
                <a:gd name="T5" fmla="*/ 1818 h 10910"/>
                <a:gd name="T6" fmla="*/ 2319 w 6394"/>
                <a:gd name="T7" fmla="*/ 1818 h 10910"/>
                <a:gd name="T8" fmla="*/ 2319 w 6394"/>
                <a:gd name="T9" fmla="*/ 0 h 10910"/>
                <a:gd name="T10" fmla="*/ 0 w 6394"/>
                <a:gd name="T11" fmla="*/ 0 h 10910"/>
                <a:gd name="T12" fmla="*/ 0 w 6394"/>
                <a:gd name="T13" fmla="*/ 1818 h 10910"/>
                <a:gd name="T14" fmla="*/ 884 w 6394"/>
                <a:gd name="T15" fmla="*/ 1818 h 10910"/>
                <a:gd name="T16" fmla="*/ 884 w 6394"/>
                <a:gd name="T17" fmla="*/ 10909 h 10910"/>
                <a:gd name="T18" fmla="*/ 5843 w 6394"/>
                <a:gd name="T19" fmla="*/ 10909 h 10910"/>
                <a:gd name="T20" fmla="*/ 6393 w 6394"/>
                <a:gd name="T21" fmla="*/ 10909 h 10910"/>
                <a:gd name="T22" fmla="*/ 6393 w 6394"/>
                <a:gd name="T23" fmla="*/ 0 h 10910"/>
                <a:gd name="T24" fmla="*/ 5457 w 6394"/>
                <a:gd name="T25" fmla="*/ 0 h 10910"/>
                <a:gd name="T26" fmla="*/ 4690 w 6394"/>
                <a:gd name="T27" fmla="*/ 7082 h 10910"/>
                <a:gd name="T28" fmla="*/ 3917 w 6394"/>
                <a:gd name="T29" fmla="*/ 0 h 10910"/>
                <a:gd name="T30" fmla="*/ 2981 w 6394"/>
                <a:gd name="T31" fmla="*/ 0 h 10910"/>
                <a:gd name="T32" fmla="*/ 2981 w 6394"/>
                <a:gd name="T33" fmla="*/ 10909 h 10910"/>
                <a:gd name="T34" fmla="*/ 3642 w 6394"/>
                <a:gd name="T35" fmla="*/ 10909 h 10910"/>
                <a:gd name="T36" fmla="*/ 3642 w 6394"/>
                <a:gd name="T37" fmla="*/ 2440 h 10910"/>
                <a:gd name="T38" fmla="*/ 4520 w 6394"/>
                <a:gd name="T39" fmla="*/ 10909 h 10910"/>
                <a:gd name="T40" fmla="*/ 4965 w 6394"/>
                <a:gd name="T41" fmla="*/ 10909 h 10910"/>
                <a:gd name="T42" fmla="*/ 5843 w 6394"/>
                <a:gd name="T43" fmla="*/ 2440 h 10910"/>
                <a:gd name="T44" fmla="*/ 5843 w 6394"/>
                <a:gd name="T45" fmla="*/ 10909 h 10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94" h="10910">
                  <a:moveTo>
                    <a:pt x="884" y="10909"/>
                  </a:moveTo>
                  <a:lnTo>
                    <a:pt x="1435" y="10909"/>
                  </a:lnTo>
                  <a:lnTo>
                    <a:pt x="1435" y="1818"/>
                  </a:lnTo>
                  <a:lnTo>
                    <a:pt x="2319" y="1818"/>
                  </a:lnTo>
                  <a:lnTo>
                    <a:pt x="2319" y="0"/>
                  </a:lnTo>
                  <a:lnTo>
                    <a:pt x="0" y="0"/>
                  </a:lnTo>
                  <a:lnTo>
                    <a:pt x="0" y="1818"/>
                  </a:lnTo>
                  <a:lnTo>
                    <a:pt x="884" y="1818"/>
                  </a:lnTo>
                  <a:lnTo>
                    <a:pt x="884" y="10909"/>
                  </a:lnTo>
                  <a:close/>
                  <a:moveTo>
                    <a:pt x="5843" y="10909"/>
                  </a:moveTo>
                  <a:lnTo>
                    <a:pt x="6393" y="10909"/>
                  </a:lnTo>
                  <a:lnTo>
                    <a:pt x="6393" y="0"/>
                  </a:lnTo>
                  <a:lnTo>
                    <a:pt x="5457" y="0"/>
                  </a:lnTo>
                  <a:lnTo>
                    <a:pt x="4690" y="7082"/>
                  </a:lnTo>
                  <a:lnTo>
                    <a:pt x="3917" y="0"/>
                  </a:lnTo>
                  <a:lnTo>
                    <a:pt x="2981" y="0"/>
                  </a:lnTo>
                  <a:lnTo>
                    <a:pt x="2981" y="10909"/>
                  </a:lnTo>
                  <a:lnTo>
                    <a:pt x="3642" y="10909"/>
                  </a:lnTo>
                  <a:lnTo>
                    <a:pt x="3642" y="2440"/>
                  </a:lnTo>
                  <a:lnTo>
                    <a:pt x="4520" y="10909"/>
                  </a:lnTo>
                  <a:lnTo>
                    <a:pt x="4965" y="10909"/>
                  </a:lnTo>
                  <a:lnTo>
                    <a:pt x="5843" y="2440"/>
                  </a:lnTo>
                  <a:lnTo>
                    <a:pt x="5843" y="10909"/>
                  </a:ln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1246080746"/>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457200" y="1066800"/>
            <a:ext cx="8229600" cy="762000"/>
          </a:xfrm>
          <a:ln/>
        </p:spPr>
        <p:txBody>
          <a:bodyPr lIns="0" tIns="35280" rIns="0" bIns="0" anchor="ct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000" dirty="0" err="1"/>
              <a:t>ADVAlanche</a:t>
            </a:r>
            <a:endParaRPr lang="en-US" sz="4000" dirty="0"/>
          </a:p>
        </p:txBody>
      </p:sp>
      <p:sp>
        <p:nvSpPr>
          <p:cNvPr id="11266" name="Rectangle 2"/>
          <p:cNvSpPr>
            <a:spLocks noGrp="1" noChangeArrowheads="1"/>
          </p:cNvSpPr>
          <p:nvPr>
            <p:ph type="body" idx="1"/>
          </p:nvPr>
        </p:nvSpPr>
        <p:spPr>
          <a:xfrm>
            <a:off x="457200" y="1981200"/>
            <a:ext cx="8229600" cy="4648200"/>
          </a:xfrm>
          <a:ln/>
        </p:spPr>
        <p:txBody>
          <a:bodyPr lIns="0" tIns="12347" rIns="0" bIns="0"/>
          <a:lstStyle/>
          <a:p>
            <a:pPr marL="393700" indent="-285750">
              <a:buSzPct val="45000"/>
              <a:buFont typeface="Arial"/>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800" dirty="0" smtClean="0"/>
              <a:t>Automatically allows for implementation of preprogramed profiles.</a:t>
            </a:r>
          </a:p>
          <a:p>
            <a:pPr marL="393700" indent="-285750">
              <a:buSzPct val="45000"/>
              <a:buFont typeface="Arial"/>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800" dirty="0" smtClean="0"/>
              <a:t>Creation of custom profiles</a:t>
            </a:r>
          </a:p>
          <a:p>
            <a:pPr marL="393700" indent="-285750">
              <a:buSzPct val="45000"/>
              <a:buFont typeface="Arial"/>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800" dirty="0" smtClean="0"/>
              <a:t>Graphical Representation of current profile and selected profile</a:t>
            </a:r>
          </a:p>
        </p:txBody>
      </p:sp>
      <p:grpSp>
        <p:nvGrpSpPr>
          <p:cNvPr id="4" name="Group 2"/>
          <p:cNvGrpSpPr>
            <a:grpSpLocks/>
          </p:cNvGrpSpPr>
          <p:nvPr/>
        </p:nvGrpSpPr>
        <p:grpSpPr bwMode="auto">
          <a:xfrm>
            <a:off x="6781800" y="5856288"/>
            <a:ext cx="1901825" cy="522287"/>
            <a:chOff x="4272" y="3689"/>
            <a:chExt cx="1198" cy="329"/>
          </a:xfrm>
        </p:grpSpPr>
        <p:sp>
          <p:nvSpPr>
            <p:cNvPr id="5" name="Freeform 3"/>
            <p:cNvSpPr>
              <a:spLocks noChangeArrowheads="1"/>
            </p:cNvSpPr>
            <p:nvPr/>
          </p:nvSpPr>
          <p:spPr bwMode="auto">
            <a:xfrm>
              <a:off x="4755" y="3689"/>
              <a:ext cx="218" cy="211"/>
            </a:xfrm>
            <a:custGeom>
              <a:avLst/>
              <a:gdLst>
                <a:gd name="T0" fmla="*/ 524 w 21957"/>
                <a:gd name="T1" fmla="*/ 53936 h 77321"/>
                <a:gd name="T2" fmla="*/ 1048 w 21957"/>
                <a:gd name="T3" fmla="*/ 0 h 77321"/>
                <a:gd name="T4" fmla="*/ 12288 w 21957"/>
                <a:gd name="T5" fmla="*/ 0 h 77321"/>
                <a:gd name="T6" fmla="*/ 21957 w 21957"/>
                <a:gd name="T7" fmla="*/ 35802 h 77321"/>
                <a:gd name="T8" fmla="*/ 21174 w 21957"/>
                <a:gd name="T9" fmla="*/ 53936 h 77321"/>
                <a:gd name="T10" fmla="*/ 13854 w 21957"/>
                <a:gd name="T11" fmla="*/ 53936 h 77321"/>
                <a:gd name="T12" fmla="*/ 15292 w 21957"/>
                <a:gd name="T13" fmla="*/ 35802 h 77321"/>
                <a:gd name="T14" fmla="*/ 10720 w 21957"/>
                <a:gd name="T15" fmla="*/ 16711 h 77321"/>
                <a:gd name="T16" fmla="*/ 7189 w 21957"/>
                <a:gd name="T17" fmla="*/ 16711 h 77321"/>
                <a:gd name="T18" fmla="*/ 6799 w 21957"/>
                <a:gd name="T19" fmla="*/ 53936 h 77321"/>
                <a:gd name="T20" fmla="*/ 524 w 21957"/>
                <a:gd name="T21" fmla="*/ 53936 h 77321"/>
                <a:gd name="T22" fmla="*/ 10851 w 21957"/>
                <a:gd name="T23" fmla="*/ 77321 h 77321"/>
                <a:gd name="T24" fmla="*/ 0 w 21957"/>
                <a:gd name="T25" fmla="*/ 77321 h 77321"/>
                <a:gd name="T26" fmla="*/ 393 w 21957"/>
                <a:gd name="T27" fmla="*/ 60622 h 77321"/>
                <a:gd name="T28" fmla="*/ 20260 w 21957"/>
                <a:gd name="T29" fmla="*/ 60622 h 77321"/>
                <a:gd name="T30" fmla="*/ 10851 w 21957"/>
                <a:gd name="T31"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957" h="77321">
                  <a:moveTo>
                    <a:pt x="524" y="53936"/>
                  </a:moveTo>
                  <a:cubicBezTo>
                    <a:pt x="786" y="37716"/>
                    <a:pt x="1048" y="17189"/>
                    <a:pt x="1048" y="0"/>
                  </a:cubicBezTo>
                  <a:cubicBezTo>
                    <a:pt x="12288" y="0"/>
                    <a:pt x="12288" y="0"/>
                    <a:pt x="12288" y="0"/>
                  </a:cubicBezTo>
                  <a:cubicBezTo>
                    <a:pt x="17515" y="0"/>
                    <a:pt x="21957" y="8122"/>
                    <a:pt x="21957" y="35802"/>
                  </a:cubicBezTo>
                  <a:cubicBezTo>
                    <a:pt x="21957" y="42967"/>
                    <a:pt x="21698" y="49163"/>
                    <a:pt x="21174" y="53936"/>
                  </a:cubicBezTo>
                  <a:cubicBezTo>
                    <a:pt x="13854" y="53936"/>
                    <a:pt x="13854" y="53936"/>
                    <a:pt x="13854" y="53936"/>
                  </a:cubicBezTo>
                  <a:cubicBezTo>
                    <a:pt x="14902" y="49641"/>
                    <a:pt x="15292" y="42967"/>
                    <a:pt x="15292" y="35802"/>
                  </a:cubicBezTo>
                  <a:cubicBezTo>
                    <a:pt x="15292" y="21484"/>
                    <a:pt x="13202" y="16711"/>
                    <a:pt x="10720" y="16711"/>
                  </a:cubicBezTo>
                  <a:cubicBezTo>
                    <a:pt x="7189" y="16711"/>
                    <a:pt x="7189" y="16711"/>
                    <a:pt x="7189" y="16711"/>
                  </a:cubicBezTo>
                  <a:cubicBezTo>
                    <a:pt x="6799" y="53936"/>
                    <a:pt x="6799" y="53936"/>
                    <a:pt x="6799" y="53936"/>
                  </a:cubicBezTo>
                  <a:cubicBezTo>
                    <a:pt x="524" y="53936"/>
                    <a:pt x="524" y="53936"/>
                    <a:pt x="524" y="53936"/>
                  </a:cubicBezTo>
                  <a:close/>
                  <a:moveTo>
                    <a:pt x="10851" y="77321"/>
                  </a:moveTo>
                  <a:cubicBezTo>
                    <a:pt x="0" y="77321"/>
                    <a:pt x="0" y="77321"/>
                    <a:pt x="0" y="77321"/>
                  </a:cubicBezTo>
                  <a:cubicBezTo>
                    <a:pt x="131" y="73505"/>
                    <a:pt x="262" y="67775"/>
                    <a:pt x="393" y="60622"/>
                  </a:cubicBezTo>
                  <a:cubicBezTo>
                    <a:pt x="20260" y="60622"/>
                    <a:pt x="20260" y="60622"/>
                    <a:pt x="20260" y="60622"/>
                  </a:cubicBezTo>
                  <a:cubicBezTo>
                    <a:pt x="17384" y="77321"/>
                    <a:pt x="11633" y="77321"/>
                    <a:pt x="10851"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 name="Freeform 4"/>
            <p:cNvSpPr>
              <a:spLocks noChangeArrowheads="1"/>
            </p:cNvSpPr>
            <p:nvPr/>
          </p:nvSpPr>
          <p:spPr bwMode="auto">
            <a:xfrm>
              <a:off x="4466" y="3689"/>
              <a:ext cx="266" cy="211"/>
            </a:xfrm>
            <a:custGeom>
              <a:avLst/>
              <a:gdLst>
                <a:gd name="T0" fmla="*/ 10975 w 26778"/>
                <a:gd name="T1" fmla="*/ 45347 h 77321"/>
                <a:gd name="T2" fmla="*/ 17243 w 26778"/>
                <a:gd name="T3" fmla="*/ 45347 h 77321"/>
                <a:gd name="T4" fmla="*/ 14761 w 26778"/>
                <a:gd name="T5" fmla="*/ 16711 h 77321"/>
                <a:gd name="T6" fmla="*/ 10975 w 26778"/>
                <a:gd name="T7" fmla="*/ 45347 h 77321"/>
                <a:gd name="T8" fmla="*/ 3527 w 26778"/>
                <a:gd name="T9" fmla="*/ 53936 h 77321"/>
                <a:gd name="T10" fmla="*/ 11106 w 26778"/>
                <a:gd name="T11" fmla="*/ 0 h 77321"/>
                <a:gd name="T12" fmla="*/ 19071 w 26778"/>
                <a:gd name="T13" fmla="*/ 0 h 77321"/>
                <a:gd name="T14" fmla="*/ 24429 w 26778"/>
                <a:gd name="T15" fmla="*/ 53936 h 77321"/>
                <a:gd name="T16" fmla="*/ 3527 w 26778"/>
                <a:gd name="T17" fmla="*/ 53936 h 77321"/>
                <a:gd name="T18" fmla="*/ 25081 w 26778"/>
                <a:gd name="T19" fmla="*/ 60622 h 77321"/>
                <a:gd name="T20" fmla="*/ 26777 w 26778"/>
                <a:gd name="T21" fmla="*/ 77321 h 77321"/>
                <a:gd name="T22" fmla="*/ 19726 w 26778"/>
                <a:gd name="T23" fmla="*/ 77321 h 77321"/>
                <a:gd name="T24" fmla="*/ 18419 w 26778"/>
                <a:gd name="T25" fmla="*/ 60622 h 77321"/>
                <a:gd name="T26" fmla="*/ 25081 w 26778"/>
                <a:gd name="T27" fmla="*/ 60622 h 77321"/>
                <a:gd name="T28" fmla="*/ 9275 w 26778"/>
                <a:gd name="T29" fmla="*/ 60622 h 77321"/>
                <a:gd name="T30" fmla="*/ 7186 w 26778"/>
                <a:gd name="T31" fmla="*/ 77321 h 77321"/>
                <a:gd name="T32" fmla="*/ 0 w 26778"/>
                <a:gd name="T33" fmla="*/ 77321 h 77321"/>
                <a:gd name="T34" fmla="*/ 2483 w 26778"/>
                <a:gd name="T35" fmla="*/ 60622 h 77321"/>
                <a:gd name="T36" fmla="*/ 9275 w 26778"/>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78" h="77321">
                  <a:moveTo>
                    <a:pt x="10975" y="45347"/>
                  </a:moveTo>
                  <a:cubicBezTo>
                    <a:pt x="17243" y="45347"/>
                    <a:pt x="17243" y="45347"/>
                    <a:pt x="17243" y="45347"/>
                  </a:cubicBezTo>
                  <a:cubicBezTo>
                    <a:pt x="14761" y="16711"/>
                    <a:pt x="14761" y="16711"/>
                    <a:pt x="14761" y="16711"/>
                  </a:cubicBezTo>
                  <a:cubicBezTo>
                    <a:pt x="10975" y="45347"/>
                    <a:pt x="10975" y="45347"/>
                    <a:pt x="10975" y="45347"/>
                  </a:cubicBezTo>
                  <a:close/>
                  <a:moveTo>
                    <a:pt x="3527" y="53936"/>
                  </a:moveTo>
                  <a:cubicBezTo>
                    <a:pt x="6403" y="34366"/>
                    <a:pt x="9930" y="9079"/>
                    <a:pt x="11106" y="0"/>
                  </a:cubicBezTo>
                  <a:cubicBezTo>
                    <a:pt x="19071" y="0"/>
                    <a:pt x="19071" y="0"/>
                    <a:pt x="19071" y="0"/>
                  </a:cubicBezTo>
                  <a:cubicBezTo>
                    <a:pt x="20771" y="18146"/>
                    <a:pt x="22598" y="36280"/>
                    <a:pt x="24429" y="53936"/>
                  </a:cubicBezTo>
                  <a:cubicBezTo>
                    <a:pt x="3527" y="53936"/>
                    <a:pt x="3527" y="53936"/>
                    <a:pt x="3527" y="53936"/>
                  </a:cubicBezTo>
                  <a:close/>
                  <a:moveTo>
                    <a:pt x="25081" y="60622"/>
                  </a:moveTo>
                  <a:cubicBezTo>
                    <a:pt x="25605" y="66352"/>
                    <a:pt x="26257" y="71603"/>
                    <a:pt x="26777" y="77321"/>
                  </a:cubicBezTo>
                  <a:cubicBezTo>
                    <a:pt x="19726" y="77321"/>
                    <a:pt x="19726" y="77321"/>
                    <a:pt x="19726" y="77321"/>
                  </a:cubicBezTo>
                  <a:cubicBezTo>
                    <a:pt x="19333" y="71603"/>
                    <a:pt x="18940" y="66352"/>
                    <a:pt x="18419" y="60622"/>
                  </a:cubicBezTo>
                  <a:cubicBezTo>
                    <a:pt x="25081" y="60622"/>
                    <a:pt x="25081" y="60622"/>
                    <a:pt x="25081" y="60622"/>
                  </a:cubicBezTo>
                  <a:close/>
                  <a:moveTo>
                    <a:pt x="9275" y="60622"/>
                  </a:moveTo>
                  <a:cubicBezTo>
                    <a:pt x="7186" y="77321"/>
                    <a:pt x="7186" y="77321"/>
                    <a:pt x="7186" y="77321"/>
                  </a:cubicBezTo>
                  <a:cubicBezTo>
                    <a:pt x="0" y="77321"/>
                    <a:pt x="0" y="77321"/>
                    <a:pt x="0" y="77321"/>
                  </a:cubicBezTo>
                  <a:cubicBezTo>
                    <a:pt x="524" y="73505"/>
                    <a:pt x="1438" y="67775"/>
                    <a:pt x="2483" y="60622"/>
                  </a:cubicBezTo>
                  <a:cubicBezTo>
                    <a:pt x="9275" y="60622"/>
                    <a:pt x="9275" y="60622"/>
                    <a:pt x="9275"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 name="Freeform 5"/>
            <p:cNvSpPr>
              <a:spLocks noChangeArrowheads="1"/>
            </p:cNvSpPr>
            <p:nvPr/>
          </p:nvSpPr>
          <p:spPr bwMode="auto">
            <a:xfrm>
              <a:off x="4290" y="3943"/>
              <a:ext cx="64" cy="60"/>
            </a:xfrm>
            <a:custGeom>
              <a:avLst/>
              <a:gdLst>
                <a:gd name="T0" fmla="*/ 0 w 6498"/>
                <a:gd name="T1" fmla="*/ 10970 h 22394"/>
                <a:gd name="T2" fmla="*/ 3249 w 6498"/>
                <a:gd name="T3" fmla="*/ 22393 h 22394"/>
                <a:gd name="T4" fmla="*/ 6498 w 6498"/>
                <a:gd name="T5" fmla="*/ 10970 h 22394"/>
                <a:gd name="T6" fmla="*/ 3249 w 6498"/>
                <a:gd name="T7" fmla="*/ 1 h 22394"/>
                <a:gd name="T8" fmla="*/ 0 w 6498"/>
                <a:gd name="T9" fmla="*/ 10970 h 22394"/>
                <a:gd name="T10" fmla="*/ 911 w 6498"/>
                <a:gd name="T11" fmla="*/ 10970 h 22394"/>
                <a:gd name="T12" fmla="*/ 3249 w 6498"/>
                <a:gd name="T13" fmla="*/ 2393 h 22394"/>
                <a:gd name="T14" fmla="*/ 5591 w 6498"/>
                <a:gd name="T15" fmla="*/ 10970 h 22394"/>
                <a:gd name="T16" fmla="*/ 3249 w 6498"/>
                <a:gd name="T17" fmla="*/ 20013 h 22394"/>
                <a:gd name="T18" fmla="*/ 911 w 6498"/>
                <a:gd name="T19" fmla="*/ 10970 h 2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8" h="22394">
                  <a:moveTo>
                    <a:pt x="0" y="10970"/>
                  </a:moveTo>
                  <a:cubicBezTo>
                    <a:pt x="0" y="16209"/>
                    <a:pt x="783" y="22393"/>
                    <a:pt x="3249" y="22393"/>
                  </a:cubicBezTo>
                  <a:cubicBezTo>
                    <a:pt x="5718" y="22393"/>
                    <a:pt x="6498" y="16209"/>
                    <a:pt x="6498" y="10970"/>
                  </a:cubicBezTo>
                  <a:cubicBezTo>
                    <a:pt x="6498" y="5719"/>
                    <a:pt x="5718" y="1"/>
                    <a:pt x="3249" y="1"/>
                  </a:cubicBezTo>
                  <a:cubicBezTo>
                    <a:pt x="783" y="1"/>
                    <a:pt x="0" y="5719"/>
                    <a:pt x="0" y="10970"/>
                  </a:cubicBezTo>
                  <a:close/>
                  <a:moveTo>
                    <a:pt x="911" y="10970"/>
                  </a:moveTo>
                  <a:cubicBezTo>
                    <a:pt x="911" y="5719"/>
                    <a:pt x="1821" y="2393"/>
                    <a:pt x="3249" y="2393"/>
                  </a:cubicBezTo>
                  <a:cubicBezTo>
                    <a:pt x="4680" y="2393"/>
                    <a:pt x="5591" y="5719"/>
                    <a:pt x="5591" y="10970"/>
                  </a:cubicBezTo>
                  <a:cubicBezTo>
                    <a:pt x="5591" y="16209"/>
                    <a:pt x="4680" y="20013"/>
                    <a:pt x="3249" y="20013"/>
                  </a:cubicBezTo>
                  <a:cubicBezTo>
                    <a:pt x="1821" y="20013"/>
                    <a:pt x="911" y="16209"/>
                    <a:pt x="911" y="10970"/>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 name="Freeform 6"/>
            <p:cNvSpPr>
              <a:spLocks noChangeArrowheads="1"/>
            </p:cNvSpPr>
            <p:nvPr/>
          </p:nvSpPr>
          <p:spPr bwMode="auto">
            <a:xfrm>
              <a:off x="4371" y="3960"/>
              <a:ext cx="47" cy="56"/>
            </a:xfrm>
            <a:custGeom>
              <a:avLst/>
              <a:gdLst>
                <a:gd name="T0" fmla="*/ 0 w 4822"/>
                <a:gd name="T1" fmla="*/ 20862 h 20862"/>
                <a:gd name="T2" fmla="*/ 783 w 4822"/>
                <a:gd name="T3" fmla="*/ 20862 h 20862"/>
                <a:gd name="T4" fmla="*/ 783 w 4822"/>
                <a:gd name="T5" fmla="*/ 13278 h 20862"/>
                <a:gd name="T6" fmla="*/ 2607 w 4822"/>
                <a:gd name="T7" fmla="*/ 16125 h 20862"/>
                <a:gd name="T8" fmla="*/ 4821 w 4822"/>
                <a:gd name="T9" fmla="*/ 8062 h 20862"/>
                <a:gd name="T10" fmla="*/ 2607 w 4822"/>
                <a:gd name="T11" fmla="*/ 0 h 20862"/>
                <a:gd name="T12" fmla="*/ 783 w 4822"/>
                <a:gd name="T13" fmla="*/ 2847 h 20862"/>
                <a:gd name="T14" fmla="*/ 783 w 4822"/>
                <a:gd name="T15" fmla="*/ 479 h 20862"/>
                <a:gd name="T16" fmla="*/ 0 w 4822"/>
                <a:gd name="T17" fmla="*/ 479 h 20862"/>
                <a:gd name="T18" fmla="*/ 0 w 4822"/>
                <a:gd name="T19" fmla="*/ 3804 h 20862"/>
                <a:gd name="T20" fmla="*/ 0 w 4822"/>
                <a:gd name="T21" fmla="*/ 20862 h 20862"/>
                <a:gd name="T22" fmla="*/ 783 w 4822"/>
                <a:gd name="T23" fmla="*/ 8062 h 20862"/>
                <a:gd name="T24" fmla="*/ 2476 w 4822"/>
                <a:gd name="T25" fmla="*/ 1902 h 20862"/>
                <a:gd name="T26" fmla="*/ 4042 w 4822"/>
                <a:gd name="T27" fmla="*/ 8062 h 20862"/>
                <a:gd name="T28" fmla="*/ 2476 w 4822"/>
                <a:gd name="T29" fmla="*/ 13756 h 20862"/>
                <a:gd name="T30" fmla="*/ 783 w 4822"/>
                <a:gd name="T31" fmla="*/ 8062 h 20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22" h="20862">
                  <a:moveTo>
                    <a:pt x="0" y="20862"/>
                  </a:moveTo>
                  <a:cubicBezTo>
                    <a:pt x="783" y="20862"/>
                    <a:pt x="783" y="20862"/>
                    <a:pt x="783" y="20862"/>
                  </a:cubicBezTo>
                  <a:cubicBezTo>
                    <a:pt x="783" y="13278"/>
                    <a:pt x="783" y="13278"/>
                    <a:pt x="783" y="13278"/>
                  </a:cubicBezTo>
                  <a:cubicBezTo>
                    <a:pt x="1304" y="15180"/>
                    <a:pt x="1956" y="16125"/>
                    <a:pt x="2607" y="16125"/>
                  </a:cubicBezTo>
                  <a:cubicBezTo>
                    <a:pt x="3780" y="16125"/>
                    <a:pt x="4821" y="12811"/>
                    <a:pt x="4821" y="8062"/>
                  </a:cubicBezTo>
                  <a:cubicBezTo>
                    <a:pt x="4821" y="3326"/>
                    <a:pt x="3780" y="0"/>
                    <a:pt x="2607" y="0"/>
                  </a:cubicBezTo>
                  <a:cubicBezTo>
                    <a:pt x="1956" y="0"/>
                    <a:pt x="1304" y="957"/>
                    <a:pt x="783" y="2847"/>
                  </a:cubicBezTo>
                  <a:cubicBezTo>
                    <a:pt x="783" y="1902"/>
                    <a:pt x="783" y="1424"/>
                    <a:pt x="783" y="479"/>
                  </a:cubicBezTo>
                  <a:cubicBezTo>
                    <a:pt x="0" y="479"/>
                    <a:pt x="0" y="479"/>
                    <a:pt x="0" y="479"/>
                  </a:cubicBezTo>
                  <a:cubicBezTo>
                    <a:pt x="0" y="1902"/>
                    <a:pt x="0" y="2847"/>
                    <a:pt x="0" y="3804"/>
                  </a:cubicBezTo>
                  <a:cubicBezTo>
                    <a:pt x="0" y="20862"/>
                    <a:pt x="0" y="20862"/>
                    <a:pt x="0" y="20862"/>
                  </a:cubicBezTo>
                  <a:close/>
                  <a:moveTo>
                    <a:pt x="783" y="8062"/>
                  </a:moveTo>
                  <a:cubicBezTo>
                    <a:pt x="783" y="4271"/>
                    <a:pt x="1566" y="1902"/>
                    <a:pt x="2476" y="1902"/>
                  </a:cubicBezTo>
                  <a:cubicBezTo>
                    <a:pt x="3390" y="1902"/>
                    <a:pt x="4042" y="4271"/>
                    <a:pt x="4042" y="8062"/>
                  </a:cubicBezTo>
                  <a:cubicBezTo>
                    <a:pt x="4042" y="11854"/>
                    <a:pt x="3390" y="13756"/>
                    <a:pt x="2476" y="13756"/>
                  </a:cubicBezTo>
                  <a:cubicBezTo>
                    <a:pt x="1566" y="13756"/>
                    <a:pt x="783" y="11854"/>
                    <a:pt x="783" y="806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 name="Freeform 7"/>
            <p:cNvSpPr>
              <a:spLocks noChangeArrowheads="1"/>
            </p:cNvSpPr>
            <p:nvPr/>
          </p:nvSpPr>
          <p:spPr bwMode="auto">
            <a:xfrm>
              <a:off x="4430" y="3951"/>
              <a:ext cx="29" cy="51"/>
            </a:xfrm>
            <a:custGeom>
              <a:avLst/>
              <a:gdLst>
                <a:gd name="T0" fmla="*/ 1042 w 2988"/>
                <a:gd name="T1" fmla="*/ 3793 h 18949"/>
                <a:gd name="T2" fmla="*/ 0 w 2988"/>
                <a:gd name="T3" fmla="*/ 3793 h 18949"/>
                <a:gd name="T4" fmla="*/ 0 w 2988"/>
                <a:gd name="T5" fmla="*/ 6161 h 18949"/>
                <a:gd name="T6" fmla="*/ 1042 w 2988"/>
                <a:gd name="T7" fmla="*/ 6161 h 18949"/>
                <a:gd name="T8" fmla="*/ 1042 w 2988"/>
                <a:gd name="T9" fmla="*/ 14690 h 18949"/>
                <a:gd name="T10" fmla="*/ 2339 w 2988"/>
                <a:gd name="T11" fmla="*/ 18948 h 18949"/>
                <a:gd name="T12" fmla="*/ 2987 w 2988"/>
                <a:gd name="T13" fmla="*/ 18482 h 18949"/>
                <a:gd name="T14" fmla="*/ 2987 w 2988"/>
                <a:gd name="T15" fmla="*/ 16580 h 18949"/>
                <a:gd name="T16" fmla="*/ 2470 w 2988"/>
                <a:gd name="T17" fmla="*/ 17058 h 18949"/>
                <a:gd name="T18" fmla="*/ 1821 w 2988"/>
                <a:gd name="T19" fmla="*/ 14211 h 18949"/>
                <a:gd name="T20" fmla="*/ 1821 w 2988"/>
                <a:gd name="T21" fmla="*/ 6161 h 18949"/>
                <a:gd name="T22" fmla="*/ 2987 w 2988"/>
                <a:gd name="T23" fmla="*/ 6161 h 18949"/>
                <a:gd name="T24" fmla="*/ 2987 w 2988"/>
                <a:gd name="T25" fmla="*/ 3793 h 18949"/>
                <a:gd name="T26" fmla="*/ 1821 w 2988"/>
                <a:gd name="T27" fmla="*/ 3793 h 18949"/>
                <a:gd name="T28" fmla="*/ 1821 w 2988"/>
                <a:gd name="T29" fmla="*/ 1 h 18949"/>
                <a:gd name="T30" fmla="*/ 1042 w 2988"/>
                <a:gd name="T31" fmla="*/ 1424 h 18949"/>
                <a:gd name="T32" fmla="*/ 1042 w 2988"/>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8" h="18949">
                  <a:moveTo>
                    <a:pt x="1042" y="3793"/>
                  </a:moveTo>
                  <a:cubicBezTo>
                    <a:pt x="0" y="3793"/>
                    <a:pt x="0" y="3793"/>
                    <a:pt x="0" y="3793"/>
                  </a:cubicBezTo>
                  <a:cubicBezTo>
                    <a:pt x="0" y="6161"/>
                    <a:pt x="0" y="6161"/>
                    <a:pt x="0" y="6161"/>
                  </a:cubicBezTo>
                  <a:cubicBezTo>
                    <a:pt x="1042" y="6161"/>
                    <a:pt x="1042" y="6161"/>
                    <a:pt x="1042" y="6161"/>
                  </a:cubicBezTo>
                  <a:cubicBezTo>
                    <a:pt x="1042" y="14690"/>
                    <a:pt x="1042" y="14690"/>
                    <a:pt x="1042" y="14690"/>
                  </a:cubicBezTo>
                  <a:cubicBezTo>
                    <a:pt x="1042" y="18003"/>
                    <a:pt x="1432" y="18948"/>
                    <a:pt x="2339" y="18948"/>
                  </a:cubicBezTo>
                  <a:cubicBezTo>
                    <a:pt x="2470" y="18948"/>
                    <a:pt x="2728" y="18948"/>
                    <a:pt x="2987" y="18482"/>
                  </a:cubicBezTo>
                  <a:cubicBezTo>
                    <a:pt x="2987" y="16580"/>
                    <a:pt x="2987" y="16580"/>
                    <a:pt x="2987" y="16580"/>
                  </a:cubicBezTo>
                  <a:cubicBezTo>
                    <a:pt x="2859" y="17058"/>
                    <a:pt x="2601" y="17058"/>
                    <a:pt x="2470" y="17058"/>
                  </a:cubicBezTo>
                  <a:cubicBezTo>
                    <a:pt x="1949" y="17058"/>
                    <a:pt x="1821" y="16113"/>
                    <a:pt x="1821" y="14211"/>
                  </a:cubicBezTo>
                  <a:cubicBezTo>
                    <a:pt x="1821" y="6161"/>
                    <a:pt x="1821" y="6161"/>
                    <a:pt x="1821" y="6161"/>
                  </a:cubicBezTo>
                  <a:cubicBezTo>
                    <a:pt x="2987" y="6161"/>
                    <a:pt x="2987" y="6161"/>
                    <a:pt x="2987" y="6161"/>
                  </a:cubicBezTo>
                  <a:cubicBezTo>
                    <a:pt x="2987" y="3793"/>
                    <a:pt x="2987" y="3793"/>
                    <a:pt x="2987" y="3793"/>
                  </a:cubicBezTo>
                  <a:cubicBezTo>
                    <a:pt x="1821" y="3793"/>
                    <a:pt x="1821" y="3793"/>
                    <a:pt x="1821" y="3793"/>
                  </a:cubicBezTo>
                  <a:cubicBezTo>
                    <a:pt x="1821" y="1"/>
                    <a:pt x="1821" y="1"/>
                    <a:pt x="1821" y="1"/>
                  </a:cubicBezTo>
                  <a:cubicBezTo>
                    <a:pt x="1042" y="1424"/>
                    <a:pt x="1042" y="1424"/>
                    <a:pt x="1042" y="1424"/>
                  </a:cubicBezTo>
                  <a:cubicBezTo>
                    <a:pt x="1042" y="3793"/>
                    <a:pt x="1042" y="3793"/>
                    <a:pt x="1042"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 name="Freeform 8"/>
            <p:cNvSpPr>
              <a:spLocks noChangeArrowheads="1"/>
            </p:cNvSpPr>
            <p:nvPr/>
          </p:nvSpPr>
          <p:spPr bwMode="auto">
            <a:xfrm>
              <a:off x="4474" y="3944"/>
              <a:ext cx="7" cy="57"/>
            </a:xfrm>
            <a:custGeom>
              <a:avLst/>
              <a:gdLst>
                <a:gd name="T0" fmla="*/ 0 w 787"/>
                <a:gd name="T1" fmla="*/ 21053 h 21054"/>
                <a:gd name="T2" fmla="*/ 786 w 787"/>
                <a:gd name="T3" fmla="*/ 21053 h 21054"/>
                <a:gd name="T4" fmla="*/ 786 w 787"/>
                <a:gd name="T5" fmla="*/ 6281 h 21054"/>
                <a:gd name="T6" fmla="*/ 0 w 787"/>
                <a:gd name="T7" fmla="*/ 6281 h 21054"/>
                <a:gd name="T8" fmla="*/ 0 w 787"/>
                <a:gd name="T9" fmla="*/ 21053 h 21054"/>
                <a:gd name="T10" fmla="*/ 0 w 787"/>
                <a:gd name="T11" fmla="*/ 2836 h 21054"/>
                <a:gd name="T12" fmla="*/ 786 w 787"/>
                <a:gd name="T13" fmla="*/ 2836 h 21054"/>
                <a:gd name="T14" fmla="*/ 786 w 787"/>
                <a:gd name="T15" fmla="*/ 1 h 21054"/>
                <a:gd name="T16" fmla="*/ 0 w 787"/>
                <a:gd name="T17" fmla="*/ 1 h 21054"/>
                <a:gd name="T18" fmla="*/ 0 w 787"/>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21054">
                  <a:moveTo>
                    <a:pt x="0" y="21053"/>
                  </a:moveTo>
                  <a:lnTo>
                    <a:pt x="786" y="21053"/>
                  </a:lnTo>
                  <a:lnTo>
                    <a:pt x="786" y="6281"/>
                  </a:lnTo>
                  <a:lnTo>
                    <a:pt x="0" y="6281"/>
                  </a:lnTo>
                  <a:lnTo>
                    <a:pt x="0" y="21053"/>
                  </a:lnTo>
                  <a:close/>
                  <a:moveTo>
                    <a:pt x="0" y="2836"/>
                  </a:moveTo>
                  <a:lnTo>
                    <a:pt x="786" y="2836"/>
                  </a:lnTo>
                  <a:lnTo>
                    <a:pt x="786" y="1"/>
                  </a:lnTo>
                  <a:lnTo>
                    <a:pt x="0" y="1"/>
                  </a:lnTo>
                  <a:lnTo>
                    <a:pt x="0"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 name="Freeform 9"/>
            <p:cNvSpPr>
              <a:spLocks noChangeArrowheads="1"/>
            </p:cNvSpPr>
            <p:nvPr/>
          </p:nvSpPr>
          <p:spPr bwMode="auto">
            <a:xfrm>
              <a:off x="4498" y="3960"/>
              <a:ext cx="43" cy="43"/>
            </a:xfrm>
            <a:custGeom>
              <a:avLst/>
              <a:gdLst>
                <a:gd name="T0" fmla="*/ 3626 w 4403"/>
                <a:gd name="T1" fmla="*/ 10527 h 16269"/>
                <a:gd name="T2" fmla="*/ 2332 w 4403"/>
                <a:gd name="T3" fmla="*/ 13876 h 16269"/>
                <a:gd name="T4" fmla="*/ 780 w 4403"/>
                <a:gd name="T5" fmla="*/ 8134 h 16269"/>
                <a:gd name="T6" fmla="*/ 2332 w 4403"/>
                <a:gd name="T7" fmla="*/ 1914 h 16269"/>
                <a:gd name="T8" fmla="*/ 3498 w 4403"/>
                <a:gd name="T9" fmla="*/ 5263 h 16269"/>
                <a:gd name="T10" fmla="*/ 4402 w 4403"/>
                <a:gd name="T11" fmla="*/ 5263 h 16269"/>
                <a:gd name="T12" fmla="*/ 2332 w 4403"/>
                <a:gd name="T13" fmla="*/ 0 h 16269"/>
                <a:gd name="T14" fmla="*/ 1 w 4403"/>
                <a:gd name="T15" fmla="*/ 8134 h 16269"/>
                <a:gd name="T16" fmla="*/ 2201 w 4403"/>
                <a:gd name="T17" fmla="*/ 16268 h 16269"/>
                <a:gd name="T18" fmla="*/ 4402 w 4403"/>
                <a:gd name="T19" fmla="*/ 10527 h 16269"/>
                <a:gd name="T20" fmla="*/ 3626 w 4403"/>
                <a:gd name="T21" fmla="*/ 10527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03" h="16269">
                  <a:moveTo>
                    <a:pt x="3626" y="10527"/>
                  </a:moveTo>
                  <a:cubicBezTo>
                    <a:pt x="3498" y="12919"/>
                    <a:pt x="3109" y="13876"/>
                    <a:pt x="2332" y="13876"/>
                  </a:cubicBezTo>
                  <a:cubicBezTo>
                    <a:pt x="1297" y="13876"/>
                    <a:pt x="780" y="11484"/>
                    <a:pt x="780" y="8134"/>
                  </a:cubicBezTo>
                  <a:cubicBezTo>
                    <a:pt x="780" y="4307"/>
                    <a:pt x="1556" y="1914"/>
                    <a:pt x="2332" y="1914"/>
                  </a:cubicBezTo>
                  <a:cubicBezTo>
                    <a:pt x="2981" y="1914"/>
                    <a:pt x="3498" y="3350"/>
                    <a:pt x="3498" y="5263"/>
                  </a:cubicBezTo>
                  <a:cubicBezTo>
                    <a:pt x="4402" y="5263"/>
                    <a:pt x="4402" y="5263"/>
                    <a:pt x="4402" y="5263"/>
                  </a:cubicBezTo>
                  <a:cubicBezTo>
                    <a:pt x="4275" y="1436"/>
                    <a:pt x="3367" y="0"/>
                    <a:pt x="2332" y="0"/>
                  </a:cubicBezTo>
                  <a:cubicBezTo>
                    <a:pt x="908" y="0"/>
                    <a:pt x="1" y="2871"/>
                    <a:pt x="1" y="8134"/>
                  </a:cubicBezTo>
                  <a:cubicBezTo>
                    <a:pt x="1" y="12919"/>
                    <a:pt x="780" y="16268"/>
                    <a:pt x="2201" y="16268"/>
                  </a:cubicBezTo>
                  <a:cubicBezTo>
                    <a:pt x="3240" y="16268"/>
                    <a:pt x="4275" y="14354"/>
                    <a:pt x="4402" y="10527"/>
                  </a:cubicBezTo>
                  <a:cubicBezTo>
                    <a:pt x="3626" y="10527"/>
                    <a:pt x="3626" y="10527"/>
                    <a:pt x="3626" y="1052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10"/>
            <p:cNvSpPr>
              <a:spLocks noChangeArrowheads="1"/>
            </p:cNvSpPr>
            <p:nvPr/>
          </p:nvSpPr>
          <p:spPr bwMode="auto">
            <a:xfrm>
              <a:off x="4553" y="3960"/>
              <a:ext cx="42" cy="43"/>
            </a:xfrm>
            <a:custGeom>
              <a:avLst/>
              <a:gdLst>
                <a:gd name="T0" fmla="*/ 1173 w 4298"/>
                <a:gd name="T1" fmla="*/ 4307 h 16269"/>
                <a:gd name="T2" fmla="*/ 2214 w 4298"/>
                <a:gd name="T3" fmla="*/ 1914 h 16269"/>
                <a:gd name="T4" fmla="*/ 3518 w 4298"/>
                <a:gd name="T5" fmla="*/ 5742 h 16269"/>
                <a:gd name="T6" fmla="*/ 3518 w 4298"/>
                <a:gd name="T7" fmla="*/ 6220 h 16269"/>
                <a:gd name="T8" fmla="*/ 2086 w 4298"/>
                <a:gd name="T9" fmla="*/ 6220 h 16269"/>
                <a:gd name="T10" fmla="*/ 0 w 4298"/>
                <a:gd name="T11" fmla="*/ 11005 h 16269"/>
                <a:gd name="T12" fmla="*/ 1693 w 4298"/>
                <a:gd name="T13" fmla="*/ 16268 h 16269"/>
                <a:gd name="T14" fmla="*/ 3518 w 4298"/>
                <a:gd name="T15" fmla="*/ 13397 h 16269"/>
                <a:gd name="T16" fmla="*/ 3518 w 4298"/>
                <a:gd name="T17" fmla="*/ 13397 h 16269"/>
                <a:gd name="T18" fmla="*/ 3518 w 4298"/>
                <a:gd name="T19" fmla="*/ 15311 h 16269"/>
                <a:gd name="T20" fmla="*/ 4297 w 4298"/>
                <a:gd name="T21" fmla="*/ 15311 h 16269"/>
                <a:gd name="T22" fmla="*/ 4297 w 4298"/>
                <a:gd name="T23" fmla="*/ 12919 h 16269"/>
                <a:gd name="T24" fmla="*/ 4297 w 4298"/>
                <a:gd name="T25" fmla="*/ 5263 h 16269"/>
                <a:gd name="T26" fmla="*/ 2345 w 4298"/>
                <a:gd name="T27" fmla="*/ 0 h 16269"/>
                <a:gd name="T28" fmla="*/ 262 w 4298"/>
                <a:gd name="T29" fmla="*/ 4307 h 16269"/>
                <a:gd name="T30" fmla="*/ 1173 w 4298"/>
                <a:gd name="T31" fmla="*/ 4307 h 16269"/>
                <a:gd name="T32" fmla="*/ 3518 w 4298"/>
                <a:gd name="T33" fmla="*/ 9091 h 16269"/>
                <a:gd name="T34" fmla="*/ 1955 w 4298"/>
                <a:gd name="T35" fmla="*/ 13876 h 16269"/>
                <a:gd name="T36" fmla="*/ 914 w 4298"/>
                <a:gd name="T37" fmla="*/ 11005 h 16269"/>
                <a:gd name="T38" fmla="*/ 2214 w 4298"/>
                <a:gd name="T39" fmla="*/ 8134 h 16269"/>
                <a:gd name="T40" fmla="*/ 3518 w 4298"/>
                <a:gd name="T41" fmla="*/ 8134 h 16269"/>
                <a:gd name="T42" fmla="*/ 3518 w 4298"/>
                <a:gd name="T43" fmla="*/ 9091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8" h="16269">
                  <a:moveTo>
                    <a:pt x="1173" y="4307"/>
                  </a:moveTo>
                  <a:cubicBezTo>
                    <a:pt x="1173" y="2871"/>
                    <a:pt x="1693" y="1914"/>
                    <a:pt x="2214" y="1914"/>
                  </a:cubicBezTo>
                  <a:cubicBezTo>
                    <a:pt x="2997" y="1914"/>
                    <a:pt x="3518" y="2871"/>
                    <a:pt x="3518" y="5742"/>
                  </a:cubicBezTo>
                  <a:cubicBezTo>
                    <a:pt x="3518" y="6220"/>
                    <a:pt x="3518" y="6220"/>
                    <a:pt x="3518" y="6220"/>
                  </a:cubicBezTo>
                  <a:cubicBezTo>
                    <a:pt x="3128" y="6220"/>
                    <a:pt x="2735" y="6220"/>
                    <a:pt x="2086" y="6220"/>
                  </a:cubicBezTo>
                  <a:cubicBezTo>
                    <a:pt x="652" y="6699"/>
                    <a:pt x="0" y="8134"/>
                    <a:pt x="0" y="11005"/>
                  </a:cubicBezTo>
                  <a:cubicBezTo>
                    <a:pt x="0" y="13876"/>
                    <a:pt x="783" y="16268"/>
                    <a:pt x="1693" y="16268"/>
                  </a:cubicBezTo>
                  <a:cubicBezTo>
                    <a:pt x="2607" y="16268"/>
                    <a:pt x="3128" y="15790"/>
                    <a:pt x="3518" y="13397"/>
                  </a:cubicBezTo>
                  <a:cubicBezTo>
                    <a:pt x="3518" y="13397"/>
                    <a:pt x="3518" y="13397"/>
                    <a:pt x="3518" y="13397"/>
                  </a:cubicBezTo>
                  <a:cubicBezTo>
                    <a:pt x="3518" y="14354"/>
                    <a:pt x="3518" y="14833"/>
                    <a:pt x="3518" y="15311"/>
                  </a:cubicBezTo>
                  <a:cubicBezTo>
                    <a:pt x="4297" y="15311"/>
                    <a:pt x="4297" y="15311"/>
                    <a:pt x="4297" y="15311"/>
                  </a:cubicBezTo>
                  <a:cubicBezTo>
                    <a:pt x="4297" y="14833"/>
                    <a:pt x="4297" y="13876"/>
                    <a:pt x="4297" y="12919"/>
                  </a:cubicBezTo>
                  <a:cubicBezTo>
                    <a:pt x="4297" y="5263"/>
                    <a:pt x="4297" y="5263"/>
                    <a:pt x="4297" y="5263"/>
                  </a:cubicBezTo>
                  <a:cubicBezTo>
                    <a:pt x="4297" y="1436"/>
                    <a:pt x="3518" y="0"/>
                    <a:pt x="2345" y="0"/>
                  </a:cubicBezTo>
                  <a:cubicBezTo>
                    <a:pt x="1435" y="0"/>
                    <a:pt x="393" y="957"/>
                    <a:pt x="262" y="4307"/>
                  </a:cubicBezTo>
                  <a:cubicBezTo>
                    <a:pt x="1173" y="4307"/>
                    <a:pt x="1173" y="4307"/>
                    <a:pt x="1173" y="4307"/>
                  </a:cubicBezTo>
                  <a:close/>
                  <a:moveTo>
                    <a:pt x="3518" y="9091"/>
                  </a:moveTo>
                  <a:cubicBezTo>
                    <a:pt x="3518" y="12440"/>
                    <a:pt x="2997" y="13876"/>
                    <a:pt x="1955" y="13876"/>
                  </a:cubicBezTo>
                  <a:cubicBezTo>
                    <a:pt x="1173" y="13876"/>
                    <a:pt x="914" y="12440"/>
                    <a:pt x="914" y="11005"/>
                  </a:cubicBezTo>
                  <a:cubicBezTo>
                    <a:pt x="914" y="9091"/>
                    <a:pt x="1435" y="8613"/>
                    <a:pt x="2214" y="8134"/>
                  </a:cubicBezTo>
                  <a:cubicBezTo>
                    <a:pt x="2866" y="8134"/>
                    <a:pt x="3256" y="8134"/>
                    <a:pt x="3518" y="8134"/>
                  </a:cubicBezTo>
                  <a:cubicBezTo>
                    <a:pt x="3518" y="9091"/>
                    <a:pt x="3518" y="9091"/>
                    <a:pt x="3518" y="9091"/>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11"/>
            <p:cNvSpPr>
              <a:spLocks noChangeArrowheads="1"/>
            </p:cNvSpPr>
            <p:nvPr/>
          </p:nvSpPr>
          <p:spPr bwMode="auto">
            <a:xfrm>
              <a:off x="4613" y="3944"/>
              <a:ext cx="7" cy="57"/>
            </a:xfrm>
            <a:custGeom>
              <a:avLst/>
              <a:gdLst>
                <a:gd name="T0" fmla="*/ 0 w 787"/>
                <a:gd name="T1" fmla="*/ 1 h 21054"/>
                <a:gd name="T2" fmla="*/ 0 w 787"/>
                <a:gd name="T3" fmla="*/ 21053 h 21054"/>
                <a:gd name="T4" fmla="*/ 786 w 787"/>
                <a:gd name="T5" fmla="*/ 21053 h 21054"/>
                <a:gd name="T6" fmla="*/ 786 w 787"/>
                <a:gd name="T7" fmla="*/ 1 h 21054"/>
                <a:gd name="T8" fmla="*/ 0 w 787"/>
                <a:gd name="T9" fmla="*/ 1 h 21054"/>
              </a:gdLst>
              <a:ahLst/>
              <a:cxnLst>
                <a:cxn ang="0">
                  <a:pos x="T0" y="T1"/>
                </a:cxn>
                <a:cxn ang="0">
                  <a:pos x="T2" y="T3"/>
                </a:cxn>
                <a:cxn ang="0">
                  <a:pos x="T4" y="T5"/>
                </a:cxn>
                <a:cxn ang="0">
                  <a:pos x="T6" y="T7"/>
                </a:cxn>
                <a:cxn ang="0">
                  <a:pos x="T8" y="T9"/>
                </a:cxn>
              </a:cxnLst>
              <a:rect l="0" t="0" r="r" b="b"/>
              <a:pathLst>
                <a:path w="787" h="21054">
                  <a:moveTo>
                    <a:pt x="0" y="1"/>
                  </a:moveTo>
                  <a:lnTo>
                    <a:pt x="0" y="21053"/>
                  </a:lnTo>
                  <a:lnTo>
                    <a:pt x="786" y="21053"/>
                  </a:lnTo>
                  <a:lnTo>
                    <a:pt x="786" y="1"/>
                  </a:lnTo>
                  <a:lnTo>
                    <a:pt x="0" y="1"/>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12"/>
            <p:cNvSpPr>
              <a:spLocks noChangeArrowheads="1"/>
            </p:cNvSpPr>
            <p:nvPr/>
          </p:nvSpPr>
          <p:spPr bwMode="auto">
            <a:xfrm>
              <a:off x="4674" y="3944"/>
              <a:ext cx="55" cy="57"/>
            </a:xfrm>
            <a:custGeom>
              <a:avLst/>
              <a:gdLst>
                <a:gd name="T0" fmla="*/ 4720 w 5608"/>
                <a:gd name="T1" fmla="*/ 18230 h 21054"/>
                <a:gd name="T2" fmla="*/ 4720 w 5608"/>
                <a:gd name="T3" fmla="*/ 18230 h 21054"/>
                <a:gd name="T4" fmla="*/ 1166 w 5608"/>
                <a:gd name="T5" fmla="*/ 1 h 21054"/>
                <a:gd name="T6" fmla="*/ 1 w 5608"/>
                <a:gd name="T7" fmla="*/ 1 h 21054"/>
                <a:gd name="T8" fmla="*/ 1 w 5608"/>
                <a:gd name="T9" fmla="*/ 21053 h 21054"/>
                <a:gd name="T10" fmla="*/ 780 w 5608"/>
                <a:gd name="T11" fmla="*/ 21053 h 21054"/>
                <a:gd name="T12" fmla="*/ 780 w 5608"/>
                <a:gd name="T13" fmla="*/ 2836 h 21054"/>
                <a:gd name="T14" fmla="*/ 4445 w 5608"/>
                <a:gd name="T15" fmla="*/ 21053 h 21054"/>
                <a:gd name="T16" fmla="*/ 5608 w 5608"/>
                <a:gd name="T17" fmla="*/ 21053 h 21054"/>
                <a:gd name="T18" fmla="*/ 5608 w 5608"/>
                <a:gd name="T19" fmla="*/ 1 h 21054"/>
                <a:gd name="T20" fmla="*/ 4720 w 5608"/>
                <a:gd name="T21" fmla="*/ 1 h 21054"/>
                <a:gd name="T22" fmla="*/ 4720 w 5608"/>
                <a:gd name="T23" fmla="*/ 18230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08" h="21054">
                  <a:moveTo>
                    <a:pt x="4720" y="18230"/>
                  </a:moveTo>
                  <a:lnTo>
                    <a:pt x="4720" y="18230"/>
                  </a:lnTo>
                  <a:lnTo>
                    <a:pt x="1166" y="1"/>
                  </a:lnTo>
                  <a:lnTo>
                    <a:pt x="1" y="1"/>
                  </a:lnTo>
                  <a:lnTo>
                    <a:pt x="1" y="21053"/>
                  </a:lnTo>
                  <a:lnTo>
                    <a:pt x="780" y="21053"/>
                  </a:lnTo>
                  <a:lnTo>
                    <a:pt x="780" y="2836"/>
                  </a:lnTo>
                  <a:lnTo>
                    <a:pt x="4445" y="21053"/>
                  </a:lnTo>
                  <a:lnTo>
                    <a:pt x="5608" y="21053"/>
                  </a:lnTo>
                  <a:lnTo>
                    <a:pt x="5608" y="1"/>
                  </a:lnTo>
                  <a:lnTo>
                    <a:pt x="4720" y="1"/>
                  </a:lnTo>
                  <a:lnTo>
                    <a:pt x="4720" y="18230"/>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5" name="Freeform 13"/>
            <p:cNvSpPr>
              <a:spLocks noChangeArrowheads="1"/>
            </p:cNvSpPr>
            <p:nvPr/>
          </p:nvSpPr>
          <p:spPr bwMode="auto">
            <a:xfrm>
              <a:off x="4744" y="3960"/>
              <a:ext cx="45" cy="43"/>
            </a:xfrm>
            <a:custGeom>
              <a:avLst/>
              <a:gdLst>
                <a:gd name="T0" fmla="*/ 793 w 4612"/>
                <a:gd name="T1" fmla="*/ 6699 h 16269"/>
                <a:gd name="T2" fmla="*/ 2375 w 4612"/>
                <a:gd name="T3" fmla="*/ 1914 h 16269"/>
                <a:gd name="T4" fmla="*/ 3822 w 4612"/>
                <a:gd name="T5" fmla="*/ 6699 h 16269"/>
                <a:gd name="T6" fmla="*/ 793 w 4612"/>
                <a:gd name="T7" fmla="*/ 6699 h 16269"/>
                <a:gd name="T8" fmla="*/ 4612 w 4612"/>
                <a:gd name="T9" fmla="*/ 8134 h 16269"/>
                <a:gd name="T10" fmla="*/ 2375 w 4612"/>
                <a:gd name="T11" fmla="*/ 0 h 16269"/>
                <a:gd name="T12" fmla="*/ 0 w 4612"/>
                <a:gd name="T13" fmla="*/ 8613 h 16269"/>
                <a:gd name="T14" fmla="*/ 2375 w 4612"/>
                <a:gd name="T15" fmla="*/ 16268 h 16269"/>
                <a:gd name="T16" fmla="*/ 4481 w 4612"/>
                <a:gd name="T17" fmla="*/ 11005 h 16269"/>
                <a:gd name="T18" fmla="*/ 3691 w 4612"/>
                <a:gd name="T19" fmla="*/ 11005 h 16269"/>
                <a:gd name="T20" fmla="*/ 2375 w 4612"/>
                <a:gd name="T21" fmla="*/ 13876 h 16269"/>
                <a:gd name="T22" fmla="*/ 793 w 4612"/>
                <a:gd name="T23" fmla="*/ 9091 h 16269"/>
                <a:gd name="T24" fmla="*/ 4612 w 4612"/>
                <a:gd name="T25" fmla="*/ 9091 h 16269"/>
                <a:gd name="T26" fmla="*/ 4612 w 4612"/>
                <a:gd name="T27" fmla="*/ 813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12" h="16269">
                  <a:moveTo>
                    <a:pt x="793" y="6699"/>
                  </a:moveTo>
                  <a:cubicBezTo>
                    <a:pt x="924" y="3350"/>
                    <a:pt x="1582" y="1914"/>
                    <a:pt x="2375" y="1914"/>
                  </a:cubicBezTo>
                  <a:cubicBezTo>
                    <a:pt x="3033" y="1914"/>
                    <a:pt x="3822" y="3350"/>
                    <a:pt x="3822" y="6699"/>
                  </a:cubicBezTo>
                  <a:cubicBezTo>
                    <a:pt x="793" y="6699"/>
                    <a:pt x="793" y="6699"/>
                    <a:pt x="793" y="6699"/>
                  </a:cubicBezTo>
                  <a:close/>
                  <a:moveTo>
                    <a:pt x="4612" y="8134"/>
                  </a:moveTo>
                  <a:cubicBezTo>
                    <a:pt x="4612" y="2871"/>
                    <a:pt x="3822" y="0"/>
                    <a:pt x="2375" y="0"/>
                  </a:cubicBezTo>
                  <a:cubicBezTo>
                    <a:pt x="924" y="0"/>
                    <a:pt x="0" y="2871"/>
                    <a:pt x="0" y="8613"/>
                  </a:cubicBezTo>
                  <a:cubicBezTo>
                    <a:pt x="0" y="12919"/>
                    <a:pt x="924" y="16268"/>
                    <a:pt x="2375" y="16268"/>
                  </a:cubicBezTo>
                  <a:cubicBezTo>
                    <a:pt x="3295" y="16268"/>
                    <a:pt x="4350" y="14833"/>
                    <a:pt x="4481" y="11005"/>
                  </a:cubicBezTo>
                  <a:cubicBezTo>
                    <a:pt x="3691" y="11005"/>
                    <a:pt x="3691" y="11005"/>
                    <a:pt x="3691" y="11005"/>
                  </a:cubicBezTo>
                  <a:cubicBezTo>
                    <a:pt x="3560" y="13397"/>
                    <a:pt x="2899" y="13876"/>
                    <a:pt x="2375" y="13876"/>
                  </a:cubicBezTo>
                  <a:cubicBezTo>
                    <a:pt x="1451" y="13876"/>
                    <a:pt x="924" y="11962"/>
                    <a:pt x="793" y="9091"/>
                  </a:cubicBezTo>
                  <a:cubicBezTo>
                    <a:pt x="4612" y="9091"/>
                    <a:pt x="4612" y="9091"/>
                    <a:pt x="4612" y="9091"/>
                  </a:cubicBezTo>
                  <a:cubicBezTo>
                    <a:pt x="4612" y="8134"/>
                    <a:pt x="4612" y="8134"/>
                    <a:pt x="4612" y="813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 name="Freeform 14"/>
            <p:cNvSpPr>
              <a:spLocks noChangeArrowheads="1"/>
            </p:cNvSpPr>
            <p:nvPr/>
          </p:nvSpPr>
          <p:spPr bwMode="auto">
            <a:xfrm>
              <a:off x="4798" y="3951"/>
              <a:ext cx="31" cy="51"/>
            </a:xfrm>
            <a:custGeom>
              <a:avLst/>
              <a:gdLst>
                <a:gd name="T0" fmla="*/ 1068 w 3197"/>
                <a:gd name="T1" fmla="*/ 3793 h 18949"/>
                <a:gd name="T2" fmla="*/ 0 w 3197"/>
                <a:gd name="T3" fmla="*/ 3793 h 18949"/>
                <a:gd name="T4" fmla="*/ 0 w 3197"/>
                <a:gd name="T5" fmla="*/ 6161 h 18949"/>
                <a:gd name="T6" fmla="*/ 1068 w 3197"/>
                <a:gd name="T7" fmla="*/ 6161 h 18949"/>
                <a:gd name="T8" fmla="*/ 1068 w 3197"/>
                <a:gd name="T9" fmla="*/ 14690 h 18949"/>
                <a:gd name="T10" fmla="*/ 2398 w 3197"/>
                <a:gd name="T11" fmla="*/ 18948 h 18949"/>
                <a:gd name="T12" fmla="*/ 3197 w 3197"/>
                <a:gd name="T13" fmla="*/ 18482 h 18949"/>
                <a:gd name="T14" fmla="*/ 3197 w 3197"/>
                <a:gd name="T15" fmla="*/ 16580 h 18949"/>
                <a:gd name="T16" fmla="*/ 2532 w 3197"/>
                <a:gd name="T17" fmla="*/ 17058 h 18949"/>
                <a:gd name="T18" fmla="*/ 1867 w 3197"/>
                <a:gd name="T19" fmla="*/ 14211 h 18949"/>
                <a:gd name="T20" fmla="*/ 1867 w 3197"/>
                <a:gd name="T21" fmla="*/ 6161 h 18949"/>
                <a:gd name="T22" fmla="*/ 3197 w 3197"/>
                <a:gd name="T23" fmla="*/ 6161 h 18949"/>
                <a:gd name="T24" fmla="*/ 3197 w 3197"/>
                <a:gd name="T25" fmla="*/ 3793 h 18949"/>
                <a:gd name="T26" fmla="*/ 1867 w 3197"/>
                <a:gd name="T27" fmla="*/ 3793 h 18949"/>
                <a:gd name="T28" fmla="*/ 1867 w 3197"/>
                <a:gd name="T29" fmla="*/ 1 h 18949"/>
                <a:gd name="T30" fmla="*/ 1068 w 3197"/>
                <a:gd name="T31" fmla="*/ 1424 h 18949"/>
                <a:gd name="T32" fmla="*/ 1068 w 3197"/>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97" h="18949">
                  <a:moveTo>
                    <a:pt x="1068" y="3793"/>
                  </a:moveTo>
                  <a:cubicBezTo>
                    <a:pt x="0" y="3793"/>
                    <a:pt x="0" y="3793"/>
                    <a:pt x="0" y="3793"/>
                  </a:cubicBezTo>
                  <a:cubicBezTo>
                    <a:pt x="0" y="6161"/>
                    <a:pt x="0" y="6161"/>
                    <a:pt x="0" y="6161"/>
                  </a:cubicBezTo>
                  <a:cubicBezTo>
                    <a:pt x="1068" y="6161"/>
                    <a:pt x="1068" y="6161"/>
                    <a:pt x="1068" y="6161"/>
                  </a:cubicBezTo>
                  <a:cubicBezTo>
                    <a:pt x="1068" y="14690"/>
                    <a:pt x="1068" y="14690"/>
                    <a:pt x="1068" y="14690"/>
                  </a:cubicBezTo>
                  <a:cubicBezTo>
                    <a:pt x="1068" y="18003"/>
                    <a:pt x="1598" y="18948"/>
                    <a:pt x="2398" y="18948"/>
                  </a:cubicBezTo>
                  <a:cubicBezTo>
                    <a:pt x="2666" y="18948"/>
                    <a:pt x="2931" y="18948"/>
                    <a:pt x="3197" y="18482"/>
                  </a:cubicBezTo>
                  <a:cubicBezTo>
                    <a:pt x="3197" y="16580"/>
                    <a:pt x="3197" y="16580"/>
                    <a:pt x="3197" y="16580"/>
                  </a:cubicBezTo>
                  <a:cubicBezTo>
                    <a:pt x="2931" y="17058"/>
                    <a:pt x="2666" y="17058"/>
                    <a:pt x="2532" y="17058"/>
                  </a:cubicBezTo>
                  <a:cubicBezTo>
                    <a:pt x="1998" y="17058"/>
                    <a:pt x="1867" y="16113"/>
                    <a:pt x="1867" y="14211"/>
                  </a:cubicBezTo>
                  <a:cubicBezTo>
                    <a:pt x="1867" y="6161"/>
                    <a:pt x="1867" y="6161"/>
                    <a:pt x="1867" y="6161"/>
                  </a:cubicBezTo>
                  <a:cubicBezTo>
                    <a:pt x="3197" y="6161"/>
                    <a:pt x="3197" y="6161"/>
                    <a:pt x="3197" y="6161"/>
                  </a:cubicBezTo>
                  <a:cubicBezTo>
                    <a:pt x="3197" y="3793"/>
                    <a:pt x="3197" y="3793"/>
                    <a:pt x="3197" y="3793"/>
                  </a:cubicBezTo>
                  <a:cubicBezTo>
                    <a:pt x="1867" y="3793"/>
                    <a:pt x="1867" y="3793"/>
                    <a:pt x="1867" y="3793"/>
                  </a:cubicBezTo>
                  <a:cubicBezTo>
                    <a:pt x="1867" y="1"/>
                    <a:pt x="1867" y="1"/>
                    <a:pt x="1867" y="1"/>
                  </a:cubicBezTo>
                  <a:cubicBezTo>
                    <a:pt x="1068" y="1424"/>
                    <a:pt x="1068" y="1424"/>
                    <a:pt x="1068" y="1424"/>
                  </a:cubicBezTo>
                  <a:cubicBezTo>
                    <a:pt x="1068" y="3793"/>
                    <a:pt x="1068" y="3793"/>
                    <a:pt x="1068"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7" name="Freeform 15"/>
            <p:cNvSpPr>
              <a:spLocks noChangeArrowheads="1"/>
            </p:cNvSpPr>
            <p:nvPr/>
          </p:nvSpPr>
          <p:spPr bwMode="auto">
            <a:xfrm>
              <a:off x="4836" y="3961"/>
              <a:ext cx="86" cy="39"/>
            </a:xfrm>
            <a:custGeom>
              <a:avLst/>
              <a:gdLst>
                <a:gd name="T0" fmla="*/ 1831 w 8752"/>
                <a:gd name="T1" fmla="*/ 14737 h 14738"/>
                <a:gd name="T2" fmla="*/ 2771 w 8752"/>
                <a:gd name="T3" fmla="*/ 14737 h 14738"/>
                <a:gd name="T4" fmla="*/ 4324 w 8752"/>
                <a:gd name="T5" fmla="*/ 2429 h 14738"/>
                <a:gd name="T6" fmla="*/ 5873 w 8752"/>
                <a:gd name="T7" fmla="*/ 14737 h 14738"/>
                <a:gd name="T8" fmla="*/ 6924 w 8752"/>
                <a:gd name="T9" fmla="*/ 14737 h 14738"/>
                <a:gd name="T10" fmla="*/ 8752 w 8752"/>
                <a:gd name="T11" fmla="*/ 0 h 14738"/>
                <a:gd name="T12" fmla="*/ 7979 w 8752"/>
                <a:gd name="T13" fmla="*/ 0 h 14738"/>
                <a:gd name="T14" fmla="*/ 6538 w 8752"/>
                <a:gd name="T15" fmla="*/ 12321 h 14738"/>
                <a:gd name="T16" fmla="*/ 4821 w 8752"/>
                <a:gd name="T17" fmla="*/ 0 h 14738"/>
                <a:gd name="T18" fmla="*/ 3934 w 8752"/>
                <a:gd name="T19" fmla="*/ 0 h 14738"/>
                <a:gd name="T20" fmla="*/ 2329 w 8752"/>
                <a:gd name="T21" fmla="*/ 12321 h 14738"/>
                <a:gd name="T22" fmla="*/ 888 w 8752"/>
                <a:gd name="T23" fmla="*/ 0 h 14738"/>
                <a:gd name="T24" fmla="*/ 0 w 8752"/>
                <a:gd name="T25" fmla="*/ 0 h 14738"/>
                <a:gd name="T26" fmla="*/ 1831 w 8752"/>
                <a:gd name="T27"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52" h="14738">
                  <a:moveTo>
                    <a:pt x="1831" y="14737"/>
                  </a:moveTo>
                  <a:lnTo>
                    <a:pt x="2771" y="14737"/>
                  </a:lnTo>
                  <a:lnTo>
                    <a:pt x="4324" y="2429"/>
                  </a:lnTo>
                  <a:lnTo>
                    <a:pt x="5873" y="14737"/>
                  </a:lnTo>
                  <a:lnTo>
                    <a:pt x="6924" y="14737"/>
                  </a:lnTo>
                  <a:lnTo>
                    <a:pt x="8752" y="0"/>
                  </a:lnTo>
                  <a:lnTo>
                    <a:pt x="7979" y="0"/>
                  </a:lnTo>
                  <a:lnTo>
                    <a:pt x="6538" y="12321"/>
                  </a:lnTo>
                  <a:lnTo>
                    <a:pt x="4821" y="0"/>
                  </a:lnTo>
                  <a:lnTo>
                    <a:pt x="3934" y="0"/>
                  </a:lnTo>
                  <a:lnTo>
                    <a:pt x="2329" y="12321"/>
                  </a:lnTo>
                  <a:lnTo>
                    <a:pt x="888" y="0"/>
                  </a:lnTo>
                  <a:lnTo>
                    <a:pt x="0" y="0"/>
                  </a:lnTo>
                  <a:lnTo>
                    <a:pt x="1831" y="14737"/>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8" name="Freeform 16"/>
            <p:cNvSpPr>
              <a:spLocks noChangeArrowheads="1"/>
            </p:cNvSpPr>
            <p:nvPr/>
          </p:nvSpPr>
          <p:spPr bwMode="auto">
            <a:xfrm>
              <a:off x="4933" y="3960"/>
              <a:ext cx="48" cy="43"/>
            </a:xfrm>
            <a:custGeom>
              <a:avLst/>
              <a:gdLst>
                <a:gd name="T0" fmla="*/ 4979 w 4979"/>
                <a:gd name="T1" fmla="*/ 8134 h 16269"/>
                <a:gd name="T2" fmla="*/ 2490 w 4979"/>
                <a:gd name="T3" fmla="*/ 0 h 16269"/>
                <a:gd name="T4" fmla="*/ 1 w 4979"/>
                <a:gd name="T5" fmla="*/ 8134 h 16269"/>
                <a:gd name="T6" fmla="*/ 2490 w 4979"/>
                <a:gd name="T7" fmla="*/ 16268 h 16269"/>
                <a:gd name="T8" fmla="*/ 4979 w 4979"/>
                <a:gd name="T9" fmla="*/ 8134 h 16269"/>
                <a:gd name="T10" fmla="*/ 2490 w 4979"/>
                <a:gd name="T11" fmla="*/ 1914 h 16269"/>
                <a:gd name="T12" fmla="*/ 4193 w 4979"/>
                <a:gd name="T13" fmla="*/ 8134 h 16269"/>
                <a:gd name="T14" fmla="*/ 2490 w 4979"/>
                <a:gd name="T15" fmla="*/ 13876 h 16269"/>
                <a:gd name="T16" fmla="*/ 787 w 4979"/>
                <a:gd name="T17" fmla="*/ 8134 h 16269"/>
                <a:gd name="T18" fmla="*/ 2490 w 4979"/>
                <a:gd name="T19" fmla="*/ 191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79" h="16269">
                  <a:moveTo>
                    <a:pt x="4979" y="8134"/>
                  </a:moveTo>
                  <a:cubicBezTo>
                    <a:pt x="4979" y="2871"/>
                    <a:pt x="4193" y="0"/>
                    <a:pt x="2490" y="0"/>
                  </a:cubicBezTo>
                  <a:cubicBezTo>
                    <a:pt x="787" y="0"/>
                    <a:pt x="1" y="3350"/>
                    <a:pt x="1" y="8134"/>
                  </a:cubicBezTo>
                  <a:cubicBezTo>
                    <a:pt x="1" y="13397"/>
                    <a:pt x="787" y="16268"/>
                    <a:pt x="2490" y="16268"/>
                  </a:cubicBezTo>
                  <a:cubicBezTo>
                    <a:pt x="4193" y="16268"/>
                    <a:pt x="4979" y="13397"/>
                    <a:pt x="4979" y="8134"/>
                  </a:cubicBezTo>
                  <a:close/>
                  <a:moveTo>
                    <a:pt x="2490" y="1914"/>
                  </a:moveTo>
                  <a:cubicBezTo>
                    <a:pt x="3669" y="1914"/>
                    <a:pt x="4193" y="4785"/>
                    <a:pt x="4193" y="8134"/>
                  </a:cubicBezTo>
                  <a:cubicBezTo>
                    <a:pt x="4193" y="11484"/>
                    <a:pt x="3669" y="13876"/>
                    <a:pt x="2490" y="13876"/>
                  </a:cubicBezTo>
                  <a:cubicBezTo>
                    <a:pt x="1442" y="13876"/>
                    <a:pt x="787" y="11484"/>
                    <a:pt x="787" y="8134"/>
                  </a:cubicBezTo>
                  <a:cubicBezTo>
                    <a:pt x="787" y="4785"/>
                    <a:pt x="1442" y="1914"/>
                    <a:pt x="2490" y="191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 name="Freeform 17"/>
            <p:cNvSpPr>
              <a:spLocks noChangeArrowheads="1"/>
            </p:cNvSpPr>
            <p:nvPr/>
          </p:nvSpPr>
          <p:spPr bwMode="auto">
            <a:xfrm>
              <a:off x="4998" y="3961"/>
              <a:ext cx="25" cy="39"/>
            </a:xfrm>
            <a:custGeom>
              <a:avLst/>
              <a:gdLst>
                <a:gd name="T0" fmla="*/ 1 w 2621"/>
                <a:gd name="T1" fmla="*/ 14737 h 14738"/>
                <a:gd name="T2" fmla="*/ 787 w 2621"/>
                <a:gd name="T3" fmla="*/ 14737 h 14738"/>
                <a:gd name="T4" fmla="*/ 787 w 2621"/>
                <a:gd name="T5" fmla="*/ 7608 h 14738"/>
                <a:gd name="T6" fmla="*/ 2228 w 2621"/>
                <a:gd name="T7" fmla="*/ 2381 h 14738"/>
                <a:gd name="T8" fmla="*/ 2621 w 2621"/>
                <a:gd name="T9" fmla="*/ 2381 h 14738"/>
                <a:gd name="T10" fmla="*/ 2621 w 2621"/>
                <a:gd name="T11" fmla="*/ 0 h 14738"/>
                <a:gd name="T12" fmla="*/ 2359 w 2621"/>
                <a:gd name="T13" fmla="*/ 0 h 14738"/>
                <a:gd name="T14" fmla="*/ 787 w 2621"/>
                <a:gd name="T15" fmla="*/ 3338 h 14738"/>
                <a:gd name="T16" fmla="*/ 787 w 2621"/>
                <a:gd name="T17" fmla="*/ 3338 h 14738"/>
                <a:gd name="T18" fmla="*/ 656 w 2621"/>
                <a:gd name="T19" fmla="*/ 0 h 14738"/>
                <a:gd name="T20" fmla="*/ 1 w 2621"/>
                <a:gd name="T21" fmla="*/ 0 h 14738"/>
                <a:gd name="T22" fmla="*/ 1 w 2621"/>
                <a:gd name="T23" fmla="*/ 3338 h 14738"/>
                <a:gd name="T24" fmla="*/ 1 w 2621"/>
                <a:gd name="T25"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1" h="14738">
                  <a:moveTo>
                    <a:pt x="1" y="14737"/>
                  </a:moveTo>
                  <a:cubicBezTo>
                    <a:pt x="787" y="14737"/>
                    <a:pt x="787" y="14737"/>
                    <a:pt x="787" y="14737"/>
                  </a:cubicBezTo>
                  <a:cubicBezTo>
                    <a:pt x="787" y="7608"/>
                    <a:pt x="787" y="7608"/>
                    <a:pt x="787" y="7608"/>
                  </a:cubicBezTo>
                  <a:cubicBezTo>
                    <a:pt x="787" y="4761"/>
                    <a:pt x="1311" y="2381"/>
                    <a:pt x="2228" y="2381"/>
                  </a:cubicBezTo>
                  <a:cubicBezTo>
                    <a:pt x="2359" y="2381"/>
                    <a:pt x="2490" y="2381"/>
                    <a:pt x="2621" y="2381"/>
                  </a:cubicBezTo>
                  <a:cubicBezTo>
                    <a:pt x="2621" y="0"/>
                    <a:pt x="2621" y="0"/>
                    <a:pt x="2621" y="0"/>
                  </a:cubicBezTo>
                  <a:cubicBezTo>
                    <a:pt x="2359" y="0"/>
                    <a:pt x="2359" y="0"/>
                    <a:pt x="2359" y="0"/>
                  </a:cubicBezTo>
                  <a:cubicBezTo>
                    <a:pt x="1442" y="0"/>
                    <a:pt x="1049" y="957"/>
                    <a:pt x="787" y="3338"/>
                  </a:cubicBezTo>
                  <a:cubicBezTo>
                    <a:pt x="787" y="3338"/>
                    <a:pt x="787" y="3338"/>
                    <a:pt x="787" y="3338"/>
                  </a:cubicBezTo>
                  <a:cubicBezTo>
                    <a:pt x="787" y="1902"/>
                    <a:pt x="656" y="957"/>
                    <a:pt x="656" y="0"/>
                  </a:cubicBezTo>
                  <a:cubicBezTo>
                    <a:pt x="1" y="0"/>
                    <a:pt x="1" y="0"/>
                    <a:pt x="1" y="0"/>
                  </a:cubicBezTo>
                  <a:cubicBezTo>
                    <a:pt x="1" y="1436"/>
                    <a:pt x="1" y="2381"/>
                    <a:pt x="1" y="3338"/>
                  </a:cubicBezTo>
                  <a:cubicBezTo>
                    <a:pt x="1" y="14737"/>
                    <a:pt x="1" y="14737"/>
                    <a:pt x="1" y="1473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 name="Freeform 18"/>
            <p:cNvSpPr>
              <a:spLocks noChangeArrowheads="1"/>
            </p:cNvSpPr>
            <p:nvPr/>
          </p:nvSpPr>
          <p:spPr bwMode="auto">
            <a:xfrm>
              <a:off x="5038" y="3944"/>
              <a:ext cx="43" cy="57"/>
            </a:xfrm>
            <a:custGeom>
              <a:avLst/>
              <a:gdLst>
                <a:gd name="T0" fmla="*/ 1 w 4455"/>
                <a:gd name="T1" fmla="*/ 21053 h 21054"/>
                <a:gd name="T2" fmla="*/ 780 w 4455"/>
                <a:gd name="T3" fmla="*/ 21053 h 21054"/>
                <a:gd name="T4" fmla="*/ 780 w 4455"/>
                <a:gd name="T5" fmla="*/ 12967 h 21054"/>
                <a:gd name="T6" fmla="*/ 3286 w 4455"/>
                <a:gd name="T7" fmla="*/ 21053 h 21054"/>
                <a:gd name="T8" fmla="*/ 4455 w 4455"/>
                <a:gd name="T9" fmla="*/ 21053 h 21054"/>
                <a:gd name="T10" fmla="*/ 1838 w 4455"/>
                <a:gd name="T11" fmla="*/ 12967 h 21054"/>
                <a:gd name="T12" fmla="*/ 4065 w 4455"/>
                <a:gd name="T13" fmla="*/ 6281 h 21054"/>
                <a:gd name="T14" fmla="*/ 3007 w 4455"/>
                <a:gd name="T15" fmla="*/ 6281 h 21054"/>
                <a:gd name="T16" fmla="*/ 780 w 4455"/>
                <a:gd name="T17" fmla="*/ 12560 h 21054"/>
                <a:gd name="T18" fmla="*/ 780 w 4455"/>
                <a:gd name="T19" fmla="*/ 1 h 21054"/>
                <a:gd name="T20" fmla="*/ 1 w 4455"/>
                <a:gd name="T21" fmla="*/ 1 h 21054"/>
                <a:gd name="T22" fmla="*/ 1 w 4455"/>
                <a:gd name="T23" fmla="*/ 21053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55" h="21054">
                  <a:moveTo>
                    <a:pt x="1" y="21053"/>
                  </a:moveTo>
                  <a:lnTo>
                    <a:pt x="780" y="21053"/>
                  </a:lnTo>
                  <a:lnTo>
                    <a:pt x="780" y="12967"/>
                  </a:lnTo>
                  <a:lnTo>
                    <a:pt x="3286" y="21053"/>
                  </a:lnTo>
                  <a:lnTo>
                    <a:pt x="4455" y="21053"/>
                  </a:lnTo>
                  <a:lnTo>
                    <a:pt x="1838" y="12967"/>
                  </a:lnTo>
                  <a:lnTo>
                    <a:pt x="4065" y="6281"/>
                  </a:lnTo>
                  <a:lnTo>
                    <a:pt x="3007" y="6281"/>
                  </a:lnTo>
                  <a:lnTo>
                    <a:pt x="780" y="12560"/>
                  </a:lnTo>
                  <a:lnTo>
                    <a:pt x="780" y="1"/>
                  </a:lnTo>
                  <a:lnTo>
                    <a:pt x="1" y="1"/>
                  </a:lnTo>
                  <a:lnTo>
                    <a:pt x="1" y="21053"/>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 name="Freeform 19"/>
            <p:cNvSpPr>
              <a:spLocks noChangeArrowheads="1"/>
            </p:cNvSpPr>
            <p:nvPr/>
          </p:nvSpPr>
          <p:spPr bwMode="auto">
            <a:xfrm>
              <a:off x="5094" y="3944"/>
              <a:ext cx="7" cy="57"/>
            </a:xfrm>
            <a:custGeom>
              <a:avLst/>
              <a:gdLst>
                <a:gd name="T0" fmla="*/ 1 w 840"/>
                <a:gd name="T1" fmla="*/ 21053 h 21054"/>
                <a:gd name="T2" fmla="*/ 839 w 840"/>
                <a:gd name="T3" fmla="*/ 21053 h 21054"/>
                <a:gd name="T4" fmla="*/ 839 w 840"/>
                <a:gd name="T5" fmla="*/ 6281 h 21054"/>
                <a:gd name="T6" fmla="*/ 1 w 840"/>
                <a:gd name="T7" fmla="*/ 6281 h 21054"/>
                <a:gd name="T8" fmla="*/ 1 w 840"/>
                <a:gd name="T9" fmla="*/ 21053 h 21054"/>
                <a:gd name="T10" fmla="*/ 1 w 840"/>
                <a:gd name="T11" fmla="*/ 2836 h 21054"/>
                <a:gd name="T12" fmla="*/ 839 w 840"/>
                <a:gd name="T13" fmla="*/ 2836 h 21054"/>
                <a:gd name="T14" fmla="*/ 839 w 840"/>
                <a:gd name="T15" fmla="*/ 1 h 21054"/>
                <a:gd name="T16" fmla="*/ 1 w 840"/>
                <a:gd name="T17" fmla="*/ 1 h 21054"/>
                <a:gd name="T18" fmla="*/ 1 w 840"/>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0" h="21054">
                  <a:moveTo>
                    <a:pt x="1" y="21053"/>
                  </a:moveTo>
                  <a:lnTo>
                    <a:pt x="839" y="21053"/>
                  </a:lnTo>
                  <a:lnTo>
                    <a:pt x="839" y="6281"/>
                  </a:lnTo>
                  <a:lnTo>
                    <a:pt x="1" y="6281"/>
                  </a:lnTo>
                  <a:lnTo>
                    <a:pt x="1" y="21053"/>
                  </a:lnTo>
                  <a:close/>
                  <a:moveTo>
                    <a:pt x="1" y="2836"/>
                  </a:moveTo>
                  <a:lnTo>
                    <a:pt x="839" y="2836"/>
                  </a:lnTo>
                  <a:lnTo>
                    <a:pt x="839" y="1"/>
                  </a:lnTo>
                  <a:lnTo>
                    <a:pt x="1" y="1"/>
                  </a:lnTo>
                  <a:lnTo>
                    <a:pt x="1"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 name="Freeform 20"/>
            <p:cNvSpPr>
              <a:spLocks noChangeArrowheads="1"/>
            </p:cNvSpPr>
            <p:nvPr/>
          </p:nvSpPr>
          <p:spPr bwMode="auto">
            <a:xfrm>
              <a:off x="5120" y="3960"/>
              <a:ext cx="44" cy="41"/>
            </a:xfrm>
            <a:custGeom>
              <a:avLst/>
              <a:gdLst>
                <a:gd name="T0" fmla="*/ 1 w 4560"/>
                <a:gd name="T1" fmla="*/ 15311 h 15312"/>
                <a:gd name="T2" fmla="*/ 915 w 4560"/>
                <a:gd name="T3" fmla="*/ 15311 h 15312"/>
                <a:gd name="T4" fmla="*/ 915 w 4560"/>
                <a:gd name="T5" fmla="*/ 8613 h 15312"/>
                <a:gd name="T6" fmla="*/ 2477 w 4560"/>
                <a:gd name="T7" fmla="*/ 1914 h 15312"/>
                <a:gd name="T8" fmla="*/ 3780 w 4560"/>
                <a:gd name="T9" fmla="*/ 7177 h 15312"/>
                <a:gd name="T10" fmla="*/ 3780 w 4560"/>
                <a:gd name="T11" fmla="*/ 15311 h 15312"/>
                <a:gd name="T12" fmla="*/ 4560 w 4560"/>
                <a:gd name="T13" fmla="*/ 15311 h 15312"/>
                <a:gd name="T14" fmla="*/ 4560 w 4560"/>
                <a:gd name="T15" fmla="*/ 7177 h 15312"/>
                <a:gd name="T16" fmla="*/ 2608 w 4560"/>
                <a:gd name="T17" fmla="*/ 0 h 15312"/>
                <a:gd name="T18" fmla="*/ 784 w 4560"/>
                <a:gd name="T19" fmla="*/ 3350 h 15312"/>
                <a:gd name="T20" fmla="*/ 784 w 4560"/>
                <a:gd name="T21" fmla="*/ 3350 h 15312"/>
                <a:gd name="T22" fmla="*/ 784 w 4560"/>
                <a:gd name="T23" fmla="*/ 479 h 15312"/>
                <a:gd name="T24" fmla="*/ 1 w 4560"/>
                <a:gd name="T25" fmla="*/ 479 h 15312"/>
                <a:gd name="T26" fmla="*/ 1 w 4560"/>
                <a:gd name="T27" fmla="*/ 3828 h 15312"/>
                <a:gd name="T28" fmla="*/ 1 w 4560"/>
                <a:gd name="T29" fmla="*/ 15311 h 15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60" h="15312">
                  <a:moveTo>
                    <a:pt x="1" y="15311"/>
                  </a:moveTo>
                  <a:cubicBezTo>
                    <a:pt x="915" y="15311"/>
                    <a:pt x="915" y="15311"/>
                    <a:pt x="915" y="15311"/>
                  </a:cubicBezTo>
                  <a:cubicBezTo>
                    <a:pt x="915" y="8613"/>
                    <a:pt x="915" y="8613"/>
                    <a:pt x="915" y="8613"/>
                  </a:cubicBezTo>
                  <a:cubicBezTo>
                    <a:pt x="915" y="3828"/>
                    <a:pt x="1694" y="1914"/>
                    <a:pt x="2477" y="1914"/>
                  </a:cubicBezTo>
                  <a:cubicBezTo>
                    <a:pt x="3260" y="1914"/>
                    <a:pt x="3780" y="3828"/>
                    <a:pt x="3780" y="7177"/>
                  </a:cubicBezTo>
                  <a:cubicBezTo>
                    <a:pt x="3780" y="15311"/>
                    <a:pt x="3780" y="15311"/>
                    <a:pt x="3780" y="15311"/>
                  </a:cubicBezTo>
                  <a:cubicBezTo>
                    <a:pt x="4560" y="15311"/>
                    <a:pt x="4560" y="15311"/>
                    <a:pt x="4560" y="15311"/>
                  </a:cubicBezTo>
                  <a:cubicBezTo>
                    <a:pt x="4560" y="7177"/>
                    <a:pt x="4560" y="7177"/>
                    <a:pt x="4560" y="7177"/>
                  </a:cubicBezTo>
                  <a:cubicBezTo>
                    <a:pt x="4560" y="2393"/>
                    <a:pt x="3780" y="0"/>
                    <a:pt x="2608" y="0"/>
                  </a:cubicBezTo>
                  <a:cubicBezTo>
                    <a:pt x="1825" y="0"/>
                    <a:pt x="1304" y="957"/>
                    <a:pt x="784" y="3350"/>
                  </a:cubicBezTo>
                  <a:cubicBezTo>
                    <a:pt x="784" y="3350"/>
                    <a:pt x="784" y="3350"/>
                    <a:pt x="784" y="3350"/>
                  </a:cubicBezTo>
                  <a:cubicBezTo>
                    <a:pt x="784" y="2393"/>
                    <a:pt x="784" y="1436"/>
                    <a:pt x="784" y="479"/>
                  </a:cubicBezTo>
                  <a:cubicBezTo>
                    <a:pt x="1" y="479"/>
                    <a:pt x="1" y="479"/>
                    <a:pt x="1" y="479"/>
                  </a:cubicBezTo>
                  <a:cubicBezTo>
                    <a:pt x="1" y="1914"/>
                    <a:pt x="1" y="2871"/>
                    <a:pt x="1" y="3828"/>
                  </a:cubicBezTo>
                  <a:cubicBezTo>
                    <a:pt x="1" y="15311"/>
                    <a:pt x="1" y="15311"/>
                    <a:pt x="1" y="15311"/>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 name="Freeform 21"/>
            <p:cNvSpPr>
              <a:spLocks noChangeArrowheads="1"/>
            </p:cNvSpPr>
            <p:nvPr/>
          </p:nvSpPr>
          <p:spPr bwMode="auto">
            <a:xfrm>
              <a:off x="5179" y="3960"/>
              <a:ext cx="48" cy="58"/>
            </a:xfrm>
            <a:custGeom>
              <a:avLst/>
              <a:gdLst>
                <a:gd name="T0" fmla="*/ 135 w 4874"/>
                <a:gd name="T1" fmla="*/ 16830 h 21628"/>
                <a:gd name="T2" fmla="*/ 2372 w 4874"/>
                <a:gd name="T3" fmla="*/ 21627 h 21628"/>
                <a:gd name="T4" fmla="*/ 4874 w 4874"/>
                <a:gd name="T5" fmla="*/ 13457 h 21628"/>
                <a:gd name="T6" fmla="*/ 4874 w 4874"/>
                <a:gd name="T7" fmla="*/ 3373 h 21628"/>
                <a:gd name="T8" fmla="*/ 4874 w 4874"/>
                <a:gd name="T9" fmla="*/ 491 h 21628"/>
                <a:gd name="T10" fmla="*/ 4216 w 4874"/>
                <a:gd name="T11" fmla="*/ 491 h 21628"/>
                <a:gd name="T12" fmla="*/ 4085 w 4874"/>
                <a:gd name="T13" fmla="*/ 2895 h 21628"/>
                <a:gd name="T14" fmla="*/ 2372 w 4874"/>
                <a:gd name="T15" fmla="*/ 0 h 21628"/>
                <a:gd name="T16" fmla="*/ 1 w 4874"/>
                <a:gd name="T17" fmla="*/ 7692 h 21628"/>
                <a:gd name="T18" fmla="*/ 2372 w 4874"/>
                <a:gd name="T19" fmla="*/ 15383 h 21628"/>
                <a:gd name="T20" fmla="*/ 4085 w 4874"/>
                <a:gd name="T21" fmla="*/ 12500 h 21628"/>
                <a:gd name="T22" fmla="*/ 4085 w 4874"/>
                <a:gd name="T23" fmla="*/ 12500 h 21628"/>
                <a:gd name="T24" fmla="*/ 4085 w 4874"/>
                <a:gd name="T25" fmla="*/ 13948 h 21628"/>
                <a:gd name="T26" fmla="*/ 2372 w 4874"/>
                <a:gd name="T27" fmla="*/ 19713 h 21628"/>
                <a:gd name="T28" fmla="*/ 1055 w 4874"/>
                <a:gd name="T29" fmla="*/ 16830 h 21628"/>
                <a:gd name="T30" fmla="*/ 135 w 4874"/>
                <a:gd name="T31" fmla="*/ 16830 h 21628"/>
                <a:gd name="T32" fmla="*/ 924 w 4874"/>
                <a:gd name="T33" fmla="*/ 7692 h 21628"/>
                <a:gd name="T34" fmla="*/ 2506 w 4874"/>
                <a:gd name="T35" fmla="*/ 1926 h 21628"/>
                <a:gd name="T36" fmla="*/ 4085 w 4874"/>
                <a:gd name="T37" fmla="*/ 7692 h 21628"/>
                <a:gd name="T38" fmla="*/ 2506 w 4874"/>
                <a:gd name="T39" fmla="*/ 13457 h 21628"/>
                <a:gd name="T40" fmla="*/ 924 w 4874"/>
                <a:gd name="T41" fmla="*/ 7692 h 2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4" h="21628">
                  <a:moveTo>
                    <a:pt x="135" y="16830"/>
                  </a:moveTo>
                  <a:cubicBezTo>
                    <a:pt x="266" y="20192"/>
                    <a:pt x="793" y="21627"/>
                    <a:pt x="2372" y="21627"/>
                  </a:cubicBezTo>
                  <a:cubicBezTo>
                    <a:pt x="4085" y="21627"/>
                    <a:pt x="4874" y="19713"/>
                    <a:pt x="4874" y="13457"/>
                  </a:cubicBezTo>
                  <a:cubicBezTo>
                    <a:pt x="4874" y="3373"/>
                    <a:pt x="4874" y="3373"/>
                    <a:pt x="4874" y="3373"/>
                  </a:cubicBezTo>
                  <a:cubicBezTo>
                    <a:pt x="4874" y="2405"/>
                    <a:pt x="4874" y="1448"/>
                    <a:pt x="4874" y="491"/>
                  </a:cubicBezTo>
                  <a:cubicBezTo>
                    <a:pt x="4216" y="491"/>
                    <a:pt x="4216" y="491"/>
                    <a:pt x="4216" y="491"/>
                  </a:cubicBezTo>
                  <a:cubicBezTo>
                    <a:pt x="4216" y="1448"/>
                    <a:pt x="4085" y="1926"/>
                    <a:pt x="4085" y="2895"/>
                  </a:cubicBezTo>
                  <a:cubicBezTo>
                    <a:pt x="3692" y="969"/>
                    <a:pt x="3164" y="0"/>
                    <a:pt x="2372" y="0"/>
                  </a:cubicBezTo>
                  <a:cubicBezTo>
                    <a:pt x="1055" y="0"/>
                    <a:pt x="1" y="2895"/>
                    <a:pt x="1" y="7692"/>
                  </a:cubicBezTo>
                  <a:cubicBezTo>
                    <a:pt x="1" y="12500"/>
                    <a:pt x="1055" y="15383"/>
                    <a:pt x="2372" y="15383"/>
                  </a:cubicBezTo>
                  <a:cubicBezTo>
                    <a:pt x="3030" y="15383"/>
                    <a:pt x="3692" y="14426"/>
                    <a:pt x="4085" y="12500"/>
                  </a:cubicBezTo>
                  <a:cubicBezTo>
                    <a:pt x="4085" y="12500"/>
                    <a:pt x="4085" y="12500"/>
                    <a:pt x="4085" y="12500"/>
                  </a:cubicBezTo>
                  <a:cubicBezTo>
                    <a:pt x="4085" y="13948"/>
                    <a:pt x="4085" y="13948"/>
                    <a:pt x="4085" y="13948"/>
                  </a:cubicBezTo>
                  <a:cubicBezTo>
                    <a:pt x="4085" y="17309"/>
                    <a:pt x="3823" y="19713"/>
                    <a:pt x="2372" y="19713"/>
                  </a:cubicBezTo>
                  <a:cubicBezTo>
                    <a:pt x="1452" y="19713"/>
                    <a:pt x="1055" y="18266"/>
                    <a:pt x="1055" y="16830"/>
                  </a:cubicBezTo>
                  <a:cubicBezTo>
                    <a:pt x="135" y="16830"/>
                    <a:pt x="135" y="16830"/>
                    <a:pt x="135" y="16830"/>
                  </a:cubicBezTo>
                  <a:close/>
                  <a:moveTo>
                    <a:pt x="924" y="7692"/>
                  </a:moveTo>
                  <a:cubicBezTo>
                    <a:pt x="924" y="4330"/>
                    <a:pt x="1452" y="1926"/>
                    <a:pt x="2506" y="1926"/>
                  </a:cubicBezTo>
                  <a:cubicBezTo>
                    <a:pt x="3557" y="1926"/>
                    <a:pt x="4085" y="4330"/>
                    <a:pt x="4085" y="7692"/>
                  </a:cubicBezTo>
                  <a:cubicBezTo>
                    <a:pt x="4085" y="11065"/>
                    <a:pt x="3557" y="13457"/>
                    <a:pt x="2506" y="13457"/>
                  </a:cubicBezTo>
                  <a:cubicBezTo>
                    <a:pt x="1452" y="13457"/>
                    <a:pt x="924" y="11065"/>
                    <a:pt x="924" y="769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2"/>
            <p:cNvSpPr>
              <a:spLocks noChangeArrowheads="1"/>
            </p:cNvSpPr>
            <p:nvPr/>
          </p:nvSpPr>
          <p:spPr bwMode="auto">
            <a:xfrm>
              <a:off x="4981" y="3689"/>
              <a:ext cx="253" cy="211"/>
            </a:xfrm>
            <a:custGeom>
              <a:avLst/>
              <a:gdLst>
                <a:gd name="T0" fmla="*/ 12017 w 25469"/>
                <a:gd name="T1" fmla="*/ 53936 h 77321"/>
                <a:gd name="T2" fmla="*/ 18548 w 25469"/>
                <a:gd name="T3" fmla="*/ 0 h 77321"/>
                <a:gd name="T4" fmla="*/ 25468 w 25469"/>
                <a:gd name="T5" fmla="*/ 0 h 77321"/>
                <a:gd name="T6" fmla="*/ 18024 w 25469"/>
                <a:gd name="T7" fmla="*/ 53936 h 77321"/>
                <a:gd name="T8" fmla="*/ 12017 w 25469"/>
                <a:gd name="T9" fmla="*/ 53936 h 77321"/>
                <a:gd name="T10" fmla="*/ 5228 w 25469"/>
                <a:gd name="T11" fmla="*/ 53936 h 77321"/>
                <a:gd name="T12" fmla="*/ 1 w 25469"/>
                <a:gd name="T13" fmla="*/ 0 h 77321"/>
                <a:gd name="T14" fmla="*/ 6793 w 25469"/>
                <a:gd name="T15" fmla="*/ 0 h 77321"/>
                <a:gd name="T16" fmla="*/ 11365 w 25469"/>
                <a:gd name="T17" fmla="*/ 53936 h 77321"/>
                <a:gd name="T18" fmla="*/ 5228 w 25469"/>
                <a:gd name="T19" fmla="*/ 53936 h 77321"/>
                <a:gd name="T20" fmla="*/ 14889 w 25469"/>
                <a:gd name="T21" fmla="*/ 77321 h 77321"/>
                <a:gd name="T22" fmla="*/ 7317 w 25469"/>
                <a:gd name="T23" fmla="*/ 77321 h 77321"/>
                <a:gd name="T24" fmla="*/ 5880 w 25469"/>
                <a:gd name="T25" fmla="*/ 60622 h 77321"/>
                <a:gd name="T26" fmla="*/ 17110 w 25469"/>
                <a:gd name="T27" fmla="*/ 60622 h 77321"/>
                <a:gd name="T28" fmla="*/ 14889 w 25469"/>
                <a:gd name="T29"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69" h="77321">
                  <a:moveTo>
                    <a:pt x="12017" y="53936"/>
                  </a:moveTo>
                  <a:cubicBezTo>
                    <a:pt x="13976" y="35802"/>
                    <a:pt x="16589" y="18625"/>
                    <a:pt x="18548" y="0"/>
                  </a:cubicBezTo>
                  <a:cubicBezTo>
                    <a:pt x="25468" y="0"/>
                    <a:pt x="25468" y="0"/>
                    <a:pt x="25468" y="0"/>
                  </a:cubicBezTo>
                  <a:cubicBezTo>
                    <a:pt x="22989" y="18146"/>
                    <a:pt x="20375" y="35802"/>
                    <a:pt x="18024" y="53936"/>
                  </a:cubicBezTo>
                  <a:cubicBezTo>
                    <a:pt x="12017" y="53936"/>
                    <a:pt x="12017" y="53936"/>
                    <a:pt x="12017" y="53936"/>
                  </a:cubicBezTo>
                  <a:close/>
                  <a:moveTo>
                    <a:pt x="5228" y="53936"/>
                  </a:moveTo>
                  <a:cubicBezTo>
                    <a:pt x="3528" y="35802"/>
                    <a:pt x="1701" y="18146"/>
                    <a:pt x="1" y="0"/>
                  </a:cubicBezTo>
                  <a:cubicBezTo>
                    <a:pt x="6793" y="0"/>
                    <a:pt x="6793" y="0"/>
                    <a:pt x="6793" y="0"/>
                  </a:cubicBezTo>
                  <a:cubicBezTo>
                    <a:pt x="8621" y="23876"/>
                    <a:pt x="10059" y="36280"/>
                    <a:pt x="11365" y="53936"/>
                  </a:cubicBezTo>
                  <a:cubicBezTo>
                    <a:pt x="5228" y="53936"/>
                    <a:pt x="5228" y="53936"/>
                    <a:pt x="5228" y="53936"/>
                  </a:cubicBezTo>
                  <a:close/>
                  <a:moveTo>
                    <a:pt x="14889" y="77321"/>
                  </a:moveTo>
                  <a:cubicBezTo>
                    <a:pt x="7317" y="77321"/>
                    <a:pt x="7317" y="77321"/>
                    <a:pt x="7317" y="77321"/>
                  </a:cubicBezTo>
                  <a:cubicBezTo>
                    <a:pt x="6793" y="71603"/>
                    <a:pt x="6273" y="66352"/>
                    <a:pt x="5880" y="60622"/>
                  </a:cubicBezTo>
                  <a:cubicBezTo>
                    <a:pt x="17110" y="60622"/>
                    <a:pt x="17110" y="60622"/>
                    <a:pt x="17110" y="60622"/>
                  </a:cubicBezTo>
                  <a:cubicBezTo>
                    <a:pt x="16327" y="66352"/>
                    <a:pt x="15544" y="71603"/>
                    <a:pt x="14889"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23"/>
            <p:cNvSpPr>
              <a:spLocks noChangeArrowheads="1"/>
            </p:cNvSpPr>
            <p:nvPr/>
          </p:nvSpPr>
          <p:spPr bwMode="auto">
            <a:xfrm>
              <a:off x="4272" y="3766"/>
              <a:ext cx="157" cy="157"/>
            </a:xfrm>
            <a:custGeom>
              <a:avLst/>
              <a:gdLst>
                <a:gd name="T0" fmla="*/ 1704 w 15827"/>
                <a:gd name="T1" fmla="*/ 46818 h 57800"/>
                <a:gd name="T2" fmla="*/ 1 w 15827"/>
                <a:gd name="T3" fmla="*/ 32488 h 57800"/>
                <a:gd name="T4" fmla="*/ 4710 w 15827"/>
                <a:gd name="T5" fmla="*/ 32488 h 57800"/>
                <a:gd name="T6" fmla="*/ 5103 w 15827"/>
                <a:gd name="T7" fmla="*/ 34881 h 57800"/>
                <a:gd name="T8" fmla="*/ 1704 w 15827"/>
                <a:gd name="T9" fmla="*/ 46818 h 57800"/>
                <a:gd name="T10" fmla="*/ 15698 w 15827"/>
                <a:gd name="T11" fmla="*/ 32488 h 57800"/>
                <a:gd name="T12" fmla="*/ 7851 w 15827"/>
                <a:gd name="T13" fmla="*/ 57799 h 57800"/>
                <a:gd name="T14" fmla="*/ 3011 w 15827"/>
                <a:gd name="T15" fmla="*/ 51591 h 57800"/>
                <a:gd name="T16" fmla="*/ 6279 w 15827"/>
                <a:gd name="T17" fmla="*/ 39653 h 57800"/>
                <a:gd name="T18" fmla="*/ 7851 w 15827"/>
                <a:gd name="T19" fmla="*/ 41089 h 57800"/>
                <a:gd name="T20" fmla="*/ 10989 w 15827"/>
                <a:gd name="T21" fmla="*/ 32488 h 57800"/>
                <a:gd name="T22" fmla="*/ 15698 w 15827"/>
                <a:gd name="T23" fmla="*/ 32488 h 57800"/>
                <a:gd name="T24" fmla="*/ 3011 w 15827"/>
                <a:gd name="T25" fmla="*/ 6220 h 57800"/>
                <a:gd name="T26" fmla="*/ 7851 w 15827"/>
                <a:gd name="T27" fmla="*/ 0 h 57800"/>
                <a:gd name="T28" fmla="*/ 15826 w 15827"/>
                <a:gd name="T29" fmla="*/ 25802 h 57800"/>
                <a:gd name="T30" fmla="*/ 11120 w 15827"/>
                <a:gd name="T31" fmla="*/ 25802 h 57800"/>
                <a:gd name="T32" fmla="*/ 7851 w 15827"/>
                <a:gd name="T33" fmla="*/ 16723 h 57800"/>
                <a:gd name="T34" fmla="*/ 6279 w 15827"/>
                <a:gd name="T35" fmla="*/ 18158 h 57800"/>
                <a:gd name="T36" fmla="*/ 3011 w 15827"/>
                <a:gd name="T37" fmla="*/ 6220 h 57800"/>
                <a:gd name="T38" fmla="*/ 1 w 15827"/>
                <a:gd name="T39" fmla="*/ 25802 h 57800"/>
                <a:gd name="T40" fmla="*/ 1704 w 15827"/>
                <a:gd name="T41" fmla="*/ 10993 h 57800"/>
                <a:gd name="T42" fmla="*/ 4972 w 15827"/>
                <a:gd name="T43" fmla="*/ 22931 h 57800"/>
                <a:gd name="T44" fmla="*/ 4710 w 15827"/>
                <a:gd name="T45" fmla="*/ 25802 h 57800"/>
                <a:gd name="T46" fmla="*/ 1 w 15827"/>
                <a:gd name="T47" fmla="*/ 25802 h 57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27" h="57800">
                  <a:moveTo>
                    <a:pt x="1704" y="46818"/>
                  </a:moveTo>
                  <a:cubicBezTo>
                    <a:pt x="918" y="43003"/>
                    <a:pt x="263" y="38218"/>
                    <a:pt x="1" y="32488"/>
                  </a:cubicBezTo>
                  <a:cubicBezTo>
                    <a:pt x="4710" y="32488"/>
                    <a:pt x="4710" y="32488"/>
                    <a:pt x="4710" y="32488"/>
                  </a:cubicBezTo>
                  <a:cubicBezTo>
                    <a:pt x="4841" y="33445"/>
                    <a:pt x="4972" y="34402"/>
                    <a:pt x="5103" y="34881"/>
                  </a:cubicBezTo>
                  <a:cubicBezTo>
                    <a:pt x="1704" y="46818"/>
                    <a:pt x="1704" y="46818"/>
                    <a:pt x="1704" y="46818"/>
                  </a:cubicBezTo>
                  <a:close/>
                  <a:moveTo>
                    <a:pt x="15698" y="32488"/>
                  </a:moveTo>
                  <a:cubicBezTo>
                    <a:pt x="15174" y="46818"/>
                    <a:pt x="11903" y="57799"/>
                    <a:pt x="7851" y="57799"/>
                  </a:cubicBezTo>
                  <a:cubicBezTo>
                    <a:pt x="6017" y="57799"/>
                    <a:pt x="4317" y="55419"/>
                    <a:pt x="3011" y="51591"/>
                  </a:cubicBezTo>
                  <a:cubicBezTo>
                    <a:pt x="6279" y="39653"/>
                    <a:pt x="6279" y="39653"/>
                    <a:pt x="6279" y="39653"/>
                  </a:cubicBezTo>
                  <a:cubicBezTo>
                    <a:pt x="6803" y="40610"/>
                    <a:pt x="7327" y="41089"/>
                    <a:pt x="7851" y="41089"/>
                  </a:cubicBezTo>
                  <a:cubicBezTo>
                    <a:pt x="9420" y="41089"/>
                    <a:pt x="10596" y="37261"/>
                    <a:pt x="10989" y="32488"/>
                  </a:cubicBezTo>
                  <a:cubicBezTo>
                    <a:pt x="15698" y="32488"/>
                    <a:pt x="15698" y="32488"/>
                    <a:pt x="15698" y="32488"/>
                  </a:cubicBezTo>
                  <a:close/>
                  <a:moveTo>
                    <a:pt x="3011" y="6220"/>
                  </a:moveTo>
                  <a:cubicBezTo>
                    <a:pt x="4317" y="2393"/>
                    <a:pt x="6017" y="0"/>
                    <a:pt x="7851" y="0"/>
                  </a:cubicBezTo>
                  <a:cubicBezTo>
                    <a:pt x="12034" y="0"/>
                    <a:pt x="15436" y="11472"/>
                    <a:pt x="15826" y="25802"/>
                  </a:cubicBezTo>
                  <a:cubicBezTo>
                    <a:pt x="11120" y="25802"/>
                    <a:pt x="11120" y="25802"/>
                    <a:pt x="11120" y="25802"/>
                  </a:cubicBezTo>
                  <a:cubicBezTo>
                    <a:pt x="10727" y="20551"/>
                    <a:pt x="9420" y="16723"/>
                    <a:pt x="7851" y="16723"/>
                  </a:cubicBezTo>
                  <a:cubicBezTo>
                    <a:pt x="7327" y="16723"/>
                    <a:pt x="6672" y="17201"/>
                    <a:pt x="6279" y="18158"/>
                  </a:cubicBezTo>
                  <a:cubicBezTo>
                    <a:pt x="3011" y="6220"/>
                    <a:pt x="3011" y="6220"/>
                    <a:pt x="3011" y="6220"/>
                  </a:cubicBezTo>
                  <a:close/>
                  <a:moveTo>
                    <a:pt x="1" y="25802"/>
                  </a:moveTo>
                  <a:cubicBezTo>
                    <a:pt x="132" y="20072"/>
                    <a:pt x="787" y="14809"/>
                    <a:pt x="1704" y="10993"/>
                  </a:cubicBezTo>
                  <a:cubicBezTo>
                    <a:pt x="4972" y="22931"/>
                    <a:pt x="4972" y="22931"/>
                    <a:pt x="4972" y="22931"/>
                  </a:cubicBezTo>
                  <a:cubicBezTo>
                    <a:pt x="4841" y="23888"/>
                    <a:pt x="4710" y="24845"/>
                    <a:pt x="4710" y="25802"/>
                  </a:cubicBezTo>
                  <a:cubicBezTo>
                    <a:pt x="1" y="25802"/>
                    <a:pt x="1" y="25802"/>
                    <a:pt x="1" y="25802"/>
                  </a:cubicBezTo>
                  <a:close/>
                </a:path>
              </a:pathLst>
            </a:custGeom>
            <a:solidFill>
              <a:srgbClr val="FC1B1C"/>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24"/>
            <p:cNvSpPr>
              <a:spLocks noChangeArrowheads="1"/>
            </p:cNvSpPr>
            <p:nvPr/>
          </p:nvSpPr>
          <p:spPr bwMode="auto">
            <a:xfrm>
              <a:off x="5185" y="3689"/>
              <a:ext cx="267" cy="211"/>
            </a:xfrm>
            <a:custGeom>
              <a:avLst/>
              <a:gdLst>
                <a:gd name="T0" fmla="*/ 11076 w 26830"/>
                <a:gd name="T1" fmla="*/ 45359 h 77321"/>
                <a:gd name="T2" fmla="*/ 17194 w 26830"/>
                <a:gd name="T3" fmla="*/ 45359 h 77321"/>
                <a:gd name="T4" fmla="*/ 14718 w 26830"/>
                <a:gd name="T5" fmla="*/ 16723 h 77321"/>
                <a:gd name="T6" fmla="*/ 11076 w 26830"/>
                <a:gd name="T7" fmla="*/ 45359 h 77321"/>
                <a:gd name="T8" fmla="*/ 3518 w 26830"/>
                <a:gd name="T9" fmla="*/ 53948 h 77321"/>
                <a:gd name="T10" fmla="*/ 11076 w 26830"/>
                <a:gd name="T11" fmla="*/ 0 h 77321"/>
                <a:gd name="T12" fmla="*/ 19015 w 26830"/>
                <a:gd name="T13" fmla="*/ 0 h 77321"/>
                <a:gd name="T14" fmla="*/ 24360 w 26830"/>
                <a:gd name="T15" fmla="*/ 53948 h 77321"/>
                <a:gd name="T16" fmla="*/ 3518 w 26830"/>
                <a:gd name="T17" fmla="*/ 53948 h 77321"/>
                <a:gd name="T18" fmla="*/ 25140 w 26830"/>
                <a:gd name="T19" fmla="*/ 60622 h 77321"/>
                <a:gd name="T20" fmla="*/ 26830 w 26830"/>
                <a:gd name="T21" fmla="*/ 77321 h 77321"/>
                <a:gd name="T22" fmla="*/ 19801 w 26830"/>
                <a:gd name="T23" fmla="*/ 77321 h 77321"/>
                <a:gd name="T24" fmla="*/ 18367 w 26830"/>
                <a:gd name="T25" fmla="*/ 60622 h 77321"/>
                <a:gd name="T26" fmla="*/ 25140 w 26830"/>
                <a:gd name="T27" fmla="*/ 60622 h 77321"/>
                <a:gd name="T28" fmla="*/ 9249 w 26830"/>
                <a:gd name="T29" fmla="*/ 60622 h 77321"/>
                <a:gd name="T30" fmla="*/ 7297 w 26830"/>
                <a:gd name="T31" fmla="*/ 77321 h 77321"/>
                <a:gd name="T32" fmla="*/ 0 w 26830"/>
                <a:gd name="T33" fmla="*/ 77321 h 77321"/>
                <a:gd name="T34" fmla="*/ 2476 w 26830"/>
                <a:gd name="T35" fmla="*/ 60622 h 77321"/>
                <a:gd name="T36" fmla="*/ 9249 w 26830"/>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830" h="77321">
                  <a:moveTo>
                    <a:pt x="11076" y="45359"/>
                  </a:moveTo>
                  <a:cubicBezTo>
                    <a:pt x="17194" y="45359"/>
                    <a:pt x="17194" y="45359"/>
                    <a:pt x="17194" y="45359"/>
                  </a:cubicBezTo>
                  <a:cubicBezTo>
                    <a:pt x="14718" y="16723"/>
                    <a:pt x="14718" y="16723"/>
                    <a:pt x="14718" y="16723"/>
                  </a:cubicBezTo>
                  <a:cubicBezTo>
                    <a:pt x="11076" y="45359"/>
                    <a:pt x="11076" y="45359"/>
                    <a:pt x="11076" y="45359"/>
                  </a:cubicBezTo>
                  <a:close/>
                  <a:moveTo>
                    <a:pt x="3518" y="53948"/>
                  </a:moveTo>
                  <a:cubicBezTo>
                    <a:pt x="6387" y="34378"/>
                    <a:pt x="9904" y="9091"/>
                    <a:pt x="11076" y="0"/>
                  </a:cubicBezTo>
                  <a:cubicBezTo>
                    <a:pt x="19015" y="0"/>
                    <a:pt x="19015" y="0"/>
                    <a:pt x="19015" y="0"/>
                  </a:cubicBezTo>
                  <a:cubicBezTo>
                    <a:pt x="20712" y="18158"/>
                    <a:pt x="22533" y="36292"/>
                    <a:pt x="24360" y="53948"/>
                  </a:cubicBezTo>
                  <a:cubicBezTo>
                    <a:pt x="3518" y="53948"/>
                    <a:pt x="3518" y="53948"/>
                    <a:pt x="3518" y="53948"/>
                  </a:cubicBezTo>
                  <a:close/>
                  <a:moveTo>
                    <a:pt x="25140" y="60622"/>
                  </a:moveTo>
                  <a:cubicBezTo>
                    <a:pt x="25664" y="66364"/>
                    <a:pt x="26181" y="71603"/>
                    <a:pt x="26830" y="77321"/>
                  </a:cubicBezTo>
                  <a:cubicBezTo>
                    <a:pt x="19801" y="77321"/>
                    <a:pt x="19801" y="77321"/>
                    <a:pt x="19801" y="77321"/>
                  </a:cubicBezTo>
                  <a:cubicBezTo>
                    <a:pt x="19408" y="71603"/>
                    <a:pt x="18891" y="66364"/>
                    <a:pt x="18367" y="60622"/>
                  </a:cubicBezTo>
                  <a:cubicBezTo>
                    <a:pt x="25140" y="60622"/>
                    <a:pt x="25140" y="60622"/>
                    <a:pt x="25140" y="60622"/>
                  </a:cubicBezTo>
                  <a:close/>
                  <a:moveTo>
                    <a:pt x="9249" y="60622"/>
                  </a:moveTo>
                  <a:cubicBezTo>
                    <a:pt x="7297" y="77321"/>
                    <a:pt x="7297" y="77321"/>
                    <a:pt x="7297" y="77321"/>
                  </a:cubicBezTo>
                  <a:cubicBezTo>
                    <a:pt x="0" y="77321"/>
                    <a:pt x="0" y="77321"/>
                    <a:pt x="0" y="77321"/>
                  </a:cubicBezTo>
                  <a:cubicBezTo>
                    <a:pt x="524" y="73517"/>
                    <a:pt x="1435" y="67775"/>
                    <a:pt x="2476" y="60622"/>
                  </a:cubicBezTo>
                  <a:cubicBezTo>
                    <a:pt x="9249" y="60622"/>
                    <a:pt x="9249" y="60622"/>
                    <a:pt x="9249"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25"/>
            <p:cNvSpPr>
              <a:spLocks noChangeArrowheads="1"/>
            </p:cNvSpPr>
            <p:nvPr/>
          </p:nvSpPr>
          <p:spPr bwMode="auto">
            <a:xfrm>
              <a:off x="5408" y="3689"/>
              <a:ext cx="63" cy="29"/>
            </a:xfrm>
            <a:custGeom>
              <a:avLst/>
              <a:gdLst>
                <a:gd name="T0" fmla="*/ 884 w 6394"/>
                <a:gd name="T1" fmla="*/ 10909 h 10910"/>
                <a:gd name="T2" fmla="*/ 1435 w 6394"/>
                <a:gd name="T3" fmla="*/ 10909 h 10910"/>
                <a:gd name="T4" fmla="*/ 1435 w 6394"/>
                <a:gd name="T5" fmla="*/ 1818 h 10910"/>
                <a:gd name="T6" fmla="*/ 2319 w 6394"/>
                <a:gd name="T7" fmla="*/ 1818 h 10910"/>
                <a:gd name="T8" fmla="*/ 2319 w 6394"/>
                <a:gd name="T9" fmla="*/ 0 h 10910"/>
                <a:gd name="T10" fmla="*/ 0 w 6394"/>
                <a:gd name="T11" fmla="*/ 0 h 10910"/>
                <a:gd name="T12" fmla="*/ 0 w 6394"/>
                <a:gd name="T13" fmla="*/ 1818 h 10910"/>
                <a:gd name="T14" fmla="*/ 884 w 6394"/>
                <a:gd name="T15" fmla="*/ 1818 h 10910"/>
                <a:gd name="T16" fmla="*/ 884 w 6394"/>
                <a:gd name="T17" fmla="*/ 10909 h 10910"/>
                <a:gd name="T18" fmla="*/ 5843 w 6394"/>
                <a:gd name="T19" fmla="*/ 10909 h 10910"/>
                <a:gd name="T20" fmla="*/ 6393 w 6394"/>
                <a:gd name="T21" fmla="*/ 10909 h 10910"/>
                <a:gd name="T22" fmla="*/ 6393 w 6394"/>
                <a:gd name="T23" fmla="*/ 0 h 10910"/>
                <a:gd name="T24" fmla="*/ 5457 w 6394"/>
                <a:gd name="T25" fmla="*/ 0 h 10910"/>
                <a:gd name="T26" fmla="*/ 4690 w 6394"/>
                <a:gd name="T27" fmla="*/ 7082 h 10910"/>
                <a:gd name="T28" fmla="*/ 3917 w 6394"/>
                <a:gd name="T29" fmla="*/ 0 h 10910"/>
                <a:gd name="T30" fmla="*/ 2981 w 6394"/>
                <a:gd name="T31" fmla="*/ 0 h 10910"/>
                <a:gd name="T32" fmla="*/ 2981 w 6394"/>
                <a:gd name="T33" fmla="*/ 10909 h 10910"/>
                <a:gd name="T34" fmla="*/ 3642 w 6394"/>
                <a:gd name="T35" fmla="*/ 10909 h 10910"/>
                <a:gd name="T36" fmla="*/ 3642 w 6394"/>
                <a:gd name="T37" fmla="*/ 2440 h 10910"/>
                <a:gd name="T38" fmla="*/ 4520 w 6394"/>
                <a:gd name="T39" fmla="*/ 10909 h 10910"/>
                <a:gd name="T40" fmla="*/ 4965 w 6394"/>
                <a:gd name="T41" fmla="*/ 10909 h 10910"/>
                <a:gd name="T42" fmla="*/ 5843 w 6394"/>
                <a:gd name="T43" fmla="*/ 2440 h 10910"/>
                <a:gd name="T44" fmla="*/ 5843 w 6394"/>
                <a:gd name="T45" fmla="*/ 10909 h 10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94" h="10910">
                  <a:moveTo>
                    <a:pt x="884" y="10909"/>
                  </a:moveTo>
                  <a:lnTo>
                    <a:pt x="1435" y="10909"/>
                  </a:lnTo>
                  <a:lnTo>
                    <a:pt x="1435" y="1818"/>
                  </a:lnTo>
                  <a:lnTo>
                    <a:pt x="2319" y="1818"/>
                  </a:lnTo>
                  <a:lnTo>
                    <a:pt x="2319" y="0"/>
                  </a:lnTo>
                  <a:lnTo>
                    <a:pt x="0" y="0"/>
                  </a:lnTo>
                  <a:lnTo>
                    <a:pt x="0" y="1818"/>
                  </a:lnTo>
                  <a:lnTo>
                    <a:pt x="884" y="1818"/>
                  </a:lnTo>
                  <a:lnTo>
                    <a:pt x="884" y="10909"/>
                  </a:lnTo>
                  <a:close/>
                  <a:moveTo>
                    <a:pt x="5843" y="10909"/>
                  </a:moveTo>
                  <a:lnTo>
                    <a:pt x="6393" y="10909"/>
                  </a:lnTo>
                  <a:lnTo>
                    <a:pt x="6393" y="0"/>
                  </a:lnTo>
                  <a:lnTo>
                    <a:pt x="5457" y="0"/>
                  </a:lnTo>
                  <a:lnTo>
                    <a:pt x="4690" y="7082"/>
                  </a:lnTo>
                  <a:lnTo>
                    <a:pt x="3917" y="0"/>
                  </a:lnTo>
                  <a:lnTo>
                    <a:pt x="2981" y="0"/>
                  </a:lnTo>
                  <a:lnTo>
                    <a:pt x="2981" y="10909"/>
                  </a:lnTo>
                  <a:lnTo>
                    <a:pt x="3642" y="10909"/>
                  </a:lnTo>
                  <a:lnTo>
                    <a:pt x="3642" y="2440"/>
                  </a:lnTo>
                  <a:lnTo>
                    <a:pt x="4520" y="10909"/>
                  </a:lnTo>
                  <a:lnTo>
                    <a:pt x="4965" y="10909"/>
                  </a:lnTo>
                  <a:lnTo>
                    <a:pt x="5843" y="2440"/>
                  </a:lnTo>
                  <a:lnTo>
                    <a:pt x="5843" y="10909"/>
                  </a:ln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303153357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faultInABTo_000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65300"/>
            <a:ext cx="9144000" cy="3315956"/>
          </a:xfrm>
          <a:prstGeom prst="rect">
            <a:avLst/>
          </a:prstGeom>
        </p:spPr>
      </p:pic>
      <p:grpSp>
        <p:nvGrpSpPr>
          <p:cNvPr id="5" name="Group 2"/>
          <p:cNvGrpSpPr>
            <a:grpSpLocks/>
          </p:cNvGrpSpPr>
          <p:nvPr/>
        </p:nvGrpSpPr>
        <p:grpSpPr bwMode="auto">
          <a:xfrm>
            <a:off x="6781800" y="5856288"/>
            <a:ext cx="1901825" cy="522287"/>
            <a:chOff x="4272" y="3689"/>
            <a:chExt cx="1198" cy="329"/>
          </a:xfrm>
        </p:grpSpPr>
        <p:sp>
          <p:nvSpPr>
            <p:cNvPr id="6" name="Freeform 3"/>
            <p:cNvSpPr>
              <a:spLocks noChangeArrowheads="1"/>
            </p:cNvSpPr>
            <p:nvPr/>
          </p:nvSpPr>
          <p:spPr bwMode="auto">
            <a:xfrm>
              <a:off x="4755" y="3689"/>
              <a:ext cx="218" cy="211"/>
            </a:xfrm>
            <a:custGeom>
              <a:avLst/>
              <a:gdLst>
                <a:gd name="T0" fmla="*/ 524 w 21957"/>
                <a:gd name="T1" fmla="*/ 53936 h 77321"/>
                <a:gd name="T2" fmla="*/ 1048 w 21957"/>
                <a:gd name="T3" fmla="*/ 0 h 77321"/>
                <a:gd name="T4" fmla="*/ 12288 w 21957"/>
                <a:gd name="T5" fmla="*/ 0 h 77321"/>
                <a:gd name="T6" fmla="*/ 21957 w 21957"/>
                <a:gd name="T7" fmla="*/ 35802 h 77321"/>
                <a:gd name="T8" fmla="*/ 21174 w 21957"/>
                <a:gd name="T9" fmla="*/ 53936 h 77321"/>
                <a:gd name="T10" fmla="*/ 13854 w 21957"/>
                <a:gd name="T11" fmla="*/ 53936 h 77321"/>
                <a:gd name="T12" fmla="*/ 15292 w 21957"/>
                <a:gd name="T13" fmla="*/ 35802 h 77321"/>
                <a:gd name="T14" fmla="*/ 10720 w 21957"/>
                <a:gd name="T15" fmla="*/ 16711 h 77321"/>
                <a:gd name="T16" fmla="*/ 7189 w 21957"/>
                <a:gd name="T17" fmla="*/ 16711 h 77321"/>
                <a:gd name="T18" fmla="*/ 6799 w 21957"/>
                <a:gd name="T19" fmla="*/ 53936 h 77321"/>
                <a:gd name="T20" fmla="*/ 524 w 21957"/>
                <a:gd name="T21" fmla="*/ 53936 h 77321"/>
                <a:gd name="T22" fmla="*/ 10851 w 21957"/>
                <a:gd name="T23" fmla="*/ 77321 h 77321"/>
                <a:gd name="T24" fmla="*/ 0 w 21957"/>
                <a:gd name="T25" fmla="*/ 77321 h 77321"/>
                <a:gd name="T26" fmla="*/ 393 w 21957"/>
                <a:gd name="T27" fmla="*/ 60622 h 77321"/>
                <a:gd name="T28" fmla="*/ 20260 w 21957"/>
                <a:gd name="T29" fmla="*/ 60622 h 77321"/>
                <a:gd name="T30" fmla="*/ 10851 w 21957"/>
                <a:gd name="T31"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957" h="77321">
                  <a:moveTo>
                    <a:pt x="524" y="53936"/>
                  </a:moveTo>
                  <a:cubicBezTo>
                    <a:pt x="786" y="37716"/>
                    <a:pt x="1048" y="17189"/>
                    <a:pt x="1048" y="0"/>
                  </a:cubicBezTo>
                  <a:cubicBezTo>
                    <a:pt x="12288" y="0"/>
                    <a:pt x="12288" y="0"/>
                    <a:pt x="12288" y="0"/>
                  </a:cubicBezTo>
                  <a:cubicBezTo>
                    <a:pt x="17515" y="0"/>
                    <a:pt x="21957" y="8122"/>
                    <a:pt x="21957" y="35802"/>
                  </a:cubicBezTo>
                  <a:cubicBezTo>
                    <a:pt x="21957" y="42967"/>
                    <a:pt x="21698" y="49163"/>
                    <a:pt x="21174" y="53936"/>
                  </a:cubicBezTo>
                  <a:cubicBezTo>
                    <a:pt x="13854" y="53936"/>
                    <a:pt x="13854" y="53936"/>
                    <a:pt x="13854" y="53936"/>
                  </a:cubicBezTo>
                  <a:cubicBezTo>
                    <a:pt x="14902" y="49641"/>
                    <a:pt x="15292" y="42967"/>
                    <a:pt x="15292" y="35802"/>
                  </a:cubicBezTo>
                  <a:cubicBezTo>
                    <a:pt x="15292" y="21484"/>
                    <a:pt x="13202" y="16711"/>
                    <a:pt x="10720" y="16711"/>
                  </a:cubicBezTo>
                  <a:cubicBezTo>
                    <a:pt x="7189" y="16711"/>
                    <a:pt x="7189" y="16711"/>
                    <a:pt x="7189" y="16711"/>
                  </a:cubicBezTo>
                  <a:cubicBezTo>
                    <a:pt x="6799" y="53936"/>
                    <a:pt x="6799" y="53936"/>
                    <a:pt x="6799" y="53936"/>
                  </a:cubicBezTo>
                  <a:cubicBezTo>
                    <a:pt x="524" y="53936"/>
                    <a:pt x="524" y="53936"/>
                    <a:pt x="524" y="53936"/>
                  </a:cubicBezTo>
                  <a:close/>
                  <a:moveTo>
                    <a:pt x="10851" y="77321"/>
                  </a:moveTo>
                  <a:cubicBezTo>
                    <a:pt x="0" y="77321"/>
                    <a:pt x="0" y="77321"/>
                    <a:pt x="0" y="77321"/>
                  </a:cubicBezTo>
                  <a:cubicBezTo>
                    <a:pt x="131" y="73505"/>
                    <a:pt x="262" y="67775"/>
                    <a:pt x="393" y="60622"/>
                  </a:cubicBezTo>
                  <a:cubicBezTo>
                    <a:pt x="20260" y="60622"/>
                    <a:pt x="20260" y="60622"/>
                    <a:pt x="20260" y="60622"/>
                  </a:cubicBezTo>
                  <a:cubicBezTo>
                    <a:pt x="17384" y="77321"/>
                    <a:pt x="11633" y="77321"/>
                    <a:pt x="10851"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 name="Freeform 4"/>
            <p:cNvSpPr>
              <a:spLocks noChangeArrowheads="1"/>
            </p:cNvSpPr>
            <p:nvPr/>
          </p:nvSpPr>
          <p:spPr bwMode="auto">
            <a:xfrm>
              <a:off x="4466" y="3689"/>
              <a:ext cx="266" cy="211"/>
            </a:xfrm>
            <a:custGeom>
              <a:avLst/>
              <a:gdLst>
                <a:gd name="T0" fmla="*/ 10975 w 26778"/>
                <a:gd name="T1" fmla="*/ 45347 h 77321"/>
                <a:gd name="T2" fmla="*/ 17243 w 26778"/>
                <a:gd name="T3" fmla="*/ 45347 h 77321"/>
                <a:gd name="T4" fmla="*/ 14761 w 26778"/>
                <a:gd name="T5" fmla="*/ 16711 h 77321"/>
                <a:gd name="T6" fmla="*/ 10975 w 26778"/>
                <a:gd name="T7" fmla="*/ 45347 h 77321"/>
                <a:gd name="T8" fmla="*/ 3527 w 26778"/>
                <a:gd name="T9" fmla="*/ 53936 h 77321"/>
                <a:gd name="T10" fmla="*/ 11106 w 26778"/>
                <a:gd name="T11" fmla="*/ 0 h 77321"/>
                <a:gd name="T12" fmla="*/ 19071 w 26778"/>
                <a:gd name="T13" fmla="*/ 0 h 77321"/>
                <a:gd name="T14" fmla="*/ 24429 w 26778"/>
                <a:gd name="T15" fmla="*/ 53936 h 77321"/>
                <a:gd name="T16" fmla="*/ 3527 w 26778"/>
                <a:gd name="T17" fmla="*/ 53936 h 77321"/>
                <a:gd name="T18" fmla="*/ 25081 w 26778"/>
                <a:gd name="T19" fmla="*/ 60622 h 77321"/>
                <a:gd name="T20" fmla="*/ 26777 w 26778"/>
                <a:gd name="T21" fmla="*/ 77321 h 77321"/>
                <a:gd name="T22" fmla="*/ 19726 w 26778"/>
                <a:gd name="T23" fmla="*/ 77321 h 77321"/>
                <a:gd name="T24" fmla="*/ 18419 w 26778"/>
                <a:gd name="T25" fmla="*/ 60622 h 77321"/>
                <a:gd name="T26" fmla="*/ 25081 w 26778"/>
                <a:gd name="T27" fmla="*/ 60622 h 77321"/>
                <a:gd name="T28" fmla="*/ 9275 w 26778"/>
                <a:gd name="T29" fmla="*/ 60622 h 77321"/>
                <a:gd name="T30" fmla="*/ 7186 w 26778"/>
                <a:gd name="T31" fmla="*/ 77321 h 77321"/>
                <a:gd name="T32" fmla="*/ 0 w 26778"/>
                <a:gd name="T33" fmla="*/ 77321 h 77321"/>
                <a:gd name="T34" fmla="*/ 2483 w 26778"/>
                <a:gd name="T35" fmla="*/ 60622 h 77321"/>
                <a:gd name="T36" fmla="*/ 9275 w 26778"/>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78" h="77321">
                  <a:moveTo>
                    <a:pt x="10975" y="45347"/>
                  </a:moveTo>
                  <a:cubicBezTo>
                    <a:pt x="17243" y="45347"/>
                    <a:pt x="17243" y="45347"/>
                    <a:pt x="17243" y="45347"/>
                  </a:cubicBezTo>
                  <a:cubicBezTo>
                    <a:pt x="14761" y="16711"/>
                    <a:pt x="14761" y="16711"/>
                    <a:pt x="14761" y="16711"/>
                  </a:cubicBezTo>
                  <a:cubicBezTo>
                    <a:pt x="10975" y="45347"/>
                    <a:pt x="10975" y="45347"/>
                    <a:pt x="10975" y="45347"/>
                  </a:cubicBezTo>
                  <a:close/>
                  <a:moveTo>
                    <a:pt x="3527" y="53936"/>
                  </a:moveTo>
                  <a:cubicBezTo>
                    <a:pt x="6403" y="34366"/>
                    <a:pt x="9930" y="9079"/>
                    <a:pt x="11106" y="0"/>
                  </a:cubicBezTo>
                  <a:cubicBezTo>
                    <a:pt x="19071" y="0"/>
                    <a:pt x="19071" y="0"/>
                    <a:pt x="19071" y="0"/>
                  </a:cubicBezTo>
                  <a:cubicBezTo>
                    <a:pt x="20771" y="18146"/>
                    <a:pt x="22598" y="36280"/>
                    <a:pt x="24429" y="53936"/>
                  </a:cubicBezTo>
                  <a:cubicBezTo>
                    <a:pt x="3527" y="53936"/>
                    <a:pt x="3527" y="53936"/>
                    <a:pt x="3527" y="53936"/>
                  </a:cubicBezTo>
                  <a:close/>
                  <a:moveTo>
                    <a:pt x="25081" y="60622"/>
                  </a:moveTo>
                  <a:cubicBezTo>
                    <a:pt x="25605" y="66352"/>
                    <a:pt x="26257" y="71603"/>
                    <a:pt x="26777" y="77321"/>
                  </a:cubicBezTo>
                  <a:cubicBezTo>
                    <a:pt x="19726" y="77321"/>
                    <a:pt x="19726" y="77321"/>
                    <a:pt x="19726" y="77321"/>
                  </a:cubicBezTo>
                  <a:cubicBezTo>
                    <a:pt x="19333" y="71603"/>
                    <a:pt x="18940" y="66352"/>
                    <a:pt x="18419" y="60622"/>
                  </a:cubicBezTo>
                  <a:cubicBezTo>
                    <a:pt x="25081" y="60622"/>
                    <a:pt x="25081" y="60622"/>
                    <a:pt x="25081" y="60622"/>
                  </a:cubicBezTo>
                  <a:close/>
                  <a:moveTo>
                    <a:pt x="9275" y="60622"/>
                  </a:moveTo>
                  <a:cubicBezTo>
                    <a:pt x="7186" y="77321"/>
                    <a:pt x="7186" y="77321"/>
                    <a:pt x="7186" y="77321"/>
                  </a:cubicBezTo>
                  <a:cubicBezTo>
                    <a:pt x="0" y="77321"/>
                    <a:pt x="0" y="77321"/>
                    <a:pt x="0" y="77321"/>
                  </a:cubicBezTo>
                  <a:cubicBezTo>
                    <a:pt x="524" y="73505"/>
                    <a:pt x="1438" y="67775"/>
                    <a:pt x="2483" y="60622"/>
                  </a:cubicBezTo>
                  <a:cubicBezTo>
                    <a:pt x="9275" y="60622"/>
                    <a:pt x="9275" y="60622"/>
                    <a:pt x="9275"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 name="Freeform 5"/>
            <p:cNvSpPr>
              <a:spLocks noChangeArrowheads="1"/>
            </p:cNvSpPr>
            <p:nvPr/>
          </p:nvSpPr>
          <p:spPr bwMode="auto">
            <a:xfrm>
              <a:off x="4290" y="3943"/>
              <a:ext cx="64" cy="60"/>
            </a:xfrm>
            <a:custGeom>
              <a:avLst/>
              <a:gdLst>
                <a:gd name="T0" fmla="*/ 0 w 6498"/>
                <a:gd name="T1" fmla="*/ 10970 h 22394"/>
                <a:gd name="T2" fmla="*/ 3249 w 6498"/>
                <a:gd name="T3" fmla="*/ 22393 h 22394"/>
                <a:gd name="T4" fmla="*/ 6498 w 6498"/>
                <a:gd name="T5" fmla="*/ 10970 h 22394"/>
                <a:gd name="T6" fmla="*/ 3249 w 6498"/>
                <a:gd name="T7" fmla="*/ 1 h 22394"/>
                <a:gd name="T8" fmla="*/ 0 w 6498"/>
                <a:gd name="T9" fmla="*/ 10970 h 22394"/>
                <a:gd name="T10" fmla="*/ 911 w 6498"/>
                <a:gd name="T11" fmla="*/ 10970 h 22394"/>
                <a:gd name="T12" fmla="*/ 3249 w 6498"/>
                <a:gd name="T13" fmla="*/ 2393 h 22394"/>
                <a:gd name="T14" fmla="*/ 5591 w 6498"/>
                <a:gd name="T15" fmla="*/ 10970 h 22394"/>
                <a:gd name="T16" fmla="*/ 3249 w 6498"/>
                <a:gd name="T17" fmla="*/ 20013 h 22394"/>
                <a:gd name="T18" fmla="*/ 911 w 6498"/>
                <a:gd name="T19" fmla="*/ 10970 h 2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8" h="22394">
                  <a:moveTo>
                    <a:pt x="0" y="10970"/>
                  </a:moveTo>
                  <a:cubicBezTo>
                    <a:pt x="0" y="16209"/>
                    <a:pt x="783" y="22393"/>
                    <a:pt x="3249" y="22393"/>
                  </a:cubicBezTo>
                  <a:cubicBezTo>
                    <a:pt x="5718" y="22393"/>
                    <a:pt x="6498" y="16209"/>
                    <a:pt x="6498" y="10970"/>
                  </a:cubicBezTo>
                  <a:cubicBezTo>
                    <a:pt x="6498" y="5719"/>
                    <a:pt x="5718" y="1"/>
                    <a:pt x="3249" y="1"/>
                  </a:cubicBezTo>
                  <a:cubicBezTo>
                    <a:pt x="783" y="1"/>
                    <a:pt x="0" y="5719"/>
                    <a:pt x="0" y="10970"/>
                  </a:cubicBezTo>
                  <a:close/>
                  <a:moveTo>
                    <a:pt x="911" y="10970"/>
                  </a:moveTo>
                  <a:cubicBezTo>
                    <a:pt x="911" y="5719"/>
                    <a:pt x="1821" y="2393"/>
                    <a:pt x="3249" y="2393"/>
                  </a:cubicBezTo>
                  <a:cubicBezTo>
                    <a:pt x="4680" y="2393"/>
                    <a:pt x="5591" y="5719"/>
                    <a:pt x="5591" y="10970"/>
                  </a:cubicBezTo>
                  <a:cubicBezTo>
                    <a:pt x="5591" y="16209"/>
                    <a:pt x="4680" y="20013"/>
                    <a:pt x="3249" y="20013"/>
                  </a:cubicBezTo>
                  <a:cubicBezTo>
                    <a:pt x="1821" y="20013"/>
                    <a:pt x="911" y="16209"/>
                    <a:pt x="911" y="10970"/>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 name="Freeform 6"/>
            <p:cNvSpPr>
              <a:spLocks noChangeArrowheads="1"/>
            </p:cNvSpPr>
            <p:nvPr/>
          </p:nvSpPr>
          <p:spPr bwMode="auto">
            <a:xfrm>
              <a:off x="4371" y="3960"/>
              <a:ext cx="47" cy="56"/>
            </a:xfrm>
            <a:custGeom>
              <a:avLst/>
              <a:gdLst>
                <a:gd name="T0" fmla="*/ 0 w 4822"/>
                <a:gd name="T1" fmla="*/ 20862 h 20862"/>
                <a:gd name="T2" fmla="*/ 783 w 4822"/>
                <a:gd name="T3" fmla="*/ 20862 h 20862"/>
                <a:gd name="T4" fmla="*/ 783 w 4822"/>
                <a:gd name="T5" fmla="*/ 13278 h 20862"/>
                <a:gd name="T6" fmla="*/ 2607 w 4822"/>
                <a:gd name="T7" fmla="*/ 16125 h 20862"/>
                <a:gd name="T8" fmla="*/ 4821 w 4822"/>
                <a:gd name="T9" fmla="*/ 8062 h 20862"/>
                <a:gd name="T10" fmla="*/ 2607 w 4822"/>
                <a:gd name="T11" fmla="*/ 0 h 20862"/>
                <a:gd name="T12" fmla="*/ 783 w 4822"/>
                <a:gd name="T13" fmla="*/ 2847 h 20862"/>
                <a:gd name="T14" fmla="*/ 783 w 4822"/>
                <a:gd name="T15" fmla="*/ 479 h 20862"/>
                <a:gd name="T16" fmla="*/ 0 w 4822"/>
                <a:gd name="T17" fmla="*/ 479 h 20862"/>
                <a:gd name="T18" fmla="*/ 0 w 4822"/>
                <a:gd name="T19" fmla="*/ 3804 h 20862"/>
                <a:gd name="T20" fmla="*/ 0 w 4822"/>
                <a:gd name="T21" fmla="*/ 20862 h 20862"/>
                <a:gd name="T22" fmla="*/ 783 w 4822"/>
                <a:gd name="T23" fmla="*/ 8062 h 20862"/>
                <a:gd name="T24" fmla="*/ 2476 w 4822"/>
                <a:gd name="T25" fmla="*/ 1902 h 20862"/>
                <a:gd name="T26" fmla="*/ 4042 w 4822"/>
                <a:gd name="T27" fmla="*/ 8062 h 20862"/>
                <a:gd name="T28" fmla="*/ 2476 w 4822"/>
                <a:gd name="T29" fmla="*/ 13756 h 20862"/>
                <a:gd name="T30" fmla="*/ 783 w 4822"/>
                <a:gd name="T31" fmla="*/ 8062 h 20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22" h="20862">
                  <a:moveTo>
                    <a:pt x="0" y="20862"/>
                  </a:moveTo>
                  <a:cubicBezTo>
                    <a:pt x="783" y="20862"/>
                    <a:pt x="783" y="20862"/>
                    <a:pt x="783" y="20862"/>
                  </a:cubicBezTo>
                  <a:cubicBezTo>
                    <a:pt x="783" y="13278"/>
                    <a:pt x="783" y="13278"/>
                    <a:pt x="783" y="13278"/>
                  </a:cubicBezTo>
                  <a:cubicBezTo>
                    <a:pt x="1304" y="15180"/>
                    <a:pt x="1956" y="16125"/>
                    <a:pt x="2607" y="16125"/>
                  </a:cubicBezTo>
                  <a:cubicBezTo>
                    <a:pt x="3780" y="16125"/>
                    <a:pt x="4821" y="12811"/>
                    <a:pt x="4821" y="8062"/>
                  </a:cubicBezTo>
                  <a:cubicBezTo>
                    <a:pt x="4821" y="3326"/>
                    <a:pt x="3780" y="0"/>
                    <a:pt x="2607" y="0"/>
                  </a:cubicBezTo>
                  <a:cubicBezTo>
                    <a:pt x="1956" y="0"/>
                    <a:pt x="1304" y="957"/>
                    <a:pt x="783" y="2847"/>
                  </a:cubicBezTo>
                  <a:cubicBezTo>
                    <a:pt x="783" y="1902"/>
                    <a:pt x="783" y="1424"/>
                    <a:pt x="783" y="479"/>
                  </a:cubicBezTo>
                  <a:cubicBezTo>
                    <a:pt x="0" y="479"/>
                    <a:pt x="0" y="479"/>
                    <a:pt x="0" y="479"/>
                  </a:cubicBezTo>
                  <a:cubicBezTo>
                    <a:pt x="0" y="1902"/>
                    <a:pt x="0" y="2847"/>
                    <a:pt x="0" y="3804"/>
                  </a:cubicBezTo>
                  <a:cubicBezTo>
                    <a:pt x="0" y="20862"/>
                    <a:pt x="0" y="20862"/>
                    <a:pt x="0" y="20862"/>
                  </a:cubicBezTo>
                  <a:close/>
                  <a:moveTo>
                    <a:pt x="783" y="8062"/>
                  </a:moveTo>
                  <a:cubicBezTo>
                    <a:pt x="783" y="4271"/>
                    <a:pt x="1566" y="1902"/>
                    <a:pt x="2476" y="1902"/>
                  </a:cubicBezTo>
                  <a:cubicBezTo>
                    <a:pt x="3390" y="1902"/>
                    <a:pt x="4042" y="4271"/>
                    <a:pt x="4042" y="8062"/>
                  </a:cubicBezTo>
                  <a:cubicBezTo>
                    <a:pt x="4042" y="11854"/>
                    <a:pt x="3390" y="13756"/>
                    <a:pt x="2476" y="13756"/>
                  </a:cubicBezTo>
                  <a:cubicBezTo>
                    <a:pt x="1566" y="13756"/>
                    <a:pt x="783" y="11854"/>
                    <a:pt x="783" y="806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 name="Freeform 7"/>
            <p:cNvSpPr>
              <a:spLocks noChangeArrowheads="1"/>
            </p:cNvSpPr>
            <p:nvPr/>
          </p:nvSpPr>
          <p:spPr bwMode="auto">
            <a:xfrm>
              <a:off x="4430" y="3951"/>
              <a:ext cx="29" cy="51"/>
            </a:xfrm>
            <a:custGeom>
              <a:avLst/>
              <a:gdLst>
                <a:gd name="T0" fmla="*/ 1042 w 2988"/>
                <a:gd name="T1" fmla="*/ 3793 h 18949"/>
                <a:gd name="T2" fmla="*/ 0 w 2988"/>
                <a:gd name="T3" fmla="*/ 3793 h 18949"/>
                <a:gd name="T4" fmla="*/ 0 w 2988"/>
                <a:gd name="T5" fmla="*/ 6161 h 18949"/>
                <a:gd name="T6" fmla="*/ 1042 w 2988"/>
                <a:gd name="T7" fmla="*/ 6161 h 18949"/>
                <a:gd name="T8" fmla="*/ 1042 w 2988"/>
                <a:gd name="T9" fmla="*/ 14690 h 18949"/>
                <a:gd name="T10" fmla="*/ 2339 w 2988"/>
                <a:gd name="T11" fmla="*/ 18948 h 18949"/>
                <a:gd name="T12" fmla="*/ 2987 w 2988"/>
                <a:gd name="T13" fmla="*/ 18482 h 18949"/>
                <a:gd name="T14" fmla="*/ 2987 w 2988"/>
                <a:gd name="T15" fmla="*/ 16580 h 18949"/>
                <a:gd name="T16" fmla="*/ 2470 w 2988"/>
                <a:gd name="T17" fmla="*/ 17058 h 18949"/>
                <a:gd name="T18" fmla="*/ 1821 w 2988"/>
                <a:gd name="T19" fmla="*/ 14211 h 18949"/>
                <a:gd name="T20" fmla="*/ 1821 w 2988"/>
                <a:gd name="T21" fmla="*/ 6161 h 18949"/>
                <a:gd name="T22" fmla="*/ 2987 w 2988"/>
                <a:gd name="T23" fmla="*/ 6161 h 18949"/>
                <a:gd name="T24" fmla="*/ 2987 w 2988"/>
                <a:gd name="T25" fmla="*/ 3793 h 18949"/>
                <a:gd name="T26" fmla="*/ 1821 w 2988"/>
                <a:gd name="T27" fmla="*/ 3793 h 18949"/>
                <a:gd name="T28" fmla="*/ 1821 w 2988"/>
                <a:gd name="T29" fmla="*/ 1 h 18949"/>
                <a:gd name="T30" fmla="*/ 1042 w 2988"/>
                <a:gd name="T31" fmla="*/ 1424 h 18949"/>
                <a:gd name="T32" fmla="*/ 1042 w 2988"/>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8" h="18949">
                  <a:moveTo>
                    <a:pt x="1042" y="3793"/>
                  </a:moveTo>
                  <a:cubicBezTo>
                    <a:pt x="0" y="3793"/>
                    <a:pt x="0" y="3793"/>
                    <a:pt x="0" y="3793"/>
                  </a:cubicBezTo>
                  <a:cubicBezTo>
                    <a:pt x="0" y="6161"/>
                    <a:pt x="0" y="6161"/>
                    <a:pt x="0" y="6161"/>
                  </a:cubicBezTo>
                  <a:cubicBezTo>
                    <a:pt x="1042" y="6161"/>
                    <a:pt x="1042" y="6161"/>
                    <a:pt x="1042" y="6161"/>
                  </a:cubicBezTo>
                  <a:cubicBezTo>
                    <a:pt x="1042" y="14690"/>
                    <a:pt x="1042" y="14690"/>
                    <a:pt x="1042" y="14690"/>
                  </a:cubicBezTo>
                  <a:cubicBezTo>
                    <a:pt x="1042" y="18003"/>
                    <a:pt x="1432" y="18948"/>
                    <a:pt x="2339" y="18948"/>
                  </a:cubicBezTo>
                  <a:cubicBezTo>
                    <a:pt x="2470" y="18948"/>
                    <a:pt x="2728" y="18948"/>
                    <a:pt x="2987" y="18482"/>
                  </a:cubicBezTo>
                  <a:cubicBezTo>
                    <a:pt x="2987" y="16580"/>
                    <a:pt x="2987" y="16580"/>
                    <a:pt x="2987" y="16580"/>
                  </a:cubicBezTo>
                  <a:cubicBezTo>
                    <a:pt x="2859" y="17058"/>
                    <a:pt x="2601" y="17058"/>
                    <a:pt x="2470" y="17058"/>
                  </a:cubicBezTo>
                  <a:cubicBezTo>
                    <a:pt x="1949" y="17058"/>
                    <a:pt x="1821" y="16113"/>
                    <a:pt x="1821" y="14211"/>
                  </a:cubicBezTo>
                  <a:cubicBezTo>
                    <a:pt x="1821" y="6161"/>
                    <a:pt x="1821" y="6161"/>
                    <a:pt x="1821" y="6161"/>
                  </a:cubicBezTo>
                  <a:cubicBezTo>
                    <a:pt x="2987" y="6161"/>
                    <a:pt x="2987" y="6161"/>
                    <a:pt x="2987" y="6161"/>
                  </a:cubicBezTo>
                  <a:cubicBezTo>
                    <a:pt x="2987" y="3793"/>
                    <a:pt x="2987" y="3793"/>
                    <a:pt x="2987" y="3793"/>
                  </a:cubicBezTo>
                  <a:cubicBezTo>
                    <a:pt x="1821" y="3793"/>
                    <a:pt x="1821" y="3793"/>
                    <a:pt x="1821" y="3793"/>
                  </a:cubicBezTo>
                  <a:cubicBezTo>
                    <a:pt x="1821" y="1"/>
                    <a:pt x="1821" y="1"/>
                    <a:pt x="1821" y="1"/>
                  </a:cubicBezTo>
                  <a:cubicBezTo>
                    <a:pt x="1042" y="1424"/>
                    <a:pt x="1042" y="1424"/>
                    <a:pt x="1042" y="1424"/>
                  </a:cubicBezTo>
                  <a:cubicBezTo>
                    <a:pt x="1042" y="3793"/>
                    <a:pt x="1042" y="3793"/>
                    <a:pt x="1042"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 name="Freeform 8"/>
            <p:cNvSpPr>
              <a:spLocks noChangeArrowheads="1"/>
            </p:cNvSpPr>
            <p:nvPr/>
          </p:nvSpPr>
          <p:spPr bwMode="auto">
            <a:xfrm>
              <a:off x="4474" y="3944"/>
              <a:ext cx="7" cy="57"/>
            </a:xfrm>
            <a:custGeom>
              <a:avLst/>
              <a:gdLst>
                <a:gd name="T0" fmla="*/ 0 w 787"/>
                <a:gd name="T1" fmla="*/ 21053 h 21054"/>
                <a:gd name="T2" fmla="*/ 786 w 787"/>
                <a:gd name="T3" fmla="*/ 21053 h 21054"/>
                <a:gd name="T4" fmla="*/ 786 w 787"/>
                <a:gd name="T5" fmla="*/ 6281 h 21054"/>
                <a:gd name="T6" fmla="*/ 0 w 787"/>
                <a:gd name="T7" fmla="*/ 6281 h 21054"/>
                <a:gd name="T8" fmla="*/ 0 w 787"/>
                <a:gd name="T9" fmla="*/ 21053 h 21054"/>
                <a:gd name="T10" fmla="*/ 0 w 787"/>
                <a:gd name="T11" fmla="*/ 2836 h 21054"/>
                <a:gd name="T12" fmla="*/ 786 w 787"/>
                <a:gd name="T13" fmla="*/ 2836 h 21054"/>
                <a:gd name="T14" fmla="*/ 786 w 787"/>
                <a:gd name="T15" fmla="*/ 1 h 21054"/>
                <a:gd name="T16" fmla="*/ 0 w 787"/>
                <a:gd name="T17" fmla="*/ 1 h 21054"/>
                <a:gd name="T18" fmla="*/ 0 w 787"/>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21054">
                  <a:moveTo>
                    <a:pt x="0" y="21053"/>
                  </a:moveTo>
                  <a:lnTo>
                    <a:pt x="786" y="21053"/>
                  </a:lnTo>
                  <a:lnTo>
                    <a:pt x="786" y="6281"/>
                  </a:lnTo>
                  <a:lnTo>
                    <a:pt x="0" y="6281"/>
                  </a:lnTo>
                  <a:lnTo>
                    <a:pt x="0" y="21053"/>
                  </a:lnTo>
                  <a:close/>
                  <a:moveTo>
                    <a:pt x="0" y="2836"/>
                  </a:moveTo>
                  <a:lnTo>
                    <a:pt x="786" y="2836"/>
                  </a:lnTo>
                  <a:lnTo>
                    <a:pt x="786" y="1"/>
                  </a:lnTo>
                  <a:lnTo>
                    <a:pt x="0" y="1"/>
                  </a:lnTo>
                  <a:lnTo>
                    <a:pt x="0"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9"/>
            <p:cNvSpPr>
              <a:spLocks noChangeArrowheads="1"/>
            </p:cNvSpPr>
            <p:nvPr/>
          </p:nvSpPr>
          <p:spPr bwMode="auto">
            <a:xfrm>
              <a:off x="4498" y="3960"/>
              <a:ext cx="43" cy="43"/>
            </a:xfrm>
            <a:custGeom>
              <a:avLst/>
              <a:gdLst>
                <a:gd name="T0" fmla="*/ 3626 w 4403"/>
                <a:gd name="T1" fmla="*/ 10527 h 16269"/>
                <a:gd name="T2" fmla="*/ 2332 w 4403"/>
                <a:gd name="T3" fmla="*/ 13876 h 16269"/>
                <a:gd name="T4" fmla="*/ 780 w 4403"/>
                <a:gd name="T5" fmla="*/ 8134 h 16269"/>
                <a:gd name="T6" fmla="*/ 2332 w 4403"/>
                <a:gd name="T7" fmla="*/ 1914 h 16269"/>
                <a:gd name="T8" fmla="*/ 3498 w 4403"/>
                <a:gd name="T9" fmla="*/ 5263 h 16269"/>
                <a:gd name="T10" fmla="*/ 4402 w 4403"/>
                <a:gd name="T11" fmla="*/ 5263 h 16269"/>
                <a:gd name="T12" fmla="*/ 2332 w 4403"/>
                <a:gd name="T13" fmla="*/ 0 h 16269"/>
                <a:gd name="T14" fmla="*/ 1 w 4403"/>
                <a:gd name="T15" fmla="*/ 8134 h 16269"/>
                <a:gd name="T16" fmla="*/ 2201 w 4403"/>
                <a:gd name="T17" fmla="*/ 16268 h 16269"/>
                <a:gd name="T18" fmla="*/ 4402 w 4403"/>
                <a:gd name="T19" fmla="*/ 10527 h 16269"/>
                <a:gd name="T20" fmla="*/ 3626 w 4403"/>
                <a:gd name="T21" fmla="*/ 10527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03" h="16269">
                  <a:moveTo>
                    <a:pt x="3626" y="10527"/>
                  </a:moveTo>
                  <a:cubicBezTo>
                    <a:pt x="3498" y="12919"/>
                    <a:pt x="3109" y="13876"/>
                    <a:pt x="2332" y="13876"/>
                  </a:cubicBezTo>
                  <a:cubicBezTo>
                    <a:pt x="1297" y="13876"/>
                    <a:pt x="780" y="11484"/>
                    <a:pt x="780" y="8134"/>
                  </a:cubicBezTo>
                  <a:cubicBezTo>
                    <a:pt x="780" y="4307"/>
                    <a:pt x="1556" y="1914"/>
                    <a:pt x="2332" y="1914"/>
                  </a:cubicBezTo>
                  <a:cubicBezTo>
                    <a:pt x="2981" y="1914"/>
                    <a:pt x="3498" y="3350"/>
                    <a:pt x="3498" y="5263"/>
                  </a:cubicBezTo>
                  <a:cubicBezTo>
                    <a:pt x="4402" y="5263"/>
                    <a:pt x="4402" y="5263"/>
                    <a:pt x="4402" y="5263"/>
                  </a:cubicBezTo>
                  <a:cubicBezTo>
                    <a:pt x="4275" y="1436"/>
                    <a:pt x="3367" y="0"/>
                    <a:pt x="2332" y="0"/>
                  </a:cubicBezTo>
                  <a:cubicBezTo>
                    <a:pt x="908" y="0"/>
                    <a:pt x="1" y="2871"/>
                    <a:pt x="1" y="8134"/>
                  </a:cubicBezTo>
                  <a:cubicBezTo>
                    <a:pt x="1" y="12919"/>
                    <a:pt x="780" y="16268"/>
                    <a:pt x="2201" y="16268"/>
                  </a:cubicBezTo>
                  <a:cubicBezTo>
                    <a:pt x="3240" y="16268"/>
                    <a:pt x="4275" y="14354"/>
                    <a:pt x="4402" y="10527"/>
                  </a:cubicBezTo>
                  <a:cubicBezTo>
                    <a:pt x="3626" y="10527"/>
                    <a:pt x="3626" y="10527"/>
                    <a:pt x="3626" y="1052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10"/>
            <p:cNvSpPr>
              <a:spLocks noChangeArrowheads="1"/>
            </p:cNvSpPr>
            <p:nvPr/>
          </p:nvSpPr>
          <p:spPr bwMode="auto">
            <a:xfrm>
              <a:off x="4553" y="3960"/>
              <a:ext cx="42" cy="43"/>
            </a:xfrm>
            <a:custGeom>
              <a:avLst/>
              <a:gdLst>
                <a:gd name="T0" fmla="*/ 1173 w 4298"/>
                <a:gd name="T1" fmla="*/ 4307 h 16269"/>
                <a:gd name="T2" fmla="*/ 2214 w 4298"/>
                <a:gd name="T3" fmla="*/ 1914 h 16269"/>
                <a:gd name="T4" fmla="*/ 3518 w 4298"/>
                <a:gd name="T5" fmla="*/ 5742 h 16269"/>
                <a:gd name="T6" fmla="*/ 3518 w 4298"/>
                <a:gd name="T7" fmla="*/ 6220 h 16269"/>
                <a:gd name="T8" fmla="*/ 2086 w 4298"/>
                <a:gd name="T9" fmla="*/ 6220 h 16269"/>
                <a:gd name="T10" fmla="*/ 0 w 4298"/>
                <a:gd name="T11" fmla="*/ 11005 h 16269"/>
                <a:gd name="T12" fmla="*/ 1693 w 4298"/>
                <a:gd name="T13" fmla="*/ 16268 h 16269"/>
                <a:gd name="T14" fmla="*/ 3518 w 4298"/>
                <a:gd name="T15" fmla="*/ 13397 h 16269"/>
                <a:gd name="T16" fmla="*/ 3518 w 4298"/>
                <a:gd name="T17" fmla="*/ 13397 h 16269"/>
                <a:gd name="T18" fmla="*/ 3518 w 4298"/>
                <a:gd name="T19" fmla="*/ 15311 h 16269"/>
                <a:gd name="T20" fmla="*/ 4297 w 4298"/>
                <a:gd name="T21" fmla="*/ 15311 h 16269"/>
                <a:gd name="T22" fmla="*/ 4297 w 4298"/>
                <a:gd name="T23" fmla="*/ 12919 h 16269"/>
                <a:gd name="T24" fmla="*/ 4297 w 4298"/>
                <a:gd name="T25" fmla="*/ 5263 h 16269"/>
                <a:gd name="T26" fmla="*/ 2345 w 4298"/>
                <a:gd name="T27" fmla="*/ 0 h 16269"/>
                <a:gd name="T28" fmla="*/ 262 w 4298"/>
                <a:gd name="T29" fmla="*/ 4307 h 16269"/>
                <a:gd name="T30" fmla="*/ 1173 w 4298"/>
                <a:gd name="T31" fmla="*/ 4307 h 16269"/>
                <a:gd name="T32" fmla="*/ 3518 w 4298"/>
                <a:gd name="T33" fmla="*/ 9091 h 16269"/>
                <a:gd name="T34" fmla="*/ 1955 w 4298"/>
                <a:gd name="T35" fmla="*/ 13876 h 16269"/>
                <a:gd name="T36" fmla="*/ 914 w 4298"/>
                <a:gd name="T37" fmla="*/ 11005 h 16269"/>
                <a:gd name="T38" fmla="*/ 2214 w 4298"/>
                <a:gd name="T39" fmla="*/ 8134 h 16269"/>
                <a:gd name="T40" fmla="*/ 3518 w 4298"/>
                <a:gd name="T41" fmla="*/ 8134 h 16269"/>
                <a:gd name="T42" fmla="*/ 3518 w 4298"/>
                <a:gd name="T43" fmla="*/ 9091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8" h="16269">
                  <a:moveTo>
                    <a:pt x="1173" y="4307"/>
                  </a:moveTo>
                  <a:cubicBezTo>
                    <a:pt x="1173" y="2871"/>
                    <a:pt x="1693" y="1914"/>
                    <a:pt x="2214" y="1914"/>
                  </a:cubicBezTo>
                  <a:cubicBezTo>
                    <a:pt x="2997" y="1914"/>
                    <a:pt x="3518" y="2871"/>
                    <a:pt x="3518" y="5742"/>
                  </a:cubicBezTo>
                  <a:cubicBezTo>
                    <a:pt x="3518" y="6220"/>
                    <a:pt x="3518" y="6220"/>
                    <a:pt x="3518" y="6220"/>
                  </a:cubicBezTo>
                  <a:cubicBezTo>
                    <a:pt x="3128" y="6220"/>
                    <a:pt x="2735" y="6220"/>
                    <a:pt x="2086" y="6220"/>
                  </a:cubicBezTo>
                  <a:cubicBezTo>
                    <a:pt x="652" y="6699"/>
                    <a:pt x="0" y="8134"/>
                    <a:pt x="0" y="11005"/>
                  </a:cubicBezTo>
                  <a:cubicBezTo>
                    <a:pt x="0" y="13876"/>
                    <a:pt x="783" y="16268"/>
                    <a:pt x="1693" y="16268"/>
                  </a:cubicBezTo>
                  <a:cubicBezTo>
                    <a:pt x="2607" y="16268"/>
                    <a:pt x="3128" y="15790"/>
                    <a:pt x="3518" y="13397"/>
                  </a:cubicBezTo>
                  <a:cubicBezTo>
                    <a:pt x="3518" y="13397"/>
                    <a:pt x="3518" y="13397"/>
                    <a:pt x="3518" y="13397"/>
                  </a:cubicBezTo>
                  <a:cubicBezTo>
                    <a:pt x="3518" y="14354"/>
                    <a:pt x="3518" y="14833"/>
                    <a:pt x="3518" y="15311"/>
                  </a:cubicBezTo>
                  <a:cubicBezTo>
                    <a:pt x="4297" y="15311"/>
                    <a:pt x="4297" y="15311"/>
                    <a:pt x="4297" y="15311"/>
                  </a:cubicBezTo>
                  <a:cubicBezTo>
                    <a:pt x="4297" y="14833"/>
                    <a:pt x="4297" y="13876"/>
                    <a:pt x="4297" y="12919"/>
                  </a:cubicBezTo>
                  <a:cubicBezTo>
                    <a:pt x="4297" y="5263"/>
                    <a:pt x="4297" y="5263"/>
                    <a:pt x="4297" y="5263"/>
                  </a:cubicBezTo>
                  <a:cubicBezTo>
                    <a:pt x="4297" y="1436"/>
                    <a:pt x="3518" y="0"/>
                    <a:pt x="2345" y="0"/>
                  </a:cubicBezTo>
                  <a:cubicBezTo>
                    <a:pt x="1435" y="0"/>
                    <a:pt x="393" y="957"/>
                    <a:pt x="262" y="4307"/>
                  </a:cubicBezTo>
                  <a:cubicBezTo>
                    <a:pt x="1173" y="4307"/>
                    <a:pt x="1173" y="4307"/>
                    <a:pt x="1173" y="4307"/>
                  </a:cubicBezTo>
                  <a:close/>
                  <a:moveTo>
                    <a:pt x="3518" y="9091"/>
                  </a:moveTo>
                  <a:cubicBezTo>
                    <a:pt x="3518" y="12440"/>
                    <a:pt x="2997" y="13876"/>
                    <a:pt x="1955" y="13876"/>
                  </a:cubicBezTo>
                  <a:cubicBezTo>
                    <a:pt x="1173" y="13876"/>
                    <a:pt x="914" y="12440"/>
                    <a:pt x="914" y="11005"/>
                  </a:cubicBezTo>
                  <a:cubicBezTo>
                    <a:pt x="914" y="9091"/>
                    <a:pt x="1435" y="8613"/>
                    <a:pt x="2214" y="8134"/>
                  </a:cubicBezTo>
                  <a:cubicBezTo>
                    <a:pt x="2866" y="8134"/>
                    <a:pt x="3256" y="8134"/>
                    <a:pt x="3518" y="8134"/>
                  </a:cubicBezTo>
                  <a:cubicBezTo>
                    <a:pt x="3518" y="9091"/>
                    <a:pt x="3518" y="9091"/>
                    <a:pt x="3518" y="9091"/>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11"/>
            <p:cNvSpPr>
              <a:spLocks noChangeArrowheads="1"/>
            </p:cNvSpPr>
            <p:nvPr/>
          </p:nvSpPr>
          <p:spPr bwMode="auto">
            <a:xfrm>
              <a:off x="4613" y="3944"/>
              <a:ext cx="7" cy="57"/>
            </a:xfrm>
            <a:custGeom>
              <a:avLst/>
              <a:gdLst>
                <a:gd name="T0" fmla="*/ 0 w 787"/>
                <a:gd name="T1" fmla="*/ 1 h 21054"/>
                <a:gd name="T2" fmla="*/ 0 w 787"/>
                <a:gd name="T3" fmla="*/ 21053 h 21054"/>
                <a:gd name="T4" fmla="*/ 786 w 787"/>
                <a:gd name="T5" fmla="*/ 21053 h 21054"/>
                <a:gd name="T6" fmla="*/ 786 w 787"/>
                <a:gd name="T7" fmla="*/ 1 h 21054"/>
                <a:gd name="T8" fmla="*/ 0 w 787"/>
                <a:gd name="T9" fmla="*/ 1 h 21054"/>
              </a:gdLst>
              <a:ahLst/>
              <a:cxnLst>
                <a:cxn ang="0">
                  <a:pos x="T0" y="T1"/>
                </a:cxn>
                <a:cxn ang="0">
                  <a:pos x="T2" y="T3"/>
                </a:cxn>
                <a:cxn ang="0">
                  <a:pos x="T4" y="T5"/>
                </a:cxn>
                <a:cxn ang="0">
                  <a:pos x="T6" y="T7"/>
                </a:cxn>
                <a:cxn ang="0">
                  <a:pos x="T8" y="T9"/>
                </a:cxn>
              </a:cxnLst>
              <a:rect l="0" t="0" r="r" b="b"/>
              <a:pathLst>
                <a:path w="787" h="21054">
                  <a:moveTo>
                    <a:pt x="0" y="1"/>
                  </a:moveTo>
                  <a:lnTo>
                    <a:pt x="0" y="21053"/>
                  </a:lnTo>
                  <a:lnTo>
                    <a:pt x="786" y="21053"/>
                  </a:lnTo>
                  <a:lnTo>
                    <a:pt x="786" y="1"/>
                  </a:lnTo>
                  <a:lnTo>
                    <a:pt x="0" y="1"/>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5" name="Freeform 12"/>
            <p:cNvSpPr>
              <a:spLocks noChangeArrowheads="1"/>
            </p:cNvSpPr>
            <p:nvPr/>
          </p:nvSpPr>
          <p:spPr bwMode="auto">
            <a:xfrm>
              <a:off x="4674" y="3944"/>
              <a:ext cx="55" cy="57"/>
            </a:xfrm>
            <a:custGeom>
              <a:avLst/>
              <a:gdLst>
                <a:gd name="T0" fmla="*/ 4720 w 5608"/>
                <a:gd name="T1" fmla="*/ 18230 h 21054"/>
                <a:gd name="T2" fmla="*/ 4720 w 5608"/>
                <a:gd name="T3" fmla="*/ 18230 h 21054"/>
                <a:gd name="T4" fmla="*/ 1166 w 5608"/>
                <a:gd name="T5" fmla="*/ 1 h 21054"/>
                <a:gd name="T6" fmla="*/ 1 w 5608"/>
                <a:gd name="T7" fmla="*/ 1 h 21054"/>
                <a:gd name="T8" fmla="*/ 1 w 5608"/>
                <a:gd name="T9" fmla="*/ 21053 h 21054"/>
                <a:gd name="T10" fmla="*/ 780 w 5608"/>
                <a:gd name="T11" fmla="*/ 21053 h 21054"/>
                <a:gd name="T12" fmla="*/ 780 w 5608"/>
                <a:gd name="T13" fmla="*/ 2836 h 21054"/>
                <a:gd name="T14" fmla="*/ 4445 w 5608"/>
                <a:gd name="T15" fmla="*/ 21053 h 21054"/>
                <a:gd name="T16" fmla="*/ 5608 w 5608"/>
                <a:gd name="T17" fmla="*/ 21053 h 21054"/>
                <a:gd name="T18" fmla="*/ 5608 w 5608"/>
                <a:gd name="T19" fmla="*/ 1 h 21054"/>
                <a:gd name="T20" fmla="*/ 4720 w 5608"/>
                <a:gd name="T21" fmla="*/ 1 h 21054"/>
                <a:gd name="T22" fmla="*/ 4720 w 5608"/>
                <a:gd name="T23" fmla="*/ 18230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08" h="21054">
                  <a:moveTo>
                    <a:pt x="4720" y="18230"/>
                  </a:moveTo>
                  <a:lnTo>
                    <a:pt x="4720" y="18230"/>
                  </a:lnTo>
                  <a:lnTo>
                    <a:pt x="1166" y="1"/>
                  </a:lnTo>
                  <a:lnTo>
                    <a:pt x="1" y="1"/>
                  </a:lnTo>
                  <a:lnTo>
                    <a:pt x="1" y="21053"/>
                  </a:lnTo>
                  <a:lnTo>
                    <a:pt x="780" y="21053"/>
                  </a:lnTo>
                  <a:lnTo>
                    <a:pt x="780" y="2836"/>
                  </a:lnTo>
                  <a:lnTo>
                    <a:pt x="4445" y="21053"/>
                  </a:lnTo>
                  <a:lnTo>
                    <a:pt x="5608" y="21053"/>
                  </a:lnTo>
                  <a:lnTo>
                    <a:pt x="5608" y="1"/>
                  </a:lnTo>
                  <a:lnTo>
                    <a:pt x="4720" y="1"/>
                  </a:lnTo>
                  <a:lnTo>
                    <a:pt x="4720" y="18230"/>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 name="Freeform 13"/>
            <p:cNvSpPr>
              <a:spLocks noChangeArrowheads="1"/>
            </p:cNvSpPr>
            <p:nvPr/>
          </p:nvSpPr>
          <p:spPr bwMode="auto">
            <a:xfrm>
              <a:off x="4744" y="3960"/>
              <a:ext cx="45" cy="43"/>
            </a:xfrm>
            <a:custGeom>
              <a:avLst/>
              <a:gdLst>
                <a:gd name="T0" fmla="*/ 793 w 4612"/>
                <a:gd name="T1" fmla="*/ 6699 h 16269"/>
                <a:gd name="T2" fmla="*/ 2375 w 4612"/>
                <a:gd name="T3" fmla="*/ 1914 h 16269"/>
                <a:gd name="T4" fmla="*/ 3822 w 4612"/>
                <a:gd name="T5" fmla="*/ 6699 h 16269"/>
                <a:gd name="T6" fmla="*/ 793 w 4612"/>
                <a:gd name="T7" fmla="*/ 6699 h 16269"/>
                <a:gd name="T8" fmla="*/ 4612 w 4612"/>
                <a:gd name="T9" fmla="*/ 8134 h 16269"/>
                <a:gd name="T10" fmla="*/ 2375 w 4612"/>
                <a:gd name="T11" fmla="*/ 0 h 16269"/>
                <a:gd name="T12" fmla="*/ 0 w 4612"/>
                <a:gd name="T13" fmla="*/ 8613 h 16269"/>
                <a:gd name="T14" fmla="*/ 2375 w 4612"/>
                <a:gd name="T15" fmla="*/ 16268 h 16269"/>
                <a:gd name="T16" fmla="*/ 4481 w 4612"/>
                <a:gd name="T17" fmla="*/ 11005 h 16269"/>
                <a:gd name="T18" fmla="*/ 3691 w 4612"/>
                <a:gd name="T19" fmla="*/ 11005 h 16269"/>
                <a:gd name="T20" fmla="*/ 2375 w 4612"/>
                <a:gd name="T21" fmla="*/ 13876 h 16269"/>
                <a:gd name="T22" fmla="*/ 793 w 4612"/>
                <a:gd name="T23" fmla="*/ 9091 h 16269"/>
                <a:gd name="T24" fmla="*/ 4612 w 4612"/>
                <a:gd name="T25" fmla="*/ 9091 h 16269"/>
                <a:gd name="T26" fmla="*/ 4612 w 4612"/>
                <a:gd name="T27" fmla="*/ 813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12" h="16269">
                  <a:moveTo>
                    <a:pt x="793" y="6699"/>
                  </a:moveTo>
                  <a:cubicBezTo>
                    <a:pt x="924" y="3350"/>
                    <a:pt x="1582" y="1914"/>
                    <a:pt x="2375" y="1914"/>
                  </a:cubicBezTo>
                  <a:cubicBezTo>
                    <a:pt x="3033" y="1914"/>
                    <a:pt x="3822" y="3350"/>
                    <a:pt x="3822" y="6699"/>
                  </a:cubicBezTo>
                  <a:cubicBezTo>
                    <a:pt x="793" y="6699"/>
                    <a:pt x="793" y="6699"/>
                    <a:pt x="793" y="6699"/>
                  </a:cubicBezTo>
                  <a:close/>
                  <a:moveTo>
                    <a:pt x="4612" y="8134"/>
                  </a:moveTo>
                  <a:cubicBezTo>
                    <a:pt x="4612" y="2871"/>
                    <a:pt x="3822" y="0"/>
                    <a:pt x="2375" y="0"/>
                  </a:cubicBezTo>
                  <a:cubicBezTo>
                    <a:pt x="924" y="0"/>
                    <a:pt x="0" y="2871"/>
                    <a:pt x="0" y="8613"/>
                  </a:cubicBezTo>
                  <a:cubicBezTo>
                    <a:pt x="0" y="12919"/>
                    <a:pt x="924" y="16268"/>
                    <a:pt x="2375" y="16268"/>
                  </a:cubicBezTo>
                  <a:cubicBezTo>
                    <a:pt x="3295" y="16268"/>
                    <a:pt x="4350" y="14833"/>
                    <a:pt x="4481" y="11005"/>
                  </a:cubicBezTo>
                  <a:cubicBezTo>
                    <a:pt x="3691" y="11005"/>
                    <a:pt x="3691" y="11005"/>
                    <a:pt x="3691" y="11005"/>
                  </a:cubicBezTo>
                  <a:cubicBezTo>
                    <a:pt x="3560" y="13397"/>
                    <a:pt x="2899" y="13876"/>
                    <a:pt x="2375" y="13876"/>
                  </a:cubicBezTo>
                  <a:cubicBezTo>
                    <a:pt x="1451" y="13876"/>
                    <a:pt x="924" y="11962"/>
                    <a:pt x="793" y="9091"/>
                  </a:cubicBezTo>
                  <a:cubicBezTo>
                    <a:pt x="4612" y="9091"/>
                    <a:pt x="4612" y="9091"/>
                    <a:pt x="4612" y="9091"/>
                  </a:cubicBezTo>
                  <a:cubicBezTo>
                    <a:pt x="4612" y="8134"/>
                    <a:pt x="4612" y="8134"/>
                    <a:pt x="4612" y="813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7" name="Freeform 14"/>
            <p:cNvSpPr>
              <a:spLocks noChangeArrowheads="1"/>
            </p:cNvSpPr>
            <p:nvPr/>
          </p:nvSpPr>
          <p:spPr bwMode="auto">
            <a:xfrm>
              <a:off x="4798" y="3951"/>
              <a:ext cx="31" cy="51"/>
            </a:xfrm>
            <a:custGeom>
              <a:avLst/>
              <a:gdLst>
                <a:gd name="T0" fmla="*/ 1068 w 3197"/>
                <a:gd name="T1" fmla="*/ 3793 h 18949"/>
                <a:gd name="T2" fmla="*/ 0 w 3197"/>
                <a:gd name="T3" fmla="*/ 3793 h 18949"/>
                <a:gd name="T4" fmla="*/ 0 w 3197"/>
                <a:gd name="T5" fmla="*/ 6161 h 18949"/>
                <a:gd name="T6" fmla="*/ 1068 w 3197"/>
                <a:gd name="T7" fmla="*/ 6161 h 18949"/>
                <a:gd name="T8" fmla="*/ 1068 w 3197"/>
                <a:gd name="T9" fmla="*/ 14690 h 18949"/>
                <a:gd name="T10" fmla="*/ 2398 w 3197"/>
                <a:gd name="T11" fmla="*/ 18948 h 18949"/>
                <a:gd name="T12" fmla="*/ 3197 w 3197"/>
                <a:gd name="T13" fmla="*/ 18482 h 18949"/>
                <a:gd name="T14" fmla="*/ 3197 w 3197"/>
                <a:gd name="T15" fmla="*/ 16580 h 18949"/>
                <a:gd name="T16" fmla="*/ 2532 w 3197"/>
                <a:gd name="T17" fmla="*/ 17058 h 18949"/>
                <a:gd name="T18" fmla="*/ 1867 w 3197"/>
                <a:gd name="T19" fmla="*/ 14211 h 18949"/>
                <a:gd name="T20" fmla="*/ 1867 w 3197"/>
                <a:gd name="T21" fmla="*/ 6161 h 18949"/>
                <a:gd name="T22" fmla="*/ 3197 w 3197"/>
                <a:gd name="T23" fmla="*/ 6161 h 18949"/>
                <a:gd name="T24" fmla="*/ 3197 w 3197"/>
                <a:gd name="T25" fmla="*/ 3793 h 18949"/>
                <a:gd name="T26" fmla="*/ 1867 w 3197"/>
                <a:gd name="T27" fmla="*/ 3793 h 18949"/>
                <a:gd name="T28" fmla="*/ 1867 w 3197"/>
                <a:gd name="T29" fmla="*/ 1 h 18949"/>
                <a:gd name="T30" fmla="*/ 1068 w 3197"/>
                <a:gd name="T31" fmla="*/ 1424 h 18949"/>
                <a:gd name="T32" fmla="*/ 1068 w 3197"/>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97" h="18949">
                  <a:moveTo>
                    <a:pt x="1068" y="3793"/>
                  </a:moveTo>
                  <a:cubicBezTo>
                    <a:pt x="0" y="3793"/>
                    <a:pt x="0" y="3793"/>
                    <a:pt x="0" y="3793"/>
                  </a:cubicBezTo>
                  <a:cubicBezTo>
                    <a:pt x="0" y="6161"/>
                    <a:pt x="0" y="6161"/>
                    <a:pt x="0" y="6161"/>
                  </a:cubicBezTo>
                  <a:cubicBezTo>
                    <a:pt x="1068" y="6161"/>
                    <a:pt x="1068" y="6161"/>
                    <a:pt x="1068" y="6161"/>
                  </a:cubicBezTo>
                  <a:cubicBezTo>
                    <a:pt x="1068" y="14690"/>
                    <a:pt x="1068" y="14690"/>
                    <a:pt x="1068" y="14690"/>
                  </a:cubicBezTo>
                  <a:cubicBezTo>
                    <a:pt x="1068" y="18003"/>
                    <a:pt x="1598" y="18948"/>
                    <a:pt x="2398" y="18948"/>
                  </a:cubicBezTo>
                  <a:cubicBezTo>
                    <a:pt x="2666" y="18948"/>
                    <a:pt x="2931" y="18948"/>
                    <a:pt x="3197" y="18482"/>
                  </a:cubicBezTo>
                  <a:cubicBezTo>
                    <a:pt x="3197" y="16580"/>
                    <a:pt x="3197" y="16580"/>
                    <a:pt x="3197" y="16580"/>
                  </a:cubicBezTo>
                  <a:cubicBezTo>
                    <a:pt x="2931" y="17058"/>
                    <a:pt x="2666" y="17058"/>
                    <a:pt x="2532" y="17058"/>
                  </a:cubicBezTo>
                  <a:cubicBezTo>
                    <a:pt x="1998" y="17058"/>
                    <a:pt x="1867" y="16113"/>
                    <a:pt x="1867" y="14211"/>
                  </a:cubicBezTo>
                  <a:cubicBezTo>
                    <a:pt x="1867" y="6161"/>
                    <a:pt x="1867" y="6161"/>
                    <a:pt x="1867" y="6161"/>
                  </a:cubicBezTo>
                  <a:cubicBezTo>
                    <a:pt x="3197" y="6161"/>
                    <a:pt x="3197" y="6161"/>
                    <a:pt x="3197" y="6161"/>
                  </a:cubicBezTo>
                  <a:cubicBezTo>
                    <a:pt x="3197" y="3793"/>
                    <a:pt x="3197" y="3793"/>
                    <a:pt x="3197" y="3793"/>
                  </a:cubicBezTo>
                  <a:cubicBezTo>
                    <a:pt x="1867" y="3793"/>
                    <a:pt x="1867" y="3793"/>
                    <a:pt x="1867" y="3793"/>
                  </a:cubicBezTo>
                  <a:cubicBezTo>
                    <a:pt x="1867" y="1"/>
                    <a:pt x="1867" y="1"/>
                    <a:pt x="1867" y="1"/>
                  </a:cubicBezTo>
                  <a:cubicBezTo>
                    <a:pt x="1068" y="1424"/>
                    <a:pt x="1068" y="1424"/>
                    <a:pt x="1068" y="1424"/>
                  </a:cubicBezTo>
                  <a:cubicBezTo>
                    <a:pt x="1068" y="3793"/>
                    <a:pt x="1068" y="3793"/>
                    <a:pt x="1068"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8" name="Freeform 15"/>
            <p:cNvSpPr>
              <a:spLocks noChangeArrowheads="1"/>
            </p:cNvSpPr>
            <p:nvPr/>
          </p:nvSpPr>
          <p:spPr bwMode="auto">
            <a:xfrm>
              <a:off x="4836" y="3961"/>
              <a:ext cx="86" cy="39"/>
            </a:xfrm>
            <a:custGeom>
              <a:avLst/>
              <a:gdLst>
                <a:gd name="T0" fmla="*/ 1831 w 8752"/>
                <a:gd name="T1" fmla="*/ 14737 h 14738"/>
                <a:gd name="T2" fmla="*/ 2771 w 8752"/>
                <a:gd name="T3" fmla="*/ 14737 h 14738"/>
                <a:gd name="T4" fmla="*/ 4324 w 8752"/>
                <a:gd name="T5" fmla="*/ 2429 h 14738"/>
                <a:gd name="T6" fmla="*/ 5873 w 8752"/>
                <a:gd name="T7" fmla="*/ 14737 h 14738"/>
                <a:gd name="T8" fmla="*/ 6924 w 8752"/>
                <a:gd name="T9" fmla="*/ 14737 h 14738"/>
                <a:gd name="T10" fmla="*/ 8752 w 8752"/>
                <a:gd name="T11" fmla="*/ 0 h 14738"/>
                <a:gd name="T12" fmla="*/ 7979 w 8752"/>
                <a:gd name="T13" fmla="*/ 0 h 14738"/>
                <a:gd name="T14" fmla="*/ 6538 w 8752"/>
                <a:gd name="T15" fmla="*/ 12321 h 14738"/>
                <a:gd name="T16" fmla="*/ 4821 w 8752"/>
                <a:gd name="T17" fmla="*/ 0 h 14738"/>
                <a:gd name="T18" fmla="*/ 3934 w 8752"/>
                <a:gd name="T19" fmla="*/ 0 h 14738"/>
                <a:gd name="T20" fmla="*/ 2329 w 8752"/>
                <a:gd name="T21" fmla="*/ 12321 h 14738"/>
                <a:gd name="T22" fmla="*/ 888 w 8752"/>
                <a:gd name="T23" fmla="*/ 0 h 14738"/>
                <a:gd name="T24" fmla="*/ 0 w 8752"/>
                <a:gd name="T25" fmla="*/ 0 h 14738"/>
                <a:gd name="T26" fmla="*/ 1831 w 8752"/>
                <a:gd name="T27"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52" h="14738">
                  <a:moveTo>
                    <a:pt x="1831" y="14737"/>
                  </a:moveTo>
                  <a:lnTo>
                    <a:pt x="2771" y="14737"/>
                  </a:lnTo>
                  <a:lnTo>
                    <a:pt x="4324" y="2429"/>
                  </a:lnTo>
                  <a:lnTo>
                    <a:pt x="5873" y="14737"/>
                  </a:lnTo>
                  <a:lnTo>
                    <a:pt x="6924" y="14737"/>
                  </a:lnTo>
                  <a:lnTo>
                    <a:pt x="8752" y="0"/>
                  </a:lnTo>
                  <a:lnTo>
                    <a:pt x="7979" y="0"/>
                  </a:lnTo>
                  <a:lnTo>
                    <a:pt x="6538" y="12321"/>
                  </a:lnTo>
                  <a:lnTo>
                    <a:pt x="4821" y="0"/>
                  </a:lnTo>
                  <a:lnTo>
                    <a:pt x="3934" y="0"/>
                  </a:lnTo>
                  <a:lnTo>
                    <a:pt x="2329" y="12321"/>
                  </a:lnTo>
                  <a:lnTo>
                    <a:pt x="888" y="0"/>
                  </a:lnTo>
                  <a:lnTo>
                    <a:pt x="0" y="0"/>
                  </a:lnTo>
                  <a:lnTo>
                    <a:pt x="1831" y="14737"/>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 name="Freeform 16"/>
            <p:cNvSpPr>
              <a:spLocks noChangeArrowheads="1"/>
            </p:cNvSpPr>
            <p:nvPr/>
          </p:nvSpPr>
          <p:spPr bwMode="auto">
            <a:xfrm>
              <a:off x="4933" y="3960"/>
              <a:ext cx="48" cy="43"/>
            </a:xfrm>
            <a:custGeom>
              <a:avLst/>
              <a:gdLst>
                <a:gd name="T0" fmla="*/ 4979 w 4979"/>
                <a:gd name="T1" fmla="*/ 8134 h 16269"/>
                <a:gd name="T2" fmla="*/ 2490 w 4979"/>
                <a:gd name="T3" fmla="*/ 0 h 16269"/>
                <a:gd name="T4" fmla="*/ 1 w 4979"/>
                <a:gd name="T5" fmla="*/ 8134 h 16269"/>
                <a:gd name="T6" fmla="*/ 2490 w 4979"/>
                <a:gd name="T7" fmla="*/ 16268 h 16269"/>
                <a:gd name="T8" fmla="*/ 4979 w 4979"/>
                <a:gd name="T9" fmla="*/ 8134 h 16269"/>
                <a:gd name="T10" fmla="*/ 2490 w 4979"/>
                <a:gd name="T11" fmla="*/ 1914 h 16269"/>
                <a:gd name="T12" fmla="*/ 4193 w 4979"/>
                <a:gd name="T13" fmla="*/ 8134 h 16269"/>
                <a:gd name="T14" fmla="*/ 2490 w 4979"/>
                <a:gd name="T15" fmla="*/ 13876 h 16269"/>
                <a:gd name="T16" fmla="*/ 787 w 4979"/>
                <a:gd name="T17" fmla="*/ 8134 h 16269"/>
                <a:gd name="T18" fmla="*/ 2490 w 4979"/>
                <a:gd name="T19" fmla="*/ 191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79" h="16269">
                  <a:moveTo>
                    <a:pt x="4979" y="8134"/>
                  </a:moveTo>
                  <a:cubicBezTo>
                    <a:pt x="4979" y="2871"/>
                    <a:pt x="4193" y="0"/>
                    <a:pt x="2490" y="0"/>
                  </a:cubicBezTo>
                  <a:cubicBezTo>
                    <a:pt x="787" y="0"/>
                    <a:pt x="1" y="3350"/>
                    <a:pt x="1" y="8134"/>
                  </a:cubicBezTo>
                  <a:cubicBezTo>
                    <a:pt x="1" y="13397"/>
                    <a:pt x="787" y="16268"/>
                    <a:pt x="2490" y="16268"/>
                  </a:cubicBezTo>
                  <a:cubicBezTo>
                    <a:pt x="4193" y="16268"/>
                    <a:pt x="4979" y="13397"/>
                    <a:pt x="4979" y="8134"/>
                  </a:cubicBezTo>
                  <a:close/>
                  <a:moveTo>
                    <a:pt x="2490" y="1914"/>
                  </a:moveTo>
                  <a:cubicBezTo>
                    <a:pt x="3669" y="1914"/>
                    <a:pt x="4193" y="4785"/>
                    <a:pt x="4193" y="8134"/>
                  </a:cubicBezTo>
                  <a:cubicBezTo>
                    <a:pt x="4193" y="11484"/>
                    <a:pt x="3669" y="13876"/>
                    <a:pt x="2490" y="13876"/>
                  </a:cubicBezTo>
                  <a:cubicBezTo>
                    <a:pt x="1442" y="13876"/>
                    <a:pt x="787" y="11484"/>
                    <a:pt x="787" y="8134"/>
                  </a:cubicBezTo>
                  <a:cubicBezTo>
                    <a:pt x="787" y="4785"/>
                    <a:pt x="1442" y="1914"/>
                    <a:pt x="2490" y="191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 name="Freeform 17"/>
            <p:cNvSpPr>
              <a:spLocks noChangeArrowheads="1"/>
            </p:cNvSpPr>
            <p:nvPr/>
          </p:nvSpPr>
          <p:spPr bwMode="auto">
            <a:xfrm>
              <a:off x="4998" y="3961"/>
              <a:ext cx="25" cy="39"/>
            </a:xfrm>
            <a:custGeom>
              <a:avLst/>
              <a:gdLst>
                <a:gd name="T0" fmla="*/ 1 w 2621"/>
                <a:gd name="T1" fmla="*/ 14737 h 14738"/>
                <a:gd name="T2" fmla="*/ 787 w 2621"/>
                <a:gd name="T3" fmla="*/ 14737 h 14738"/>
                <a:gd name="T4" fmla="*/ 787 w 2621"/>
                <a:gd name="T5" fmla="*/ 7608 h 14738"/>
                <a:gd name="T6" fmla="*/ 2228 w 2621"/>
                <a:gd name="T7" fmla="*/ 2381 h 14738"/>
                <a:gd name="T8" fmla="*/ 2621 w 2621"/>
                <a:gd name="T9" fmla="*/ 2381 h 14738"/>
                <a:gd name="T10" fmla="*/ 2621 w 2621"/>
                <a:gd name="T11" fmla="*/ 0 h 14738"/>
                <a:gd name="T12" fmla="*/ 2359 w 2621"/>
                <a:gd name="T13" fmla="*/ 0 h 14738"/>
                <a:gd name="T14" fmla="*/ 787 w 2621"/>
                <a:gd name="T15" fmla="*/ 3338 h 14738"/>
                <a:gd name="T16" fmla="*/ 787 w 2621"/>
                <a:gd name="T17" fmla="*/ 3338 h 14738"/>
                <a:gd name="T18" fmla="*/ 656 w 2621"/>
                <a:gd name="T19" fmla="*/ 0 h 14738"/>
                <a:gd name="T20" fmla="*/ 1 w 2621"/>
                <a:gd name="T21" fmla="*/ 0 h 14738"/>
                <a:gd name="T22" fmla="*/ 1 w 2621"/>
                <a:gd name="T23" fmla="*/ 3338 h 14738"/>
                <a:gd name="T24" fmla="*/ 1 w 2621"/>
                <a:gd name="T25"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1" h="14738">
                  <a:moveTo>
                    <a:pt x="1" y="14737"/>
                  </a:moveTo>
                  <a:cubicBezTo>
                    <a:pt x="787" y="14737"/>
                    <a:pt x="787" y="14737"/>
                    <a:pt x="787" y="14737"/>
                  </a:cubicBezTo>
                  <a:cubicBezTo>
                    <a:pt x="787" y="7608"/>
                    <a:pt x="787" y="7608"/>
                    <a:pt x="787" y="7608"/>
                  </a:cubicBezTo>
                  <a:cubicBezTo>
                    <a:pt x="787" y="4761"/>
                    <a:pt x="1311" y="2381"/>
                    <a:pt x="2228" y="2381"/>
                  </a:cubicBezTo>
                  <a:cubicBezTo>
                    <a:pt x="2359" y="2381"/>
                    <a:pt x="2490" y="2381"/>
                    <a:pt x="2621" y="2381"/>
                  </a:cubicBezTo>
                  <a:cubicBezTo>
                    <a:pt x="2621" y="0"/>
                    <a:pt x="2621" y="0"/>
                    <a:pt x="2621" y="0"/>
                  </a:cubicBezTo>
                  <a:cubicBezTo>
                    <a:pt x="2359" y="0"/>
                    <a:pt x="2359" y="0"/>
                    <a:pt x="2359" y="0"/>
                  </a:cubicBezTo>
                  <a:cubicBezTo>
                    <a:pt x="1442" y="0"/>
                    <a:pt x="1049" y="957"/>
                    <a:pt x="787" y="3338"/>
                  </a:cubicBezTo>
                  <a:cubicBezTo>
                    <a:pt x="787" y="3338"/>
                    <a:pt x="787" y="3338"/>
                    <a:pt x="787" y="3338"/>
                  </a:cubicBezTo>
                  <a:cubicBezTo>
                    <a:pt x="787" y="1902"/>
                    <a:pt x="656" y="957"/>
                    <a:pt x="656" y="0"/>
                  </a:cubicBezTo>
                  <a:cubicBezTo>
                    <a:pt x="1" y="0"/>
                    <a:pt x="1" y="0"/>
                    <a:pt x="1" y="0"/>
                  </a:cubicBezTo>
                  <a:cubicBezTo>
                    <a:pt x="1" y="1436"/>
                    <a:pt x="1" y="2381"/>
                    <a:pt x="1" y="3338"/>
                  </a:cubicBezTo>
                  <a:cubicBezTo>
                    <a:pt x="1" y="14737"/>
                    <a:pt x="1" y="14737"/>
                    <a:pt x="1" y="1473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 name="Freeform 18"/>
            <p:cNvSpPr>
              <a:spLocks noChangeArrowheads="1"/>
            </p:cNvSpPr>
            <p:nvPr/>
          </p:nvSpPr>
          <p:spPr bwMode="auto">
            <a:xfrm>
              <a:off x="5038" y="3944"/>
              <a:ext cx="43" cy="57"/>
            </a:xfrm>
            <a:custGeom>
              <a:avLst/>
              <a:gdLst>
                <a:gd name="T0" fmla="*/ 1 w 4455"/>
                <a:gd name="T1" fmla="*/ 21053 h 21054"/>
                <a:gd name="T2" fmla="*/ 780 w 4455"/>
                <a:gd name="T3" fmla="*/ 21053 h 21054"/>
                <a:gd name="T4" fmla="*/ 780 w 4455"/>
                <a:gd name="T5" fmla="*/ 12967 h 21054"/>
                <a:gd name="T6" fmla="*/ 3286 w 4455"/>
                <a:gd name="T7" fmla="*/ 21053 h 21054"/>
                <a:gd name="T8" fmla="*/ 4455 w 4455"/>
                <a:gd name="T9" fmla="*/ 21053 h 21054"/>
                <a:gd name="T10" fmla="*/ 1838 w 4455"/>
                <a:gd name="T11" fmla="*/ 12967 h 21054"/>
                <a:gd name="T12" fmla="*/ 4065 w 4455"/>
                <a:gd name="T13" fmla="*/ 6281 h 21054"/>
                <a:gd name="T14" fmla="*/ 3007 w 4455"/>
                <a:gd name="T15" fmla="*/ 6281 h 21054"/>
                <a:gd name="T16" fmla="*/ 780 w 4455"/>
                <a:gd name="T17" fmla="*/ 12560 h 21054"/>
                <a:gd name="T18" fmla="*/ 780 w 4455"/>
                <a:gd name="T19" fmla="*/ 1 h 21054"/>
                <a:gd name="T20" fmla="*/ 1 w 4455"/>
                <a:gd name="T21" fmla="*/ 1 h 21054"/>
                <a:gd name="T22" fmla="*/ 1 w 4455"/>
                <a:gd name="T23" fmla="*/ 21053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55" h="21054">
                  <a:moveTo>
                    <a:pt x="1" y="21053"/>
                  </a:moveTo>
                  <a:lnTo>
                    <a:pt x="780" y="21053"/>
                  </a:lnTo>
                  <a:lnTo>
                    <a:pt x="780" y="12967"/>
                  </a:lnTo>
                  <a:lnTo>
                    <a:pt x="3286" y="21053"/>
                  </a:lnTo>
                  <a:lnTo>
                    <a:pt x="4455" y="21053"/>
                  </a:lnTo>
                  <a:lnTo>
                    <a:pt x="1838" y="12967"/>
                  </a:lnTo>
                  <a:lnTo>
                    <a:pt x="4065" y="6281"/>
                  </a:lnTo>
                  <a:lnTo>
                    <a:pt x="3007" y="6281"/>
                  </a:lnTo>
                  <a:lnTo>
                    <a:pt x="780" y="12560"/>
                  </a:lnTo>
                  <a:lnTo>
                    <a:pt x="780" y="1"/>
                  </a:lnTo>
                  <a:lnTo>
                    <a:pt x="1" y="1"/>
                  </a:lnTo>
                  <a:lnTo>
                    <a:pt x="1" y="21053"/>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 name="Freeform 19"/>
            <p:cNvSpPr>
              <a:spLocks noChangeArrowheads="1"/>
            </p:cNvSpPr>
            <p:nvPr/>
          </p:nvSpPr>
          <p:spPr bwMode="auto">
            <a:xfrm>
              <a:off x="5094" y="3944"/>
              <a:ext cx="7" cy="57"/>
            </a:xfrm>
            <a:custGeom>
              <a:avLst/>
              <a:gdLst>
                <a:gd name="T0" fmla="*/ 1 w 840"/>
                <a:gd name="T1" fmla="*/ 21053 h 21054"/>
                <a:gd name="T2" fmla="*/ 839 w 840"/>
                <a:gd name="T3" fmla="*/ 21053 h 21054"/>
                <a:gd name="T4" fmla="*/ 839 w 840"/>
                <a:gd name="T5" fmla="*/ 6281 h 21054"/>
                <a:gd name="T6" fmla="*/ 1 w 840"/>
                <a:gd name="T7" fmla="*/ 6281 h 21054"/>
                <a:gd name="T8" fmla="*/ 1 w 840"/>
                <a:gd name="T9" fmla="*/ 21053 h 21054"/>
                <a:gd name="T10" fmla="*/ 1 w 840"/>
                <a:gd name="T11" fmla="*/ 2836 h 21054"/>
                <a:gd name="T12" fmla="*/ 839 w 840"/>
                <a:gd name="T13" fmla="*/ 2836 h 21054"/>
                <a:gd name="T14" fmla="*/ 839 w 840"/>
                <a:gd name="T15" fmla="*/ 1 h 21054"/>
                <a:gd name="T16" fmla="*/ 1 w 840"/>
                <a:gd name="T17" fmla="*/ 1 h 21054"/>
                <a:gd name="T18" fmla="*/ 1 w 840"/>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0" h="21054">
                  <a:moveTo>
                    <a:pt x="1" y="21053"/>
                  </a:moveTo>
                  <a:lnTo>
                    <a:pt x="839" y="21053"/>
                  </a:lnTo>
                  <a:lnTo>
                    <a:pt x="839" y="6281"/>
                  </a:lnTo>
                  <a:lnTo>
                    <a:pt x="1" y="6281"/>
                  </a:lnTo>
                  <a:lnTo>
                    <a:pt x="1" y="21053"/>
                  </a:lnTo>
                  <a:close/>
                  <a:moveTo>
                    <a:pt x="1" y="2836"/>
                  </a:moveTo>
                  <a:lnTo>
                    <a:pt x="839" y="2836"/>
                  </a:lnTo>
                  <a:lnTo>
                    <a:pt x="839" y="1"/>
                  </a:lnTo>
                  <a:lnTo>
                    <a:pt x="1" y="1"/>
                  </a:lnTo>
                  <a:lnTo>
                    <a:pt x="1"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 name="Freeform 20"/>
            <p:cNvSpPr>
              <a:spLocks noChangeArrowheads="1"/>
            </p:cNvSpPr>
            <p:nvPr/>
          </p:nvSpPr>
          <p:spPr bwMode="auto">
            <a:xfrm>
              <a:off x="5120" y="3960"/>
              <a:ext cx="44" cy="41"/>
            </a:xfrm>
            <a:custGeom>
              <a:avLst/>
              <a:gdLst>
                <a:gd name="T0" fmla="*/ 1 w 4560"/>
                <a:gd name="T1" fmla="*/ 15311 h 15312"/>
                <a:gd name="T2" fmla="*/ 915 w 4560"/>
                <a:gd name="T3" fmla="*/ 15311 h 15312"/>
                <a:gd name="T4" fmla="*/ 915 w 4560"/>
                <a:gd name="T5" fmla="*/ 8613 h 15312"/>
                <a:gd name="T6" fmla="*/ 2477 w 4560"/>
                <a:gd name="T7" fmla="*/ 1914 h 15312"/>
                <a:gd name="T8" fmla="*/ 3780 w 4560"/>
                <a:gd name="T9" fmla="*/ 7177 h 15312"/>
                <a:gd name="T10" fmla="*/ 3780 w 4560"/>
                <a:gd name="T11" fmla="*/ 15311 h 15312"/>
                <a:gd name="T12" fmla="*/ 4560 w 4560"/>
                <a:gd name="T13" fmla="*/ 15311 h 15312"/>
                <a:gd name="T14" fmla="*/ 4560 w 4560"/>
                <a:gd name="T15" fmla="*/ 7177 h 15312"/>
                <a:gd name="T16" fmla="*/ 2608 w 4560"/>
                <a:gd name="T17" fmla="*/ 0 h 15312"/>
                <a:gd name="T18" fmla="*/ 784 w 4560"/>
                <a:gd name="T19" fmla="*/ 3350 h 15312"/>
                <a:gd name="T20" fmla="*/ 784 w 4560"/>
                <a:gd name="T21" fmla="*/ 3350 h 15312"/>
                <a:gd name="T22" fmla="*/ 784 w 4560"/>
                <a:gd name="T23" fmla="*/ 479 h 15312"/>
                <a:gd name="T24" fmla="*/ 1 w 4560"/>
                <a:gd name="T25" fmla="*/ 479 h 15312"/>
                <a:gd name="T26" fmla="*/ 1 w 4560"/>
                <a:gd name="T27" fmla="*/ 3828 h 15312"/>
                <a:gd name="T28" fmla="*/ 1 w 4560"/>
                <a:gd name="T29" fmla="*/ 15311 h 15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60" h="15312">
                  <a:moveTo>
                    <a:pt x="1" y="15311"/>
                  </a:moveTo>
                  <a:cubicBezTo>
                    <a:pt x="915" y="15311"/>
                    <a:pt x="915" y="15311"/>
                    <a:pt x="915" y="15311"/>
                  </a:cubicBezTo>
                  <a:cubicBezTo>
                    <a:pt x="915" y="8613"/>
                    <a:pt x="915" y="8613"/>
                    <a:pt x="915" y="8613"/>
                  </a:cubicBezTo>
                  <a:cubicBezTo>
                    <a:pt x="915" y="3828"/>
                    <a:pt x="1694" y="1914"/>
                    <a:pt x="2477" y="1914"/>
                  </a:cubicBezTo>
                  <a:cubicBezTo>
                    <a:pt x="3260" y="1914"/>
                    <a:pt x="3780" y="3828"/>
                    <a:pt x="3780" y="7177"/>
                  </a:cubicBezTo>
                  <a:cubicBezTo>
                    <a:pt x="3780" y="15311"/>
                    <a:pt x="3780" y="15311"/>
                    <a:pt x="3780" y="15311"/>
                  </a:cubicBezTo>
                  <a:cubicBezTo>
                    <a:pt x="4560" y="15311"/>
                    <a:pt x="4560" y="15311"/>
                    <a:pt x="4560" y="15311"/>
                  </a:cubicBezTo>
                  <a:cubicBezTo>
                    <a:pt x="4560" y="7177"/>
                    <a:pt x="4560" y="7177"/>
                    <a:pt x="4560" y="7177"/>
                  </a:cubicBezTo>
                  <a:cubicBezTo>
                    <a:pt x="4560" y="2393"/>
                    <a:pt x="3780" y="0"/>
                    <a:pt x="2608" y="0"/>
                  </a:cubicBezTo>
                  <a:cubicBezTo>
                    <a:pt x="1825" y="0"/>
                    <a:pt x="1304" y="957"/>
                    <a:pt x="784" y="3350"/>
                  </a:cubicBezTo>
                  <a:cubicBezTo>
                    <a:pt x="784" y="3350"/>
                    <a:pt x="784" y="3350"/>
                    <a:pt x="784" y="3350"/>
                  </a:cubicBezTo>
                  <a:cubicBezTo>
                    <a:pt x="784" y="2393"/>
                    <a:pt x="784" y="1436"/>
                    <a:pt x="784" y="479"/>
                  </a:cubicBezTo>
                  <a:cubicBezTo>
                    <a:pt x="1" y="479"/>
                    <a:pt x="1" y="479"/>
                    <a:pt x="1" y="479"/>
                  </a:cubicBezTo>
                  <a:cubicBezTo>
                    <a:pt x="1" y="1914"/>
                    <a:pt x="1" y="2871"/>
                    <a:pt x="1" y="3828"/>
                  </a:cubicBezTo>
                  <a:cubicBezTo>
                    <a:pt x="1" y="15311"/>
                    <a:pt x="1" y="15311"/>
                    <a:pt x="1" y="15311"/>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1"/>
            <p:cNvSpPr>
              <a:spLocks noChangeArrowheads="1"/>
            </p:cNvSpPr>
            <p:nvPr/>
          </p:nvSpPr>
          <p:spPr bwMode="auto">
            <a:xfrm>
              <a:off x="5179" y="3960"/>
              <a:ext cx="48" cy="58"/>
            </a:xfrm>
            <a:custGeom>
              <a:avLst/>
              <a:gdLst>
                <a:gd name="T0" fmla="*/ 135 w 4874"/>
                <a:gd name="T1" fmla="*/ 16830 h 21628"/>
                <a:gd name="T2" fmla="*/ 2372 w 4874"/>
                <a:gd name="T3" fmla="*/ 21627 h 21628"/>
                <a:gd name="T4" fmla="*/ 4874 w 4874"/>
                <a:gd name="T5" fmla="*/ 13457 h 21628"/>
                <a:gd name="T6" fmla="*/ 4874 w 4874"/>
                <a:gd name="T7" fmla="*/ 3373 h 21628"/>
                <a:gd name="T8" fmla="*/ 4874 w 4874"/>
                <a:gd name="T9" fmla="*/ 491 h 21628"/>
                <a:gd name="T10" fmla="*/ 4216 w 4874"/>
                <a:gd name="T11" fmla="*/ 491 h 21628"/>
                <a:gd name="T12" fmla="*/ 4085 w 4874"/>
                <a:gd name="T13" fmla="*/ 2895 h 21628"/>
                <a:gd name="T14" fmla="*/ 2372 w 4874"/>
                <a:gd name="T15" fmla="*/ 0 h 21628"/>
                <a:gd name="T16" fmla="*/ 1 w 4874"/>
                <a:gd name="T17" fmla="*/ 7692 h 21628"/>
                <a:gd name="T18" fmla="*/ 2372 w 4874"/>
                <a:gd name="T19" fmla="*/ 15383 h 21628"/>
                <a:gd name="T20" fmla="*/ 4085 w 4874"/>
                <a:gd name="T21" fmla="*/ 12500 h 21628"/>
                <a:gd name="T22" fmla="*/ 4085 w 4874"/>
                <a:gd name="T23" fmla="*/ 12500 h 21628"/>
                <a:gd name="T24" fmla="*/ 4085 w 4874"/>
                <a:gd name="T25" fmla="*/ 13948 h 21628"/>
                <a:gd name="T26" fmla="*/ 2372 w 4874"/>
                <a:gd name="T27" fmla="*/ 19713 h 21628"/>
                <a:gd name="T28" fmla="*/ 1055 w 4874"/>
                <a:gd name="T29" fmla="*/ 16830 h 21628"/>
                <a:gd name="T30" fmla="*/ 135 w 4874"/>
                <a:gd name="T31" fmla="*/ 16830 h 21628"/>
                <a:gd name="T32" fmla="*/ 924 w 4874"/>
                <a:gd name="T33" fmla="*/ 7692 h 21628"/>
                <a:gd name="T34" fmla="*/ 2506 w 4874"/>
                <a:gd name="T35" fmla="*/ 1926 h 21628"/>
                <a:gd name="T36" fmla="*/ 4085 w 4874"/>
                <a:gd name="T37" fmla="*/ 7692 h 21628"/>
                <a:gd name="T38" fmla="*/ 2506 w 4874"/>
                <a:gd name="T39" fmla="*/ 13457 h 21628"/>
                <a:gd name="T40" fmla="*/ 924 w 4874"/>
                <a:gd name="T41" fmla="*/ 7692 h 2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4" h="21628">
                  <a:moveTo>
                    <a:pt x="135" y="16830"/>
                  </a:moveTo>
                  <a:cubicBezTo>
                    <a:pt x="266" y="20192"/>
                    <a:pt x="793" y="21627"/>
                    <a:pt x="2372" y="21627"/>
                  </a:cubicBezTo>
                  <a:cubicBezTo>
                    <a:pt x="4085" y="21627"/>
                    <a:pt x="4874" y="19713"/>
                    <a:pt x="4874" y="13457"/>
                  </a:cubicBezTo>
                  <a:cubicBezTo>
                    <a:pt x="4874" y="3373"/>
                    <a:pt x="4874" y="3373"/>
                    <a:pt x="4874" y="3373"/>
                  </a:cubicBezTo>
                  <a:cubicBezTo>
                    <a:pt x="4874" y="2405"/>
                    <a:pt x="4874" y="1448"/>
                    <a:pt x="4874" y="491"/>
                  </a:cubicBezTo>
                  <a:cubicBezTo>
                    <a:pt x="4216" y="491"/>
                    <a:pt x="4216" y="491"/>
                    <a:pt x="4216" y="491"/>
                  </a:cubicBezTo>
                  <a:cubicBezTo>
                    <a:pt x="4216" y="1448"/>
                    <a:pt x="4085" y="1926"/>
                    <a:pt x="4085" y="2895"/>
                  </a:cubicBezTo>
                  <a:cubicBezTo>
                    <a:pt x="3692" y="969"/>
                    <a:pt x="3164" y="0"/>
                    <a:pt x="2372" y="0"/>
                  </a:cubicBezTo>
                  <a:cubicBezTo>
                    <a:pt x="1055" y="0"/>
                    <a:pt x="1" y="2895"/>
                    <a:pt x="1" y="7692"/>
                  </a:cubicBezTo>
                  <a:cubicBezTo>
                    <a:pt x="1" y="12500"/>
                    <a:pt x="1055" y="15383"/>
                    <a:pt x="2372" y="15383"/>
                  </a:cubicBezTo>
                  <a:cubicBezTo>
                    <a:pt x="3030" y="15383"/>
                    <a:pt x="3692" y="14426"/>
                    <a:pt x="4085" y="12500"/>
                  </a:cubicBezTo>
                  <a:cubicBezTo>
                    <a:pt x="4085" y="12500"/>
                    <a:pt x="4085" y="12500"/>
                    <a:pt x="4085" y="12500"/>
                  </a:cubicBezTo>
                  <a:cubicBezTo>
                    <a:pt x="4085" y="13948"/>
                    <a:pt x="4085" y="13948"/>
                    <a:pt x="4085" y="13948"/>
                  </a:cubicBezTo>
                  <a:cubicBezTo>
                    <a:pt x="4085" y="17309"/>
                    <a:pt x="3823" y="19713"/>
                    <a:pt x="2372" y="19713"/>
                  </a:cubicBezTo>
                  <a:cubicBezTo>
                    <a:pt x="1452" y="19713"/>
                    <a:pt x="1055" y="18266"/>
                    <a:pt x="1055" y="16830"/>
                  </a:cubicBezTo>
                  <a:cubicBezTo>
                    <a:pt x="135" y="16830"/>
                    <a:pt x="135" y="16830"/>
                    <a:pt x="135" y="16830"/>
                  </a:cubicBezTo>
                  <a:close/>
                  <a:moveTo>
                    <a:pt x="924" y="7692"/>
                  </a:moveTo>
                  <a:cubicBezTo>
                    <a:pt x="924" y="4330"/>
                    <a:pt x="1452" y="1926"/>
                    <a:pt x="2506" y="1926"/>
                  </a:cubicBezTo>
                  <a:cubicBezTo>
                    <a:pt x="3557" y="1926"/>
                    <a:pt x="4085" y="4330"/>
                    <a:pt x="4085" y="7692"/>
                  </a:cubicBezTo>
                  <a:cubicBezTo>
                    <a:pt x="4085" y="11065"/>
                    <a:pt x="3557" y="13457"/>
                    <a:pt x="2506" y="13457"/>
                  </a:cubicBezTo>
                  <a:cubicBezTo>
                    <a:pt x="1452" y="13457"/>
                    <a:pt x="924" y="11065"/>
                    <a:pt x="924" y="769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22"/>
            <p:cNvSpPr>
              <a:spLocks noChangeArrowheads="1"/>
            </p:cNvSpPr>
            <p:nvPr/>
          </p:nvSpPr>
          <p:spPr bwMode="auto">
            <a:xfrm>
              <a:off x="4981" y="3689"/>
              <a:ext cx="253" cy="211"/>
            </a:xfrm>
            <a:custGeom>
              <a:avLst/>
              <a:gdLst>
                <a:gd name="T0" fmla="*/ 12017 w 25469"/>
                <a:gd name="T1" fmla="*/ 53936 h 77321"/>
                <a:gd name="T2" fmla="*/ 18548 w 25469"/>
                <a:gd name="T3" fmla="*/ 0 h 77321"/>
                <a:gd name="T4" fmla="*/ 25468 w 25469"/>
                <a:gd name="T5" fmla="*/ 0 h 77321"/>
                <a:gd name="T6" fmla="*/ 18024 w 25469"/>
                <a:gd name="T7" fmla="*/ 53936 h 77321"/>
                <a:gd name="T8" fmla="*/ 12017 w 25469"/>
                <a:gd name="T9" fmla="*/ 53936 h 77321"/>
                <a:gd name="T10" fmla="*/ 5228 w 25469"/>
                <a:gd name="T11" fmla="*/ 53936 h 77321"/>
                <a:gd name="T12" fmla="*/ 1 w 25469"/>
                <a:gd name="T13" fmla="*/ 0 h 77321"/>
                <a:gd name="T14" fmla="*/ 6793 w 25469"/>
                <a:gd name="T15" fmla="*/ 0 h 77321"/>
                <a:gd name="T16" fmla="*/ 11365 w 25469"/>
                <a:gd name="T17" fmla="*/ 53936 h 77321"/>
                <a:gd name="T18" fmla="*/ 5228 w 25469"/>
                <a:gd name="T19" fmla="*/ 53936 h 77321"/>
                <a:gd name="T20" fmla="*/ 14889 w 25469"/>
                <a:gd name="T21" fmla="*/ 77321 h 77321"/>
                <a:gd name="T22" fmla="*/ 7317 w 25469"/>
                <a:gd name="T23" fmla="*/ 77321 h 77321"/>
                <a:gd name="T24" fmla="*/ 5880 w 25469"/>
                <a:gd name="T25" fmla="*/ 60622 h 77321"/>
                <a:gd name="T26" fmla="*/ 17110 w 25469"/>
                <a:gd name="T27" fmla="*/ 60622 h 77321"/>
                <a:gd name="T28" fmla="*/ 14889 w 25469"/>
                <a:gd name="T29"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69" h="77321">
                  <a:moveTo>
                    <a:pt x="12017" y="53936"/>
                  </a:moveTo>
                  <a:cubicBezTo>
                    <a:pt x="13976" y="35802"/>
                    <a:pt x="16589" y="18625"/>
                    <a:pt x="18548" y="0"/>
                  </a:cubicBezTo>
                  <a:cubicBezTo>
                    <a:pt x="25468" y="0"/>
                    <a:pt x="25468" y="0"/>
                    <a:pt x="25468" y="0"/>
                  </a:cubicBezTo>
                  <a:cubicBezTo>
                    <a:pt x="22989" y="18146"/>
                    <a:pt x="20375" y="35802"/>
                    <a:pt x="18024" y="53936"/>
                  </a:cubicBezTo>
                  <a:cubicBezTo>
                    <a:pt x="12017" y="53936"/>
                    <a:pt x="12017" y="53936"/>
                    <a:pt x="12017" y="53936"/>
                  </a:cubicBezTo>
                  <a:close/>
                  <a:moveTo>
                    <a:pt x="5228" y="53936"/>
                  </a:moveTo>
                  <a:cubicBezTo>
                    <a:pt x="3528" y="35802"/>
                    <a:pt x="1701" y="18146"/>
                    <a:pt x="1" y="0"/>
                  </a:cubicBezTo>
                  <a:cubicBezTo>
                    <a:pt x="6793" y="0"/>
                    <a:pt x="6793" y="0"/>
                    <a:pt x="6793" y="0"/>
                  </a:cubicBezTo>
                  <a:cubicBezTo>
                    <a:pt x="8621" y="23876"/>
                    <a:pt x="10059" y="36280"/>
                    <a:pt x="11365" y="53936"/>
                  </a:cubicBezTo>
                  <a:cubicBezTo>
                    <a:pt x="5228" y="53936"/>
                    <a:pt x="5228" y="53936"/>
                    <a:pt x="5228" y="53936"/>
                  </a:cubicBezTo>
                  <a:close/>
                  <a:moveTo>
                    <a:pt x="14889" y="77321"/>
                  </a:moveTo>
                  <a:cubicBezTo>
                    <a:pt x="7317" y="77321"/>
                    <a:pt x="7317" y="77321"/>
                    <a:pt x="7317" y="77321"/>
                  </a:cubicBezTo>
                  <a:cubicBezTo>
                    <a:pt x="6793" y="71603"/>
                    <a:pt x="6273" y="66352"/>
                    <a:pt x="5880" y="60622"/>
                  </a:cubicBezTo>
                  <a:cubicBezTo>
                    <a:pt x="17110" y="60622"/>
                    <a:pt x="17110" y="60622"/>
                    <a:pt x="17110" y="60622"/>
                  </a:cubicBezTo>
                  <a:cubicBezTo>
                    <a:pt x="16327" y="66352"/>
                    <a:pt x="15544" y="71603"/>
                    <a:pt x="14889"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23"/>
            <p:cNvSpPr>
              <a:spLocks noChangeArrowheads="1"/>
            </p:cNvSpPr>
            <p:nvPr/>
          </p:nvSpPr>
          <p:spPr bwMode="auto">
            <a:xfrm>
              <a:off x="4272" y="3766"/>
              <a:ext cx="157" cy="157"/>
            </a:xfrm>
            <a:custGeom>
              <a:avLst/>
              <a:gdLst>
                <a:gd name="T0" fmla="*/ 1704 w 15827"/>
                <a:gd name="T1" fmla="*/ 46818 h 57800"/>
                <a:gd name="T2" fmla="*/ 1 w 15827"/>
                <a:gd name="T3" fmla="*/ 32488 h 57800"/>
                <a:gd name="T4" fmla="*/ 4710 w 15827"/>
                <a:gd name="T5" fmla="*/ 32488 h 57800"/>
                <a:gd name="T6" fmla="*/ 5103 w 15827"/>
                <a:gd name="T7" fmla="*/ 34881 h 57800"/>
                <a:gd name="T8" fmla="*/ 1704 w 15827"/>
                <a:gd name="T9" fmla="*/ 46818 h 57800"/>
                <a:gd name="T10" fmla="*/ 15698 w 15827"/>
                <a:gd name="T11" fmla="*/ 32488 h 57800"/>
                <a:gd name="T12" fmla="*/ 7851 w 15827"/>
                <a:gd name="T13" fmla="*/ 57799 h 57800"/>
                <a:gd name="T14" fmla="*/ 3011 w 15827"/>
                <a:gd name="T15" fmla="*/ 51591 h 57800"/>
                <a:gd name="T16" fmla="*/ 6279 w 15827"/>
                <a:gd name="T17" fmla="*/ 39653 h 57800"/>
                <a:gd name="T18" fmla="*/ 7851 w 15827"/>
                <a:gd name="T19" fmla="*/ 41089 h 57800"/>
                <a:gd name="T20" fmla="*/ 10989 w 15827"/>
                <a:gd name="T21" fmla="*/ 32488 h 57800"/>
                <a:gd name="T22" fmla="*/ 15698 w 15827"/>
                <a:gd name="T23" fmla="*/ 32488 h 57800"/>
                <a:gd name="T24" fmla="*/ 3011 w 15827"/>
                <a:gd name="T25" fmla="*/ 6220 h 57800"/>
                <a:gd name="T26" fmla="*/ 7851 w 15827"/>
                <a:gd name="T27" fmla="*/ 0 h 57800"/>
                <a:gd name="T28" fmla="*/ 15826 w 15827"/>
                <a:gd name="T29" fmla="*/ 25802 h 57800"/>
                <a:gd name="T30" fmla="*/ 11120 w 15827"/>
                <a:gd name="T31" fmla="*/ 25802 h 57800"/>
                <a:gd name="T32" fmla="*/ 7851 w 15827"/>
                <a:gd name="T33" fmla="*/ 16723 h 57800"/>
                <a:gd name="T34" fmla="*/ 6279 w 15827"/>
                <a:gd name="T35" fmla="*/ 18158 h 57800"/>
                <a:gd name="T36" fmla="*/ 3011 w 15827"/>
                <a:gd name="T37" fmla="*/ 6220 h 57800"/>
                <a:gd name="T38" fmla="*/ 1 w 15827"/>
                <a:gd name="T39" fmla="*/ 25802 h 57800"/>
                <a:gd name="T40" fmla="*/ 1704 w 15827"/>
                <a:gd name="T41" fmla="*/ 10993 h 57800"/>
                <a:gd name="T42" fmla="*/ 4972 w 15827"/>
                <a:gd name="T43" fmla="*/ 22931 h 57800"/>
                <a:gd name="T44" fmla="*/ 4710 w 15827"/>
                <a:gd name="T45" fmla="*/ 25802 h 57800"/>
                <a:gd name="T46" fmla="*/ 1 w 15827"/>
                <a:gd name="T47" fmla="*/ 25802 h 57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27" h="57800">
                  <a:moveTo>
                    <a:pt x="1704" y="46818"/>
                  </a:moveTo>
                  <a:cubicBezTo>
                    <a:pt x="918" y="43003"/>
                    <a:pt x="263" y="38218"/>
                    <a:pt x="1" y="32488"/>
                  </a:cubicBezTo>
                  <a:cubicBezTo>
                    <a:pt x="4710" y="32488"/>
                    <a:pt x="4710" y="32488"/>
                    <a:pt x="4710" y="32488"/>
                  </a:cubicBezTo>
                  <a:cubicBezTo>
                    <a:pt x="4841" y="33445"/>
                    <a:pt x="4972" y="34402"/>
                    <a:pt x="5103" y="34881"/>
                  </a:cubicBezTo>
                  <a:cubicBezTo>
                    <a:pt x="1704" y="46818"/>
                    <a:pt x="1704" y="46818"/>
                    <a:pt x="1704" y="46818"/>
                  </a:cubicBezTo>
                  <a:close/>
                  <a:moveTo>
                    <a:pt x="15698" y="32488"/>
                  </a:moveTo>
                  <a:cubicBezTo>
                    <a:pt x="15174" y="46818"/>
                    <a:pt x="11903" y="57799"/>
                    <a:pt x="7851" y="57799"/>
                  </a:cubicBezTo>
                  <a:cubicBezTo>
                    <a:pt x="6017" y="57799"/>
                    <a:pt x="4317" y="55419"/>
                    <a:pt x="3011" y="51591"/>
                  </a:cubicBezTo>
                  <a:cubicBezTo>
                    <a:pt x="6279" y="39653"/>
                    <a:pt x="6279" y="39653"/>
                    <a:pt x="6279" y="39653"/>
                  </a:cubicBezTo>
                  <a:cubicBezTo>
                    <a:pt x="6803" y="40610"/>
                    <a:pt x="7327" y="41089"/>
                    <a:pt x="7851" y="41089"/>
                  </a:cubicBezTo>
                  <a:cubicBezTo>
                    <a:pt x="9420" y="41089"/>
                    <a:pt x="10596" y="37261"/>
                    <a:pt x="10989" y="32488"/>
                  </a:cubicBezTo>
                  <a:cubicBezTo>
                    <a:pt x="15698" y="32488"/>
                    <a:pt x="15698" y="32488"/>
                    <a:pt x="15698" y="32488"/>
                  </a:cubicBezTo>
                  <a:close/>
                  <a:moveTo>
                    <a:pt x="3011" y="6220"/>
                  </a:moveTo>
                  <a:cubicBezTo>
                    <a:pt x="4317" y="2393"/>
                    <a:pt x="6017" y="0"/>
                    <a:pt x="7851" y="0"/>
                  </a:cubicBezTo>
                  <a:cubicBezTo>
                    <a:pt x="12034" y="0"/>
                    <a:pt x="15436" y="11472"/>
                    <a:pt x="15826" y="25802"/>
                  </a:cubicBezTo>
                  <a:cubicBezTo>
                    <a:pt x="11120" y="25802"/>
                    <a:pt x="11120" y="25802"/>
                    <a:pt x="11120" y="25802"/>
                  </a:cubicBezTo>
                  <a:cubicBezTo>
                    <a:pt x="10727" y="20551"/>
                    <a:pt x="9420" y="16723"/>
                    <a:pt x="7851" y="16723"/>
                  </a:cubicBezTo>
                  <a:cubicBezTo>
                    <a:pt x="7327" y="16723"/>
                    <a:pt x="6672" y="17201"/>
                    <a:pt x="6279" y="18158"/>
                  </a:cubicBezTo>
                  <a:cubicBezTo>
                    <a:pt x="3011" y="6220"/>
                    <a:pt x="3011" y="6220"/>
                    <a:pt x="3011" y="6220"/>
                  </a:cubicBezTo>
                  <a:close/>
                  <a:moveTo>
                    <a:pt x="1" y="25802"/>
                  </a:moveTo>
                  <a:cubicBezTo>
                    <a:pt x="132" y="20072"/>
                    <a:pt x="787" y="14809"/>
                    <a:pt x="1704" y="10993"/>
                  </a:cubicBezTo>
                  <a:cubicBezTo>
                    <a:pt x="4972" y="22931"/>
                    <a:pt x="4972" y="22931"/>
                    <a:pt x="4972" y="22931"/>
                  </a:cubicBezTo>
                  <a:cubicBezTo>
                    <a:pt x="4841" y="23888"/>
                    <a:pt x="4710" y="24845"/>
                    <a:pt x="4710" y="25802"/>
                  </a:cubicBezTo>
                  <a:cubicBezTo>
                    <a:pt x="1" y="25802"/>
                    <a:pt x="1" y="25802"/>
                    <a:pt x="1" y="25802"/>
                  </a:cubicBezTo>
                  <a:close/>
                </a:path>
              </a:pathLst>
            </a:custGeom>
            <a:solidFill>
              <a:srgbClr val="FC1B1C"/>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24"/>
            <p:cNvSpPr>
              <a:spLocks noChangeArrowheads="1"/>
            </p:cNvSpPr>
            <p:nvPr/>
          </p:nvSpPr>
          <p:spPr bwMode="auto">
            <a:xfrm>
              <a:off x="5185" y="3689"/>
              <a:ext cx="267" cy="211"/>
            </a:xfrm>
            <a:custGeom>
              <a:avLst/>
              <a:gdLst>
                <a:gd name="T0" fmla="*/ 11076 w 26830"/>
                <a:gd name="T1" fmla="*/ 45359 h 77321"/>
                <a:gd name="T2" fmla="*/ 17194 w 26830"/>
                <a:gd name="T3" fmla="*/ 45359 h 77321"/>
                <a:gd name="T4" fmla="*/ 14718 w 26830"/>
                <a:gd name="T5" fmla="*/ 16723 h 77321"/>
                <a:gd name="T6" fmla="*/ 11076 w 26830"/>
                <a:gd name="T7" fmla="*/ 45359 h 77321"/>
                <a:gd name="T8" fmla="*/ 3518 w 26830"/>
                <a:gd name="T9" fmla="*/ 53948 h 77321"/>
                <a:gd name="T10" fmla="*/ 11076 w 26830"/>
                <a:gd name="T11" fmla="*/ 0 h 77321"/>
                <a:gd name="T12" fmla="*/ 19015 w 26830"/>
                <a:gd name="T13" fmla="*/ 0 h 77321"/>
                <a:gd name="T14" fmla="*/ 24360 w 26830"/>
                <a:gd name="T15" fmla="*/ 53948 h 77321"/>
                <a:gd name="T16" fmla="*/ 3518 w 26830"/>
                <a:gd name="T17" fmla="*/ 53948 h 77321"/>
                <a:gd name="T18" fmla="*/ 25140 w 26830"/>
                <a:gd name="T19" fmla="*/ 60622 h 77321"/>
                <a:gd name="T20" fmla="*/ 26830 w 26830"/>
                <a:gd name="T21" fmla="*/ 77321 h 77321"/>
                <a:gd name="T22" fmla="*/ 19801 w 26830"/>
                <a:gd name="T23" fmla="*/ 77321 h 77321"/>
                <a:gd name="T24" fmla="*/ 18367 w 26830"/>
                <a:gd name="T25" fmla="*/ 60622 h 77321"/>
                <a:gd name="T26" fmla="*/ 25140 w 26830"/>
                <a:gd name="T27" fmla="*/ 60622 h 77321"/>
                <a:gd name="T28" fmla="*/ 9249 w 26830"/>
                <a:gd name="T29" fmla="*/ 60622 h 77321"/>
                <a:gd name="T30" fmla="*/ 7297 w 26830"/>
                <a:gd name="T31" fmla="*/ 77321 h 77321"/>
                <a:gd name="T32" fmla="*/ 0 w 26830"/>
                <a:gd name="T33" fmla="*/ 77321 h 77321"/>
                <a:gd name="T34" fmla="*/ 2476 w 26830"/>
                <a:gd name="T35" fmla="*/ 60622 h 77321"/>
                <a:gd name="T36" fmla="*/ 9249 w 26830"/>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830" h="77321">
                  <a:moveTo>
                    <a:pt x="11076" y="45359"/>
                  </a:moveTo>
                  <a:cubicBezTo>
                    <a:pt x="17194" y="45359"/>
                    <a:pt x="17194" y="45359"/>
                    <a:pt x="17194" y="45359"/>
                  </a:cubicBezTo>
                  <a:cubicBezTo>
                    <a:pt x="14718" y="16723"/>
                    <a:pt x="14718" y="16723"/>
                    <a:pt x="14718" y="16723"/>
                  </a:cubicBezTo>
                  <a:cubicBezTo>
                    <a:pt x="11076" y="45359"/>
                    <a:pt x="11076" y="45359"/>
                    <a:pt x="11076" y="45359"/>
                  </a:cubicBezTo>
                  <a:close/>
                  <a:moveTo>
                    <a:pt x="3518" y="53948"/>
                  </a:moveTo>
                  <a:cubicBezTo>
                    <a:pt x="6387" y="34378"/>
                    <a:pt x="9904" y="9091"/>
                    <a:pt x="11076" y="0"/>
                  </a:cubicBezTo>
                  <a:cubicBezTo>
                    <a:pt x="19015" y="0"/>
                    <a:pt x="19015" y="0"/>
                    <a:pt x="19015" y="0"/>
                  </a:cubicBezTo>
                  <a:cubicBezTo>
                    <a:pt x="20712" y="18158"/>
                    <a:pt x="22533" y="36292"/>
                    <a:pt x="24360" y="53948"/>
                  </a:cubicBezTo>
                  <a:cubicBezTo>
                    <a:pt x="3518" y="53948"/>
                    <a:pt x="3518" y="53948"/>
                    <a:pt x="3518" y="53948"/>
                  </a:cubicBezTo>
                  <a:close/>
                  <a:moveTo>
                    <a:pt x="25140" y="60622"/>
                  </a:moveTo>
                  <a:cubicBezTo>
                    <a:pt x="25664" y="66364"/>
                    <a:pt x="26181" y="71603"/>
                    <a:pt x="26830" y="77321"/>
                  </a:cubicBezTo>
                  <a:cubicBezTo>
                    <a:pt x="19801" y="77321"/>
                    <a:pt x="19801" y="77321"/>
                    <a:pt x="19801" y="77321"/>
                  </a:cubicBezTo>
                  <a:cubicBezTo>
                    <a:pt x="19408" y="71603"/>
                    <a:pt x="18891" y="66364"/>
                    <a:pt x="18367" y="60622"/>
                  </a:cubicBezTo>
                  <a:cubicBezTo>
                    <a:pt x="25140" y="60622"/>
                    <a:pt x="25140" y="60622"/>
                    <a:pt x="25140" y="60622"/>
                  </a:cubicBezTo>
                  <a:close/>
                  <a:moveTo>
                    <a:pt x="9249" y="60622"/>
                  </a:moveTo>
                  <a:cubicBezTo>
                    <a:pt x="7297" y="77321"/>
                    <a:pt x="7297" y="77321"/>
                    <a:pt x="7297" y="77321"/>
                  </a:cubicBezTo>
                  <a:cubicBezTo>
                    <a:pt x="0" y="77321"/>
                    <a:pt x="0" y="77321"/>
                    <a:pt x="0" y="77321"/>
                  </a:cubicBezTo>
                  <a:cubicBezTo>
                    <a:pt x="524" y="73517"/>
                    <a:pt x="1435" y="67775"/>
                    <a:pt x="2476" y="60622"/>
                  </a:cubicBezTo>
                  <a:cubicBezTo>
                    <a:pt x="9249" y="60622"/>
                    <a:pt x="9249" y="60622"/>
                    <a:pt x="9249"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8" name="Freeform 25"/>
            <p:cNvSpPr>
              <a:spLocks noChangeArrowheads="1"/>
            </p:cNvSpPr>
            <p:nvPr/>
          </p:nvSpPr>
          <p:spPr bwMode="auto">
            <a:xfrm>
              <a:off x="5408" y="3689"/>
              <a:ext cx="63" cy="29"/>
            </a:xfrm>
            <a:custGeom>
              <a:avLst/>
              <a:gdLst>
                <a:gd name="T0" fmla="*/ 884 w 6394"/>
                <a:gd name="T1" fmla="*/ 10909 h 10910"/>
                <a:gd name="T2" fmla="*/ 1435 w 6394"/>
                <a:gd name="T3" fmla="*/ 10909 h 10910"/>
                <a:gd name="T4" fmla="*/ 1435 w 6394"/>
                <a:gd name="T5" fmla="*/ 1818 h 10910"/>
                <a:gd name="T6" fmla="*/ 2319 w 6394"/>
                <a:gd name="T7" fmla="*/ 1818 h 10910"/>
                <a:gd name="T8" fmla="*/ 2319 w 6394"/>
                <a:gd name="T9" fmla="*/ 0 h 10910"/>
                <a:gd name="T10" fmla="*/ 0 w 6394"/>
                <a:gd name="T11" fmla="*/ 0 h 10910"/>
                <a:gd name="T12" fmla="*/ 0 w 6394"/>
                <a:gd name="T13" fmla="*/ 1818 h 10910"/>
                <a:gd name="T14" fmla="*/ 884 w 6394"/>
                <a:gd name="T15" fmla="*/ 1818 h 10910"/>
                <a:gd name="T16" fmla="*/ 884 w 6394"/>
                <a:gd name="T17" fmla="*/ 10909 h 10910"/>
                <a:gd name="T18" fmla="*/ 5843 w 6394"/>
                <a:gd name="T19" fmla="*/ 10909 h 10910"/>
                <a:gd name="T20" fmla="*/ 6393 w 6394"/>
                <a:gd name="T21" fmla="*/ 10909 h 10910"/>
                <a:gd name="T22" fmla="*/ 6393 w 6394"/>
                <a:gd name="T23" fmla="*/ 0 h 10910"/>
                <a:gd name="T24" fmla="*/ 5457 w 6394"/>
                <a:gd name="T25" fmla="*/ 0 h 10910"/>
                <a:gd name="T26" fmla="*/ 4690 w 6394"/>
                <a:gd name="T27" fmla="*/ 7082 h 10910"/>
                <a:gd name="T28" fmla="*/ 3917 w 6394"/>
                <a:gd name="T29" fmla="*/ 0 h 10910"/>
                <a:gd name="T30" fmla="*/ 2981 w 6394"/>
                <a:gd name="T31" fmla="*/ 0 h 10910"/>
                <a:gd name="T32" fmla="*/ 2981 w 6394"/>
                <a:gd name="T33" fmla="*/ 10909 h 10910"/>
                <a:gd name="T34" fmla="*/ 3642 w 6394"/>
                <a:gd name="T35" fmla="*/ 10909 h 10910"/>
                <a:gd name="T36" fmla="*/ 3642 w 6394"/>
                <a:gd name="T37" fmla="*/ 2440 h 10910"/>
                <a:gd name="T38" fmla="*/ 4520 w 6394"/>
                <a:gd name="T39" fmla="*/ 10909 h 10910"/>
                <a:gd name="T40" fmla="*/ 4965 w 6394"/>
                <a:gd name="T41" fmla="*/ 10909 h 10910"/>
                <a:gd name="T42" fmla="*/ 5843 w 6394"/>
                <a:gd name="T43" fmla="*/ 2440 h 10910"/>
                <a:gd name="T44" fmla="*/ 5843 w 6394"/>
                <a:gd name="T45" fmla="*/ 10909 h 10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94" h="10910">
                  <a:moveTo>
                    <a:pt x="884" y="10909"/>
                  </a:moveTo>
                  <a:lnTo>
                    <a:pt x="1435" y="10909"/>
                  </a:lnTo>
                  <a:lnTo>
                    <a:pt x="1435" y="1818"/>
                  </a:lnTo>
                  <a:lnTo>
                    <a:pt x="2319" y="1818"/>
                  </a:lnTo>
                  <a:lnTo>
                    <a:pt x="2319" y="0"/>
                  </a:lnTo>
                  <a:lnTo>
                    <a:pt x="0" y="0"/>
                  </a:lnTo>
                  <a:lnTo>
                    <a:pt x="0" y="1818"/>
                  </a:lnTo>
                  <a:lnTo>
                    <a:pt x="884" y="1818"/>
                  </a:lnTo>
                  <a:lnTo>
                    <a:pt x="884" y="10909"/>
                  </a:lnTo>
                  <a:close/>
                  <a:moveTo>
                    <a:pt x="5843" y="10909"/>
                  </a:moveTo>
                  <a:lnTo>
                    <a:pt x="6393" y="10909"/>
                  </a:lnTo>
                  <a:lnTo>
                    <a:pt x="6393" y="0"/>
                  </a:lnTo>
                  <a:lnTo>
                    <a:pt x="5457" y="0"/>
                  </a:lnTo>
                  <a:lnTo>
                    <a:pt x="4690" y="7082"/>
                  </a:lnTo>
                  <a:lnTo>
                    <a:pt x="3917" y="0"/>
                  </a:lnTo>
                  <a:lnTo>
                    <a:pt x="2981" y="0"/>
                  </a:lnTo>
                  <a:lnTo>
                    <a:pt x="2981" y="10909"/>
                  </a:lnTo>
                  <a:lnTo>
                    <a:pt x="3642" y="10909"/>
                  </a:lnTo>
                  <a:lnTo>
                    <a:pt x="3642" y="2440"/>
                  </a:lnTo>
                  <a:lnTo>
                    <a:pt x="4520" y="10909"/>
                  </a:lnTo>
                  <a:lnTo>
                    <a:pt x="4965" y="10909"/>
                  </a:lnTo>
                  <a:lnTo>
                    <a:pt x="5843" y="2440"/>
                  </a:lnTo>
                  <a:lnTo>
                    <a:pt x="5843" y="10909"/>
                  </a:ln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3263635679"/>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2"/>
          <p:cNvGrpSpPr>
            <a:grpSpLocks/>
          </p:cNvGrpSpPr>
          <p:nvPr/>
        </p:nvGrpSpPr>
        <p:grpSpPr bwMode="auto">
          <a:xfrm>
            <a:off x="6781800" y="5856288"/>
            <a:ext cx="1901825" cy="522287"/>
            <a:chOff x="4272" y="3689"/>
            <a:chExt cx="1198" cy="329"/>
          </a:xfrm>
        </p:grpSpPr>
        <p:sp>
          <p:nvSpPr>
            <p:cNvPr id="12291" name="Freeform 3"/>
            <p:cNvSpPr>
              <a:spLocks noChangeArrowheads="1"/>
            </p:cNvSpPr>
            <p:nvPr/>
          </p:nvSpPr>
          <p:spPr bwMode="auto">
            <a:xfrm>
              <a:off x="4755" y="3689"/>
              <a:ext cx="218" cy="211"/>
            </a:xfrm>
            <a:custGeom>
              <a:avLst/>
              <a:gdLst>
                <a:gd name="T0" fmla="*/ 524 w 21957"/>
                <a:gd name="T1" fmla="*/ 53936 h 77321"/>
                <a:gd name="T2" fmla="*/ 1048 w 21957"/>
                <a:gd name="T3" fmla="*/ 0 h 77321"/>
                <a:gd name="T4" fmla="*/ 12288 w 21957"/>
                <a:gd name="T5" fmla="*/ 0 h 77321"/>
                <a:gd name="T6" fmla="*/ 21957 w 21957"/>
                <a:gd name="T7" fmla="*/ 35802 h 77321"/>
                <a:gd name="T8" fmla="*/ 21174 w 21957"/>
                <a:gd name="T9" fmla="*/ 53936 h 77321"/>
                <a:gd name="T10" fmla="*/ 13854 w 21957"/>
                <a:gd name="T11" fmla="*/ 53936 h 77321"/>
                <a:gd name="T12" fmla="*/ 15292 w 21957"/>
                <a:gd name="T13" fmla="*/ 35802 h 77321"/>
                <a:gd name="T14" fmla="*/ 10720 w 21957"/>
                <a:gd name="T15" fmla="*/ 16711 h 77321"/>
                <a:gd name="T16" fmla="*/ 7189 w 21957"/>
                <a:gd name="T17" fmla="*/ 16711 h 77321"/>
                <a:gd name="T18" fmla="*/ 6799 w 21957"/>
                <a:gd name="T19" fmla="*/ 53936 h 77321"/>
                <a:gd name="T20" fmla="*/ 524 w 21957"/>
                <a:gd name="T21" fmla="*/ 53936 h 77321"/>
                <a:gd name="T22" fmla="*/ 10851 w 21957"/>
                <a:gd name="T23" fmla="*/ 77321 h 77321"/>
                <a:gd name="T24" fmla="*/ 0 w 21957"/>
                <a:gd name="T25" fmla="*/ 77321 h 77321"/>
                <a:gd name="T26" fmla="*/ 393 w 21957"/>
                <a:gd name="T27" fmla="*/ 60622 h 77321"/>
                <a:gd name="T28" fmla="*/ 20260 w 21957"/>
                <a:gd name="T29" fmla="*/ 60622 h 77321"/>
                <a:gd name="T30" fmla="*/ 10851 w 21957"/>
                <a:gd name="T31"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957" h="77321">
                  <a:moveTo>
                    <a:pt x="524" y="53936"/>
                  </a:moveTo>
                  <a:cubicBezTo>
                    <a:pt x="786" y="37716"/>
                    <a:pt x="1048" y="17189"/>
                    <a:pt x="1048" y="0"/>
                  </a:cubicBezTo>
                  <a:cubicBezTo>
                    <a:pt x="12288" y="0"/>
                    <a:pt x="12288" y="0"/>
                    <a:pt x="12288" y="0"/>
                  </a:cubicBezTo>
                  <a:cubicBezTo>
                    <a:pt x="17515" y="0"/>
                    <a:pt x="21957" y="8122"/>
                    <a:pt x="21957" y="35802"/>
                  </a:cubicBezTo>
                  <a:cubicBezTo>
                    <a:pt x="21957" y="42967"/>
                    <a:pt x="21698" y="49163"/>
                    <a:pt x="21174" y="53936"/>
                  </a:cubicBezTo>
                  <a:cubicBezTo>
                    <a:pt x="13854" y="53936"/>
                    <a:pt x="13854" y="53936"/>
                    <a:pt x="13854" y="53936"/>
                  </a:cubicBezTo>
                  <a:cubicBezTo>
                    <a:pt x="14902" y="49641"/>
                    <a:pt x="15292" y="42967"/>
                    <a:pt x="15292" y="35802"/>
                  </a:cubicBezTo>
                  <a:cubicBezTo>
                    <a:pt x="15292" y="21484"/>
                    <a:pt x="13202" y="16711"/>
                    <a:pt x="10720" y="16711"/>
                  </a:cubicBezTo>
                  <a:cubicBezTo>
                    <a:pt x="7189" y="16711"/>
                    <a:pt x="7189" y="16711"/>
                    <a:pt x="7189" y="16711"/>
                  </a:cubicBezTo>
                  <a:cubicBezTo>
                    <a:pt x="6799" y="53936"/>
                    <a:pt x="6799" y="53936"/>
                    <a:pt x="6799" y="53936"/>
                  </a:cubicBezTo>
                  <a:cubicBezTo>
                    <a:pt x="524" y="53936"/>
                    <a:pt x="524" y="53936"/>
                    <a:pt x="524" y="53936"/>
                  </a:cubicBezTo>
                  <a:close/>
                  <a:moveTo>
                    <a:pt x="10851" y="77321"/>
                  </a:moveTo>
                  <a:cubicBezTo>
                    <a:pt x="0" y="77321"/>
                    <a:pt x="0" y="77321"/>
                    <a:pt x="0" y="77321"/>
                  </a:cubicBezTo>
                  <a:cubicBezTo>
                    <a:pt x="131" y="73505"/>
                    <a:pt x="262" y="67775"/>
                    <a:pt x="393" y="60622"/>
                  </a:cubicBezTo>
                  <a:cubicBezTo>
                    <a:pt x="20260" y="60622"/>
                    <a:pt x="20260" y="60622"/>
                    <a:pt x="20260" y="60622"/>
                  </a:cubicBezTo>
                  <a:cubicBezTo>
                    <a:pt x="17384" y="77321"/>
                    <a:pt x="11633" y="77321"/>
                    <a:pt x="10851"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92" name="Freeform 4"/>
            <p:cNvSpPr>
              <a:spLocks noChangeArrowheads="1"/>
            </p:cNvSpPr>
            <p:nvPr/>
          </p:nvSpPr>
          <p:spPr bwMode="auto">
            <a:xfrm>
              <a:off x="4466" y="3689"/>
              <a:ext cx="266" cy="211"/>
            </a:xfrm>
            <a:custGeom>
              <a:avLst/>
              <a:gdLst>
                <a:gd name="T0" fmla="*/ 10975 w 26778"/>
                <a:gd name="T1" fmla="*/ 45347 h 77321"/>
                <a:gd name="T2" fmla="*/ 17243 w 26778"/>
                <a:gd name="T3" fmla="*/ 45347 h 77321"/>
                <a:gd name="T4" fmla="*/ 14761 w 26778"/>
                <a:gd name="T5" fmla="*/ 16711 h 77321"/>
                <a:gd name="T6" fmla="*/ 10975 w 26778"/>
                <a:gd name="T7" fmla="*/ 45347 h 77321"/>
                <a:gd name="T8" fmla="*/ 3527 w 26778"/>
                <a:gd name="T9" fmla="*/ 53936 h 77321"/>
                <a:gd name="T10" fmla="*/ 11106 w 26778"/>
                <a:gd name="T11" fmla="*/ 0 h 77321"/>
                <a:gd name="T12" fmla="*/ 19071 w 26778"/>
                <a:gd name="T13" fmla="*/ 0 h 77321"/>
                <a:gd name="T14" fmla="*/ 24429 w 26778"/>
                <a:gd name="T15" fmla="*/ 53936 h 77321"/>
                <a:gd name="T16" fmla="*/ 3527 w 26778"/>
                <a:gd name="T17" fmla="*/ 53936 h 77321"/>
                <a:gd name="T18" fmla="*/ 25081 w 26778"/>
                <a:gd name="T19" fmla="*/ 60622 h 77321"/>
                <a:gd name="T20" fmla="*/ 26777 w 26778"/>
                <a:gd name="T21" fmla="*/ 77321 h 77321"/>
                <a:gd name="T22" fmla="*/ 19726 w 26778"/>
                <a:gd name="T23" fmla="*/ 77321 h 77321"/>
                <a:gd name="T24" fmla="*/ 18419 w 26778"/>
                <a:gd name="T25" fmla="*/ 60622 h 77321"/>
                <a:gd name="T26" fmla="*/ 25081 w 26778"/>
                <a:gd name="T27" fmla="*/ 60622 h 77321"/>
                <a:gd name="T28" fmla="*/ 9275 w 26778"/>
                <a:gd name="T29" fmla="*/ 60622 h 77321"/>
                <a:gd name="T30" fmla="*/ 7186 w 26778"/>
                <a:gd name="T31" fmla="*/ 77321 h 77321"/>
                <a:gd name="T32" fmla="*/ 0 w 26778"/>
                <a:gd name="T33" fmla="*/ 77321 h 77321"/>
                <a:gd name="T34" fmla="*/ 2483 w 26778"/>
                <a:gd name="T35" fmla="*/ 60622 h 77321"/>
                <a:gd name="T36" fmla="*/ 9275 w 26778"/>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78" h="77321">
                  <a:moveTo>
                    <a:pt x="10975" y="45347"/>
                  </a:moveTo>
                  <a:cubicBezTo>
                    <a:pt x="17243" y="45347"/>
                    <a:pt x="17243" y="45347"/>
                    <a:pt x="17243" y="45347"/>
                  </a:cubicBezTo>
                  <a:cubicBezTo>
                    <a:pt x="14761" y="16711"/>
                    <a:pt x="14761" y="16711"/>
                    <a:pt x="14761" y="16711"/>
                  </a:cubicBezTo>
                  <a:cubicBezTo>
                    <a:pt x="10975" y="45347"/>
                    <a:pt x="10975" y="45347"/>
                    <a:pt x="10975" y="45347"/>
                  </a:cubicBezTo>
                  <a:close/>
                  <a:moveTo>
                    <a:pt x="3527" y="53936"/>
                  </a:moveTo>
                  <a:cubicBezTo>
                    <a:pt x="6403" y="34366"/>
                    <a:pt x="9930" y="9079"/>
                    <a:pt x="11106" y="0"/>
                  </a:cubicBezTo>
                  <a:cubicBezTo>
                    <a:pt x="19071" y="0"/>
                    <a:pt x="19071" y="0"/>
                    <a:pt x="19071" y="0"/>
                  </a:cubicBezTo>
                  <a:cubicBezTo>
                    <a:pt x="20771" y="18146"/>
                    <a:pt x="22598" y="36280"/>
                    <a:pt x="24429" y="53936"/>
                  </a:cubicBezTo>
                  <a:cubicBezTo>
                    <a:pt x="3527" y="53936"/>
                    <a:pt x="3527" y="53936"/>
                    <a:pt x="3527" y="53936"/>
                  </a:cubicBezTo>
                  <a:close/>
                  <a:moveTo>
                    <a:pt x="25081" y="60622"/>
                  </a:moveTo>
                  <a:cubicBezTo>
                    <a:pt x="25605" y="66352"/>
                    <a:pt x="26257" y="71603"/>
                    <a:pt x="26777" y="77321"/>
                  </a:cubicBezTo>
                  <a:cubicBezTo>
                    <a:pt x="19726" y="77321"/>
                    <a:pt x="19726" y="77321"/>
                    <a:pt x="19726" y="77321"/>
                  </a:cubicBezTo>
                  <a:cubicBezTo>
                    <a:pt x="19333" y="71603"/>
                    <a:pt x="18940" y="66352"/>
                    <a:pt x="18419" y="60622"/>
                  </a:cubicBezTo>
                  <a:cubicBezTo>
                    <a:pt x="25081" y="60622"/>
                    <a:pt x="25081" y="60622"/>
                    <a:pt x="25081" y="60622"/>
                  </a:cubicBezTo>
                  <a:close/>
                  <a:moveTo>
                    <a:pt x="9275" y="60622"/>
                  </a:moveTo>
                  <a:cubicBezTo>
                    <a:pt x="7186" y="77321"/>
                    <a:pt x="7186" y="77321"/>
                    <a:pt x="7186" y="77321"/>
                  </a:cubicBezTo>
                  <a:cubicBezTo>
                    <a:pt x="0" y="77321"/>
                    <a:pt x="0" y="77321"/>
                    <a:pt x="0" y="77321"/>
                  </a:cubicBezTo>
                  <a:cubicBezTo>
                    <a:pt x="524" y="73505"/>
                    <a:pt x="1438" y="67775"/>
                    <a:pt x="2483" y="60622"/>
                  </a:cubicBezTo>
                  <a:cubicBezTo>
                    <a:pt x="9275" y="60622"/>
                    <a:pt x="9275" y="60622"/>
                    <a:pt x="9275"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93" name="Freeform 5"/>
            <p:cNvSpPr>
              <a:spLocks noChangeArrowheads="1"/>
            </p:cNvSpPr>
            <p:nvPr/>
          </p:nvSpPr>
          <p:spPr bwMode="auto">
            <a:xfrm>
              <a:off x="4290" y="3943"/>
              <a:ext cx="64" cy="60"/>
            </a:xfrm>
            <a:custGeom>
              <a:avLst/>
              <a:gdLst>
                <a:gd name="T0" fmla="*/ 0 w 6498"/>
                <a:gd name="T1" fmla="*/ 10970 h 22394"/>
                <a:gd name="T2" fmla="*/ 3249 w 6498"/>
                <a:gd name="T3" fmla="*/ 22393 h 22394"/>
                <a:gd name="T4" fmla="*/ 6498 w 6498"/>
                <a:gd name="T5" fmla="*/ 10970 h 22394"/>
                <a:gd name="T6" fmla="*/ 3249 w 6498"/>
                <a:gd name="T7" fmla="*/ 1 h 22394"/>
                <a:gd name="T8" fmla="*/ 0 w 6498"/>
                <a:gd name="T9" fmla="*/ 10970 h 22394"/>
                <a:gd name="T10" fmla="*/ 911 w 6498"/>
                <a:gd name="T11" fmla="*/ 10970 h 22394"/>
                <a:gd name="T12" fmla="*/ 3249 w 6498"/>
                <a:gd name="T13" fmla="*/ 2393 h 22394"/>
                <a:gd name="T14" fmla="*/ 5591 w 6498"/>
                <a:gd name="T15" fmla="*/ 10970 h 22394"/>
                <a:gd name="T16" fmla="*/ 3249 w 6498"/>
                <a:gd name="T17" fmla="*/ 20013 h 22394"/>
                <a:gd name="T18" fmla="*/ 911 w 6498"/>
                <a:gd name="T19" fmla="*/ 10970 h 2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8" h="22394">
                  <a:moveTo>
                    <a:pt x="0" y="10970"/>
                  </a:moveTo>
                  <a:cubicBezTo>
                    <a:pt x="0" y="16209"/>
                    <a:pt x="783" y="22393"/>
                    <a:pt x="3249" y="22393"/>
                  </a:cubicBezTo>
                  <a:cubicBezTo>
                    <a:pt x="5718" y="22393"/>
                    <a:pt x="6498" y="16209"/>
                    <a:pt x="6498" y="10970"/>
                  </a:cubicBezTo>
                  <a:cubicBezTo>
                    <a:pt x="6498" y="5719"/>
                    <a:pt x="5718" y="1"/>
                    <a:pt x="3249" y="1"/>
                  </a:cubicBezTo>
                  <a:cubicBezTo>
                    <a:pt x="783" y="1"/>
                    <a:pt x="0" y="5719"/>
                    <a:pt x="0" y="10970"/>
                  </a:cubicBezTo>
                  <a:close/>
                  <a:moveTo>
                    <a:pt x="911" y="10970"/>
                  </a:moveTo>
                  <a:cubicBezTo>
                    <a:pt x="911" y="5719"/>
                    <a:pt x="1821" y="2393"/>
                    <a:pt x="3249" y="2393"/>
                  </a:cubicBezTo>
                  <a:cubicBezTo>
                    <a:pt x="4680" y="2393"/>
                    <a:pt x="5591" y="5719"/>
                    <a:pt x="5591" y="10970"/>
                  </a:cubicBezTo>
                  <a:cubicBezTo>
                    <a:pt x="5591" y="16209"/>
                    <a:pt x="4680" y="20013"/>
                    <a:pt x="3249" y="20013"/>
                  </a:cubicBezTo>
                  <a:cubicBezTo>
                    <a:pt x="1821" y="20013"/>
                    <a:pt x="911" y="16209"/>
                    <a:pt x="911" y="10970"/>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94" name="Freeform 6"/>
            <p:cNvSpPr>
              <a:spLocks noChangeArrowheads="1"/>
            </p:cNvSpPr>
            <p:nvPr/>
          </p:nvSpPr>
          <p:spPr bwMode="auto">
            <a:xfrm>
              <a:off x="4371" y="3960"/>
              <a:ext cx="47" cy="56"/>
            </a:xfrm>
            <a:custGeom>
              <a:avLst/>
              <a:gdLst>
                <a:gd name="T0" fmla="*/ 0 w 4822"/>
                <a:gd name="T1" fmla="*/ 20862 h 20862"/>
                <a:gd name="T2" fmla="*/ 783 w 4822"/>
                <a:gd name="T3" fmla="*/ 20862 h 20862"/>
                <a:gd name="T4" fmla="*/ 783 w 4822"/>
                <a:gd name="T5" fmla="*/ 13278 h 20862"/>
                <a:gd name="T6" fmla="*/ 2607 w 4822"/>
                <a:gd name="T7" fmla="*/ 16125 h 20862"/>
                <a:gd name="T8" fmla="*/ 4821 w 4822"/>
                <a:gd name="T9" fmla="*/ 8062 h 20862"/>
                <a:gd name="T10" fmla="*/ 2607 w 4822"/>
                <a:gd name="T11" fmla="*/ 0 h 20862"/>
                <a:gd name="T12" fmla="*/ 783 w 4822"/>
                <a:gd name="T13" fmla="*/ 2847 h 20862"/>
                <a:gd name="T14" fmla="*/ 783 w 4822"/>
                <a:gd name="T15" fmla="*/ 479 h 20862"/>
                <a:gd name="T16" fmla="*/ 0 w 4822"/>
                <a:gd name="T17" fmla="*/ 479 h 20862"/>
                <a:gd name="T18" fmla="*/ 0 w 4822"/>
                <a:gd name="T19" fmla="*/ 3804 h 20862"/>
                <a:gd name="T20" fmla="*/ 0 w 4822"/>
                <a:gd name="T21" fmla="*/ 20862 h 20862"/>
                <a:gd name="T22" fmla="*/ 783 w 4822"/>
                <a:gd name="T23" fmla="*/ 8062 h 20862"/>
                <a:gd name="T24" fmla="*/ 2476 w 4822"/>
                <a:gd name="T25" fmla="*/ 1902 h 20862"/>
                <a:gd name="T26" fmla="*/ 4042 w 4822"/>
                <a:gd name="T27" fmla="*/ 8062 h 20862"/>
                <a:gd name="T28" fmla="*/ 2476 w 4822"/>
                <a:gd name="T29" fmla="*/ 13756 h 20862"/>
                <a:gd name="T30" fmla="*/ 783 w 4822"/>
                <a:gd name="T31" fmla="*/ 8062 h 20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22" h="20862">
                  <a:moveTo>
                    <a:pt x="0" y="20862"/>
                  </a:moveTo>
                  <a:cubicBezTo>
                    <a:pt x="783" y="20862"/>
                    <a:pt x="783" y="20862"/>
                    <a:pt x="783" y="20862"/>
                  </a:cubicBezTo>
                  <a:cubicBezTo>
                    <a:pt x="783" y="13278"/>
                    <a:pt x="783" y="13278"/>
                    <a:pt x="783" y="13278"/>
                  </a:cubicBezTo>
                  <a:cubicBezTo>
                    <a:pt x="1304" y="15180"/>
                    <a:pt x="1956" y="16125"/>
                    <a:pt x="2607" y="16125"/>
                  </a:cubicBezTo>
                  <a:cubicBezTo>
                    <a:pt x="3780" y="16125"/>
                    <a:pt x="4821" y="12811"/>
                    <a:pt x="4821" y="8062"/>
                  </a:cubicBezTo>
                  <a:cubicBezTo>
                    <a:pt x="4821" y="3326"/>
                    <a:pt x="3780" y="0"/>
                    <a:pt x="2607" y="0"/>
                  </a:cubicBezTo>
                  <a:cubicBezTo>
                    <a:pt x="1956" y="0"/>
                    <a:pt x="1304" y="957"/>
                    <a:pt x="783" y="2847"/>
                  </a:cubicBezTo>
                  <a:cubicBezTo>
                    <a:pt x="783" y="1902"/>
                    <a:pt x="783" y="1424"/>
                    <a:pt x="783" y="479"/>
                  </a:cubicBezTo>
                  <a:cubicBezTo>
                    <a:pt x="0" y="479"/>
                    <a:pt x="0" y="479"/>
                    <a:pt x="0" y="479"/>
                  </a:cubicBezTo>
                  <a:cubicBezTo>
                    <a:pt x="0" y="1902"/>
                    <a:pt x="0" y="2847"/>
                    <a:pt x="0" y="3804"/>
                  </a:cubicBezTo>
                  <a:cubicBezTo>
                    <a:pt x="0" y="20862"/>
                    <a:pt x="0" y="20862"/>
                    <a:pt x="0" y="20862"/>
                  </a:cubicBezTo>
                  <a:close/>
                  <a:moveTo>
                    <a:pt x="783" y="8062"/>
                  </a:moveTo>
                  <a:cubicBezTo>
                    <a:pt x="783" y="4271"/>
                    <a:pt x="1566" y="1902"/>
                    <a:pt x="2476" y="1902"/>
                  </a:cubicBezTo>
                  <a:cubicBezTo>
                    <a:pt x="3390" y="1902"/>
                    <a:pt x="4042" y="4271"/>
                    <a:pt x="4042" y="8062"/>
                  </a:cubicBezTo>
                  <a:cubicBezTo>
                    <a:pt x="4042" y="11854"/>
                    <a:pt x="3390" y="13756"/>
                    <a:pt x="2476" y="13756"/>
                  </a:cubicBezTo>
                  <a:cubicBezTo>
                    <a:pt x="1566" y="13756"/>
                    <a:pt x="783" y="11854"/>
                    <a:pt x="783" y="806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95" name="Freeform 7"/>
            <p:cNvSpPr>
              <a:spLocks noChangeArrowheads="1"/>
            </p:cNvSpPr>
            <p:nvPr/>
          </p:nvSpPr>
          <p:spPr bwMode="auto">
            <a:xfrm>
              <a:off x="4430" y="3951"/>
              <a:ext cx="29" cy="51"/>
            </a:xfrm>
            <a:custGeom>
              <a:avLst/>
              <a:gdLst>
                <a:gd name="T0" fmla="*/ 1042 w 2988"/>
                <a:gd name="T1" fmla="*/ 3793 h 18949"/>
                <a:gd name="T2" fmla="*/ 0 w 2988"/>
                <a:gd name="T3" fmla="*/ 3793 h 18949"/>
                <a:gd name="T4" fmla="*/ 0 w 2988"/>
                <a:gd name="T5" fmla="*/ 6161 h 18949"/>
                <a:gd name="T6" fmla="*/ 1042 w 2988"/>
                <a:gd name="T7" fmla="*/ 6161 h 18949"/>
                <a:gd name="T8" fmla="*/ 1042 w 2988"/>
                <a:gd name="T9" fmla="*/ 14690 h 18949"/>
                <a:gd name="T10" fmla="*/ 2339 w 2988"/>
                <a:gd name="T11" fmla="*/ 18948 h 18949"/>
                <a:gd name="T12" fmla="*/ 2987 w 2988"/>
                <a:gd name="T13" fmla="*/ 18482 h 18949"/>
                <a:gd name="T14" fmla="*/ 2987 w 2988"/>
                <a:gd name="T15" fmla="*/ 16580 h 18949"/>
                <a:gd name="T16" fmla="*/ 2470 w 2988"/>
                <a:gd name="T17" fmla="*/ 17058 h 18949"/>
                <a:gd name="T18" fmla="*/ 1821 w 2988"/>
                <a:gd name="T19" fmla="*/ 14211 h 18949"/>
                <a:gd name="T20" fmla="*/ 1821 w 2988"/>
                <a:gd name="T21" fmla="*/ 6161 h 18949"/>
                <a:gd name="T22" fmla="*/ 2987 w 2988"/>
                <a:gd name="T23" fmla="*/ 6161 h 18949"/>
                <a:gd name="T24" fmla="*/ 2987 w 2988"/>
                <a:gd name="T25" fmla="*/ 3793 h 18949"/>
                <a:gd name="T26" fmla="*/ 1821 w 2988"/>
                <a:gd name="T27" fmla="*/ 3793 h 18949"/>
                <a:gd name="T28" fmla="*/ 1821 w 2988"/>
                <a:gd name="T29" fmla="*/ 1 h 18949"/>
                <a:gd name="T30" fmla="*/ 1042 w 2988"/>
                <a:gd name="T31" fmla="*/ 1424 h 18949"/>
                <a:gd name="T32" fmla="*/ 1042 w 2988"/>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8" h="18949">
                  <a:moveTo>
                    <a:pt x="1042" y="3793"/>
                  </a:moveTo>
                  <a:cubicBezTo>
                    <a:pt x="0" y="3793"/>
                    <a:pt x="0" y="3793"/>
                    <a:pt x="0" y="3793"/>
                  </a:cubicBezTo>
                  <a:cubicBezTo>
                    <a:pt x="0" y="6161"/>
                    <a:pt x="0" y="6161"/>
                    <a:pt x="0" y="6161"/>
                  </a:cubicBezTo>
                  <a:cubicBezTo>
                    <a:pt x="1042" y="6161"/>
                    <a:pt x="1042" y="6161"/>
                    <a:pt x="1042" y="6161"/>
                  </a:cubicBezTo>
                  <a:cubicBezTo>
                    <a:pt x="1042" y="14690"/>
                    <a:pt x="1042" y="14690"/>
                    <a:pt x="1042" y="14690"/>
                  </a:cubicBezTo>
                  <a:cubicBezTo>
                    <a:pt x="1042" y="18003"/>
                    <a:pt x="1432" y="18948"/>
                    <a:pt x="2339" y="18948"/>
                  </a:cubicBezTo>
                  <a:cubicBezTo>
                    <a:pt x="2470" y="18948"/>
                    <a:pt x="2728" y="18948"/>
                    <a:pt x="2987" y="18482"/>
                  </a:cubicBezTo>
                  <a:cubicBezTo>
                    <a:pt x="2987" y="16580"/>
                    <a:pt x="2987" y="16580"/>
                    <a:pt x="2987" y="16580"/>
                  </a:cubicBezTo>
                  <a:cubicBezTo>
                    <a:pt x="2859" y="17058"/>
                    <a:pt x="2601" y="17058"/>
                    <a:pt x="2470" y="17058"/>
                  </a:cubicBezTo>
                  <a:cubicBezTo>
                    <a:pt x="1949" y="17058"/>
                    <a:pt x="1821" y="16113"/>
                    <a:pt x="1821" y="14211"/>
                  </a:cubicBezTo>
                  <a:cubicBezTo>
                    <a:pt x="1821" y="6161"/>
                    <a:pt x="1821" y="6161"/>
                    <a:pt x="1821" y="6161"/>
                  </a:cubicBezTo>
                  <a:cubicBezTo>
                    <a:pt x="2987" y="6161"/>
                    <a:pt x="2987" y="6161"/>
                    <a:pt x="2987" y="6161"/>
                  </a:cubicBezTo>
                  <a:cubicBezTo>
                    <a:pt x="2987" y="3793"/>
                    <a:pt x="2987" y="3793"/>
                    <a:pt x="2987" y="3793"/>
                  </a:cubicBezTo>
                  <a:cubicBezTo>
                    <a:pt x="1821" y="3793"/>
                    <a:pt x="1821" y="3793"/>
                    <a:pt x="1821" y="3793"/>
                  </a:cubicBezTo>
                  <a:cubicBezTo>
                    <a:pt x="1821" y="1"/>
                    <a:pt x="1821" y="1"/>
                    <a:pt x="1821" y="1"/>
                  </a:cubicBezTo>
                  <a:cubicBezTo>
                    <a:pt x="1042" y="1424"/>
                    <a:pt x="1042" y="1424"/>
                    <a:pt x="1042" y="1424"/>
                  </a:cubicBezTo>
                  <a:cubicBezTo>
                    <a:pt x="1042" y="3793"/>
                    <a:pt x="1042" y="3793"/>
                    <a:pt x="1042"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96" name="Freeform 8"/>
            <p:cNvSpPr>
              <a:spLocks noChangeArrowheads="1"/>
            </p:cNvSpPr>
            <p:nvPr/>
          </p:nvSpPr>
          <p:spPr bwMode="auto">
            <a:xfrm>
              <a:off x="4474" y="3944"/>
              <a:ext cx="7" cy="57"/>
            </a:xfrm>
            <a:custGeom>
              <a:avLst/>
              <a:gdLst>
                <a:gd name="T0" fmla="*/ 0 w 787"/>
                <a:gd name="T1" fmla="*/ 21053 h 21054"/>
                <a:gd name="T2" fmla="*/ 786 w 787"/>
                <a:gd name="T3" fmla="*/ 21053 h 21054"/>
                <a:gd name="T4" fmla="*/ 786 w 787"/>
                <a:gd name="T5" fmla="*/ 6281 h 21054"/>
                <a:gd name="T6" fmla="*/ 0 w 787"/>
                <a:gd name="T7" fmla="*/ 6281 h 21054"/>
                <a:gd name="T8" fmla="*/ 0 w 787"/>
                <a:gd name="T9" fmla="*/ 21053 h 21054"/>
                <a:gd name="T10" fmla="*/ 0 w 787"/>
                <a:gd name="T11" fmla="*/ 2836 h 21054"/>
                <a:gd name="T12" fmla="*/ 786 w 787"/>
                <a:gd name="T13" fmla="*/ 2836 h 21054"/>
                <a:gd name="T14" fmla="*/ 786 w 787"/>
                <a:gd name="T15" fmla="*/ 1 h 21054"/>
                <a:gd name="T16" fmla="*/ 0 w 787"/>
                <a:gd name="T17" fmla="*/ 1 h 21054"/>
                <a:gd name="T18" fmla="*/ 0 w 787"/>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21054">
                  <a:moveTo>
                    <a:pt x="0" y="21053"/>
                  </a:moveTo>
                  <a:lnTo>
                    <a:pt x="786" y="21053"/>
                  </a:lnTo>
                  <a:lnTo>
                    <a:pt x="786" y="6281"/>
                  </a:lnTo>
                  <a:lnTo>
                    <a:pt x="0" y="6281"/>
                  </a:lnTo>
                  <a:lnTo>
                    <a:pt x="0" y="21053"/>
                  </a:lnTo>
                  <a:close/>
                  <a:moveTo>
                    <a:pt x="0" y="2836"/>
                  </a:moveTo>
                  <a:lnTo>
                    <a:pt x="786" y="2836"/>
                  </a:lnTo>
                  <a:lnTo>
                    <a:pt x="786" y="1"/>
                  </a:lnTo>
                  <a:lnTo>
                    <a:pt x="0" y="1"/>
                  </a:lnTo>
                  <a:lnTo>
                    <a:pt x="0"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97" name="Freeform 9"/>
            <p:cNvSpPr>
              <a:spLocks noChangeArrowheads="1"/>
            </p:cNvSpPr>
            <p:nvPr/>
          </p:nvSpPr>
          <p:spPr bwMode="auto">
            <a:xfrm>
              <a:off x="4498" y="3960"/>
              <a:ext cx="43" cy="43"/>
            </a:xfrm>
            <a:custGeom>
              <a:avLst/>
              <a:gdLst>
                <a:gd name="T0" fmla="*/ 3626 w 4403"/>
                <a:gd name="T1" fmla="*/ 10527 h 16269"/>
                <a:gd name="T2" fmla="*/ 2332 w 4403"/>
                <a:gd name="T3" fmla="*/ 13876 h 16269"/>
                <a:gd name="T4" fmla="*/ 780 w 4403"/>
                <a:gd name="T5" fmla="*/ 8134 h 16269"/>
                <a:gd name="T6" fmla="*/ 2332 w 4403"/>
                <a:gd name="T7" fmla="*/ 1914 h 16269"/>
                <a:gd name="T8" fmla="*/ 3498 w 4403"/>
                <a:gd name="T9" fmla="*/ 5263 h 16269"/>
                <a:gd name="T10" fmla="*/ 4402 w 4403"/>
                <a:gd name="T11" fmla="*/ 5263 h 16269"/>
                <a:gd name="T12" fmla="*/ 2332 w 4403"/>
                <a:gd name="T13" fmla="*/ 0 h 16269"/>
                <a:gd name="T14" fmla="*/ 1 w 4403"/>
                <a:gd name="T15" fmla="*/ 8134 h 16269"/>
                <a:gd name="T16" fmla="*/ 2201 w 4403"/>
                <a:gd name="T17" fmla="*/ 16268 h 16269"/>
                <a:gd name="T18" fmla="*/ 4402 w 4403"/>
                <a:gd name="T19" fmla="*/ 10527 h 16269"/>
                <a:gd name="T20" fmla="*/ 3626 w 4403"/>
                <a:gd name="T21" fmla="*/ 10527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03" h="16269">
                  <a:moveTo>
                    <a:pt x="3626" y="10527"/>
                  </a:moveTo>
                  <a:cubicBezTo>
                    <a:pt x="3498" y="12919"/>
                    <a:pt x="3109" y="13876"/>
                    <a:pt x="2332" y="13876"/>
                  </a:cubicBezTo>
                  <a:cubicBezTo>
                    <a:pt x="1297" y="13876"/>
                    <a:pt x="780" y="11484"/>
                    <a:pt x="780" y="8134"/>
                  </a:cubicBezTo>
                  <a:cubicBezTo>
                    <a:pt x="780" y="4307"/>
                    <a:pt x="1556" y="1914"/>
                    <a:pt x="2332" y="1914"/>
                  </a:cubicBezTo>
                  <a:cubicBezTo>
                    <a:pt x="2981" y="1914"/>
                    <a:pt x="3498" y="3350"/>
                    <a:pt x="3498" y="5263"/>
                  </a:cubicBezTo>
                  <a:cubicBezTo>
                    <a:pt x="4402" y="5263"/>
                    <a:pt x="4402" y="5263"/>
                    <a:pt x="4402" y="5263"/>
                  </a:cubicBezTo>
                  <a:cubicBezTo>
                    <a:pt x="4275" y="1436"/>
                    <a:pt x="3367" y="0"/>
                    <a:pt x="2332" y="0"/>
                  </a:cubicBezTo>
                  <a:cubicBezTo>
                    <a:pt x="908" y="0"/>
                    <a:pt x="1" y="2871"/>
                    <a:pt x="1" y="8134"/>
                  </a:cubicBezTo>
                  <a:cubicBezTo>
                    <a:pt x="1" y="12919"/>
                    <a:pt x="780" y="16268"/>
                    <a:pt x="2201" y="16268"/>
                  </a:cubicBezTo>
                  <a:cubicBezTo>
                    <a:pt x="3240" y="16268"/>
                    <a:pt x="4275" y="14354"/>
                    <a:pt x="4402" y="10527"/>
                  </a:cubicBezTo>
                  <a:cubicBezTo>
                    <a:pt x="3626" y="10527"/>
                    <a:pt x="3626" y="10527"/>
                    <a:pt x="3626" y="1052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98" name="Freeform 10"/>
            <p:cNvSpPr>
              <a:spLocks noChangeArrowheads="1"/>
            </p:cNvSpPr>
            <p:nvPr/>
          </p:nvSpPr>
          <p:spPr bwMode="auto">
            <a:xfrm>
              <a:off x="4553" y="3960"/>
              <a:ext cx="42" cy="43"/>
            </a:xfrm>
            <a:custGeom>
              <a:avLst/>
              <a:gdLst>
                <a:gd name="T0" fmla="*/ 1173 w 4298"/>
                <a:gd name="T1" fmla="*/ 4307 h 16269"/>
                <a:gd name="T2" fmla="*/ 2214 w 4298"/>
                <a:gd name="T3" fmla="*/ 1914 h 16269"/>
                <a:gd name="T4" fmla="*/ 3518 w 4298"/>
                <a:gd name="T5" fmla="*/ 5742 h 16269"/>
                <a:gd name="T6" fmla="*/ 3518 w 4298"/>
                <a:gd name="T7" fmla="*/ 6220 h 16269"/>
                <a:gd name="T8" fmla="*/ 2086 w 4298"/>
                <a:gd name="T9" fmla="*/ 6220 h 16269"/>
                <a:gd name="T10" fmla="*/ 0 w 4298"/>
                <a:gd name="T11" fmla="*/ 11005 h 16269"/>
                <a:gd name="T12" fmla="*/ 1693 w 4298"/>
                <a:gd name="T13" fmla="*/ 16268 h 16269"/>
                <a:gd name="T14" fmla="*/ 3518 w 4298"/>
                <a:gd name="T15" fmla="*/ 13397 h 16269"/>
                <a:gd name="T16" fmla="*/ 3518 w 4298"/>
                <a:gd name="T17" fmla="*/ 13397 h 16269"/>
                <a:gd name="T18" fmla="*/ 3518 w 4298"/>
                <a:gd name="T19" fmla="*/ 15311 h 16269"/>
                <a:gd name="T20" fmla="*/ 4297 w 4298"/>
                <a:gd name="T21" fmla="*/ 15311 h 16269"/>
                <a:gd name="T22" fmla="*/ 4297 w 4298"/>
                <a:gd name="T23" fmla="*/ 12919 h 16269"/>
                <a:gd name="T24" fmla="*/ 4297 w 4298"/>
                <a:gd name="T25" fmla="*/ 5263 h 16269"/>
                <a:gd name="T26" fmla="*/ 2345 w 4298"/>
                <a:gd name="T27" fmla="*/ 0 h 16269"/>
                <a:gd name="T28" fmla="*/ 262 w 4298"/>
                <a:gd name="T29" fmla="*/ 4307 h 16269"/>
                <a:gd name="T30" fmla="*/ 1173 w 4298"/>
                <a:gd name="T31" fmla="*/ 4307 h 16269"/>
                <a:gd name="T32" fmla="*/ 3518 w 4298"/>
                <a:gd name="T33" fmla="*/ 9091 h 16269"/>
                <a:gd name="T34" fmla="*/ 1955 w 4298"/>
                <a:gd name="T35" fmla="*/ 13876 h 16269"/>
                <a:gd name="T36" fmla="*/ 914 w 4298"/>
                <a:gd name="T37" fmla="*/ 11005 h 16269"/>
                <a:gd name="T38" fmla="*/ 2214 w 4298"/>
                <a:gd name="T39" fmla="*/ 8134 h 16269"/>
                <a:gd name="T40" fmla="*/ 3518 w 4298"/>
                <a:gd name="T41" fmla="*/ 8134 h 16269"/>
                <a:gd name="T42" fmla="*/ 3518 w 4298"/>
                <a:gd name="T43" fmla="*/ 9091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8" h="16269">
                  <a:moveTo>
                    <a:pt x="1173" y="4307"/>
                  </a:moveTo>
                  <a:cubicBezTo>
                    <a:pt x="1173" y="2871"/>
                    <a:pt x="1693" y="1914"/>
                    <a:pt x="2214" y="1914"/>
                  </a:cubicBezTo>
                  <a:cubicBezTo>
                    <a:pt x="2997" y="1914"/>
                    <a:pt x="3518" y="2871"/>
                    <a:pt x="3518" y="5742"/>
                  </a:cubicBezTo>
                  <a:cubicBezTo>
                    <a:pt x="3518" y="6220"/>
                    <a:pt x="3518" y="6220"/>
                    <a:pt x="3518" y="6220"/>
                  </a:cubicBezTo>
                  <a:cubicBezTo>
                    <a:pt x="3128" y="6220"/>
                    <a:pt x="2735" y="6220"/>
                    <a:pt x="2086" y="6220"/>
                  </a:cubicBezTo>
                  <a:cubicBezTo>
                    <a:pt x="652" y="6699"/>
                    <a:pt x="0" y="8134"/>
                    <a:pt x="0" y="11005"/>
                  </a:cubicBezTo>
                  <a:cubicBezTo>
                    <a:pt x="0" y="13876"/>
                    <a:pt x="783" y="16268"/>
                    <a:pt x="1693" y="16268"/>
                  </a:cubicBezTo>
                  <a:cubicBezTo>
                    <a:pt x="2607" y="16268"/>
                    <a:pt x="3128" y="15790"/>
                    <a:pt x="3518" y="13397"/>
                  </a:cubicBezTo>
                  <a:cubicBezTo>
                    <a:pt x="3518" y="13397"/>
                    <a:pt x="3518" y="13397"/>
                    <a:pt x="3518" y="13397"/>
                  </a:cubicBezTo>
                  <a:cubicBezTo>
                    <a:pt x="3518" y="14354"/>
                    <a:pt x="3518" y="14833"/>
                    <a:pt x="3518" y="15311"/>
                  </a:cubicBezTo>
                  <a:cubicBezTo>
                    <a:pt x="4297" y="15311"/>
                    <a:pt x="4297" y="15311"/>
                    <a:pt x="4297" y="15311"/>
                  </a:cubicBezTo>
                  <a:cubicBezTo>
                    <a:pt x="4297" y="14833"/>
                    <a:pt x="4297" y="13876"/>
                    <a:pt x="4297" y="12919"/>
                  </a:cubicBezTo>
                  <a:cubicBezTo>
                    <a:pt x="4297" y="5263"/>
                    <a:pt x="4297" y="5263"/>
                    <a:pt x="4297" y="5263"/>
                  </a:cubicBezTo>
                  <a:cubicBezTo>
                    <a:pt x="4297" y="1436"/>
                    <a:pt x="3518" y="0"/>
                    <a:pt x="2345" y="0"/>
                  </a:cubicBezTo>
                  <a:cubicBezTo>
                    <a:pt x="1435" y="0"/>
                    <a:pt x="393" y="957"/>
                    <a:pt x="262" y="4307"/>
                  </a:cubicBezTo>
                  <a:cubicBezTo>
                    <a:pt x="1173" y="4307"/>
                    <a:pt x="1173" y="4307"/>
                    <a:pt x="1173" y="4307"/>
                  </a:cubicBezTo>
                  <a:close/>
                  <a:moveTo>
                    <a:pt x="3518" y="9091"/>
                  </a:moveTo>
                  <a:cubicBezTo>
                    <a:pt x="3518" y="12440"/>
                    <a:pt x="2997" y="13876"/>
                    <a:pt x="1955" y="13876"/>
                  </a:cubicBezTo>
                  <a:cubicBezTo>
                    <a:pt x="1173" y="13876"/>
                    <a:pt x="914" y="12440"/>
                    <a:pt x="914" y="11005"/>
                  </a:cubicBezTo>
                  <a:cubicBezTo>
                    <a:pt x="914" y="9091"/>
                    <a:pt x="1435" y="8613"/>
                    <a:pt x="2214" y="8134"/>
                  </a:cubicBezTo>
                  <a:cubicBezTo>
                    <a:pt x="2866" y="8134"/>
                    <a:pt x="3256" y="8134"/>
                    <a:pt x="3518" y="8134"/>
                  </a:cubicBezTo>
                  <a:cubicBezTo>
                    <a:pt x="3518" y="9091"/>
                    <a:pt x="3518" y="9091"/>
                    <a:pt x="3518" y="9091"/>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99" name="Freeform 11"/>
            <p:cNvSpPr>
              <a:spLocks noChangeArrowheads="1"/>
            </p:cNvSpPr>
            <p:nvPr/>
          </p:nvSpPr>
          <p:spPr bwMode="auto">
            <a:xfrm>
              <a:off x="4613" y="3944"/>
              <a:ext cx="7" cy="57"/>
            </a:xfrm>
            <a:custGeom>
              <a:avLst/>
              <a:gdLst>
                <a:gd name="T0" fmla="*/ 0 w 787"/>
                <a:gd name="T1" fmla="*/ 1 h 21054"/>
                <a:gd name="T2" fmla="*/ 0 w 787"/>
                <a:gd name="T3" fmla="*/ 21053 h 21054"/>
                <a:gd name="T4" fmla="*/ 786 w 787"/>
                <a:gd name="T5" fmla="*/ 21053 h 21054"/>
                <a:gd name="T6" fmla="*/ 786 w 787"/>
                <a:gd name="T7" fmla="*/ 1 h 21054"/>
                <a:gd name="T8" fmla="*/ 0 w 787"/>
                <a:gd name="T9" fmla="*/ 1 h 21054"/>
              </a:gdLst>
              <a:ahLst/>
              <a:cxnLst>
                <a:cxn ang="0">
                  <a:pos x="T0" y="T1"/>
                </a:cxn>
                <a:cxn ang="0">
                  <a:pos x="T2" y="T3"/>
                </a:cxn>
                <a:cxn ang="0">
                  <a:pos x="T4" y="T5"/>
                </a:cxn>
                <a:cxn ang="0">
                  <a:pos x="T6" y="T7"/>
                </a:cxn>
                <a:cxn ang="0">
                  <a:pos x="T8" y="T9"/>
                </a:cxn>
              </a:cxnLst>
              <a:rect l="0" t="0" r="r" b="b"/>
              <a:pathLst>
                <a:path w="787" h="21054">
                  <a:moveTo>
                    <a:pt x="0" y="1"/>
                  </a:moveTo>
                  <a:lnTo>
                    <a:pt x="0" y="21053"/>
                  </a:lnTo>
                  <a:lnTo>
                    <a:pt x="786" y="21053"/>
                  </a:lnTo>
                  <a:lnTo>
                    <a:pt x="786" y="1"/>
                  </a:lnTo>
                  <a:lnTo>
                    <a:pt x="0" y="1"/>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0" name="Freeform 12"/>
            <p:cNvSpPr>
              <a:spLocks noChangeArrowheads="1"/>
            </p:cNvSpPr>
            <p:nvPr/>
          </p:nvSpPr>
          <p:spPr bwMode="auto">
            <a:xfrm>
              <a:off x="4674" y="3944"/>
              <a:ext cx="55" cy="57"/>
            </a:xfrm>
            <a:custGeom>
              <a:avLst/>
              <a:gdLst>
                <a:gd name="T0" fmla="*/ 4720 w 5608"/>
                <a:gd name="T1" fmla="*/ 18230 h 21054"/>
                <a:gd name="T2" fmla="*/ 4720 w 5608"/>
                <a:gd name="T3" fmla="*/ 18230 h 21054"/>
                <a:gd name="T4" fmla="*/ 1166 w 5608"/>
                <a:gd name="T5" fmla="*/ 1 h 21054"/>
                <a:gd name="T6" fmla="*/ 1 w 5608"/>
                <a:gd name="T7" fmla="*/ 1 h 21054"/>
                <a:gd name="T8" fmla="*/ 1 w 5608"/>
                <a:gd name="T9" fmla="*/ 21053 h 21054"/>
                <a:gd name="T10" fmla="*/ 780 w 5608"/>
                <a:gd name="T11" fmla="*/ 21053 h 21054"/>
                <a:gd name="T12" fmla="*/ 780 w 5608"/>
                <a:gd name="T13" fmla="*/ 2836 h 21054"/>
                <a:gd name="T14" fmla="*/ 4445 w 5608"/>
                <a:gd name="T15" fmla="*/ 21053 h 21054"/>
                <a:gd name="T16" fmla="*/ 5608 w 5608"/>
                <a:gd name="T17" fmla="*/ 21053 h 21054"/>
                <a:gd name="T18" fmla="*/ 5608 w 5608"/>
                <a:gd name="T19" fmla="*/ 1 h 21054"/>
                <a:gd name="T20" fmla="*/ 4720 w 5608"/>
                <a:gd name="T21" fmla="*/ 1 h 21054"/>
                <a:gd name="T22" fmla="*/ 4720 w 5608"/>
                <a:gd name="T23" fmla="*/ 18230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08" h="21054">
                  <a:moveTo>
                    <a:pt x="4720" y="18230"/>
                  </a:moveTo>
                  <a:lnTo>
                    <a:pt x="4720" y="18230"/>
                  </a:lnTo>
                  <a:lnTo>
                    <a:pt x="1166" y="1"/>
                  </a:lnTo>
                  <a:lnTo>
                    <a:pt x="1" y="1"/>
                  </a:lnTo>
                  <a:lnTo>
                    <a:pt x="1" y="21053"/>
                  </a:lnTo>
                  <a:lnTo>
                    <a:pt x="780" y="21053"/>
                  </a:lnTo>
                  <a:lnTo>
                    <a:pt x="780" y="2836"/>
                  </a:lnTo>
                  <a:lnTo>
                    <a:pt x="4445" y="21053"/>
                  </a:lnTo>
                  <a:lnTo>
                    <a:pt x="5608" y="21053"/>
                  </a:lnTo>
                  <a:lnTo>
                    <a:pt x="5608" y="1"/>
                  </a:lnTo>
                  <a:lnTo>
                    <a:pt x="4720" y="1"/>
                  </a:lnTo>
                  <a:lnTo>
                    <a:pt x="4720" y="18230"/>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1" name="Freeform 13"/>
            <p:cNvSpPr>
              <a:spLocks noChangeArrowheads="1"/>
            </p:cNvSpPr>
            <p:nvPr/>
          </p:nvSpPr>
          <p:spPr bwMode="auto">
            <a:xfrm>
              <a:off x="4744" y="3960"/>
              <a:ext cx="45" cy="43"/>
            </a:xfrm>
            <a:custGeom>
              <a:avLst/>
              <a:gdLst>
                <a:gd name="T0" fmla="*/ 793 w 4612"/>
                <a:gd name="T1" fmla="*/ 6699 h 16269"/>
                <a:gd name="T2" fmla="*/ 2375 w 4612"/>
                <a:gd name="T3" fmla="*/ 1914 h 16269"/>
                <a:gd name="T4" fmla="*/ 3822 w 4612"/>
                <a:gd name="T5" fmla="*/ 6699 h 16269"/>
                <a:gd name="T6" fmla="*/ 793 w 4612"/>
                <a:gd name="T7" fmla="*/ 6699 h 16269"/>
                <a:gd name="T8" fmla="*/ 4612 w 4612"/>
                <a:gd name="T9" fmla="*/ 8134 h 16269"/>
                <a:gd name="T10" fmla="*/ 2375 w 4612"/>
                <a:gd name="T11" fmla="*/ 0 h 16269"/>
                <a:gd name="T12" fmla="*/ 0 w 4612"/>
                <a:gd name="T13" fmla="*/ 8613 h 16269"/>
                <a:gd name="T14" fmla="*/ 2375 w 4612"/>
                <a:gd name="T15" fmla="*/ 16268 h 16269"/>
                <a:gd name="T16" fmla="*/ 4481 w 4612"/>
                <a:gd name="T17" fmla="*/ 11005 h 16269"/>
                <a:gd name="T18" fmla="*/ 3691 w 4612"/>
                <a:gd name="T19" fmla="*/ 11005 h 16269"/>
                <a:gd name="T20" fmla="*/ 2375 w 4612"/>
                <a:gd name="T21" fmla="*/ 13876 h 16269"/>
                <a:gd name="T22" fmla="*/ 793 w 4612"/>
                <a:gd name="T23" fmla="*/ 9091 h 16269"/>
                <a:gd name="T24" fmla="*/ 4612 w 4612"/>
                <a:gd name="T25" fmla="*/ 9091 h 16269"/>
                <a:gd name="T26" fmla="*/ 4612 w 4612"/>
                <a:gd name="T27" fmla="*/ 813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12" h="16269">
                  <a:moveTo>
                    <a:pt x="793" y="6699"/>
                  </a:moveTo>
                  <a:cubicBezTo>
                    <a:pt x="924" y="3350"/>
                    <a:pt x="1582" y="1914"/>
                    <a:pt x="2375" y="1914"/>
                  </a:cubicBezTo>
                  <a:cubicBezTo>
                    <a:pt x="3033" y="1914"/>
                    <a:pt x="3822" y="3350"/>
                    <a:pt x="3822" y="6699"/>
                  </a:cubicBezTo>
                  <a:cubicBezTo>
                    <a:pt x="793" y="6699"/>
                    <a:pt x="793" y="6699"/>
                    <a:pt x="793" y="6699"/>
                  </a:cubicBezTo>
                  <a:close/>
                  <a:moveTo>
                    <a:pt x="4612" y="8134"/>
                  </a:moveTo>
                  <a:cubicBezTo>
                    <a:pt x="4612" y="2871"/>
                    <a:pt x="3822" y="0"/>
                    <a:pt x="2375" y="0"/>
                  </a:cubicBezTo>
                  <a:cubicBezTo>
                    <a:pt x="924" y="0"/>
                    <a:pt x="0" y="2871"/>
                    <a:pt x="0" y="8613"/>
                  </a:cubicBezTo>
                  <a:cubicBezTo>
                    <a:pt x="0" y="12919"/>
                    <a:pt x="924" y="16268"/>
                    <a:pt x="2375" y="16268"/>
                  </a:cubicBezTo>
                  <a:cubicBezTo>
                    <a:pt x="3295" y="16268"/>
                    <a:pt x="4350" y="14833"/>
                    <a:pt x="4481" y="11005"/>
                  </a:cubicBezTo>
                  <a:cubicBezTo>
                    <a:pt x="3691" y="11005"/>
                    <a:pt x="3691" y="11005"/>
                    <a:pt x="3691" y="11005"/>
                  </a:cubicBezTo>
                  <a:cubicBezTo>
                    <a:pt x="3560" y="13397"/>
                    <a:pt x="2899" y="13876"/>
                    <a:pt x="2375" y="13876"/>
                  </a:cubicBezTo>
                  <a:cubicBezTo>
                    <a:pt x="1451" y="13876"/>
                    <a:pt x="924" y="11962"/>
                    <a:pt x="793" y="9091"/>
                  </a:cubicBezTo>
                  <a:cubicBezTo>
                    <a:pt x="4612" y="9091"/>
                    <a:pt x="4612" y="9091"/>
                    <a:pt x="4612" y="9091"/>
                  </a:cubicBezTo>
                  <a:cubicBezTo>
                    <a:pt x="4612" y="8134"/>
                    <a:pt x="4612" y="8134"/>
                    <a:pt x="4612" y="813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2" name="Freeform 14"/>
            <p:cNvSpPr>
              <a:spLocks noChangeArrowheads="1"/>
            </p:cNvSpPr>
            <p:nvPr/>
          </p:nvSpPr>
          <p:spPr bwMode="auto">
            <a:xfrm>
              <a:off x="4798" y="3951"/>
              <a:ext cx="31" cy="51"/>
            </a:xfrm>
            <a:custGeom>
              <a:avLst/>
              <a:gdLst>
                <a:gd name="T0" fmla="*/ 1068 w 3197"/>
                <a:gd name="T1" fmla="*/ 3793 h 18949"/>
                <a:gd name="T2" fmla="*/ 0 w 3197"/>
                <a:gd name="T3" fmla="*/ 3793 h 18949"/>
                <a:gd name="T4" fmla="*/ 0 w 3197"/>
                <a:gd name="T5" fmla="*/ 6161 h 18949"/>
                <a:gd name="T6" fmla="*/ 1068 w 3197"/>
                <a:gd name="T7" fmla="*/ 6161 h 18949"/>
                <a:gd name="T8" fmla="*/ 1068 w 3197"/>
                <a:gd name="T9" fmla="*/ 14690 h 18949"/>
                <a:gd name="T10" fmla="*/ 2398 w 3197"/>
                <a:gd name="T11" fmla="*/ 18948 h 18949"/>
                <a:gd name="T12" fmla="*/ 3197 w 3197"/>
                <a:gd name="T13" fmla="*/ 18482 h 18949"/>
                <a:gd name="T14" fmla="*/ 3197 w 3197"/>
                <a:gd name="T15" fmla="*/ 16580 h 18949"/>
                <a:gd name="T16" fmla="*/ 2532 w 3197"/>
                <a:gd name="T17" fmla="*/ 17058 h 18949"/>
                <a:gd name="T18" fmla="*/ 1867 w 3197"/>
                <a:gd name="T19" fmla="*/ 14211 h 18949"/>
                <a:gd name="T20" fmla="*/ 1867 w 3197"/>
                <a:gd name="T21" fmla="*/ 6161 h 18949"/>
                <a:gd name="T22" fmla="*/ 3197 w 3197"/>
                <a:gd name="T23" fmla="*/ 6161 h 18949"/>
                <a:gd name="T24" fmla="*/ 3197 w 3197"/>
                <a:gd name="T25" fmla="*/ 3793 h 18949"/>
                <a:gd name="T26" fmla="*/ 1867 w 3197"/>
                <a:gd name="T27" fmla="*/ 3793 h 18949"/>
                <a:gd name="T28" fmla="*/ 1867 w 3197"/>
                <a:gd name="T29" fmla="*/ 1 h 18949"/>
                <a:gd name="T30" fmla="*/ 1068 w 3197"/>
                <a:gd name="T31" fmla="*/ 1424 h 18949"/>
                <a:gd name="T32" fmla="*/ 1068 w 3197"/>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97" h="18949">
                  <a:moveTo>
                    <a:pt x="1068" y="3793"/>
                  </a:moveTo>
                  <a:cubicBezTo>
                    <a:pt x="0" y="3793"/>
                    <a:pt x="0" y="3793"/>
                    <a:pt x="0" y="3793"/>
                  </a:cubicBezTo>
                  <a:cubicBezTo>
                    <a:pt x="0" y="6161"/>
                    <a:pt x="0" y="6161"/>
                    <a:pt x="0" y="6161"/>
                  </a:cubicBezTo>
                  <a:cubicBezTo>
                    <a:pt x="1068" y="6161"/>
                    <a:pt x="1068" y="6161"/>
                    <a:pt x="1068" y="6161"/>
                  </a:cubicBezTo>
                  <a:cubicBezTo>
                    <a:pt x="1068" y="14690"/>
                    <a:pt x="1068" y="14690"/>
                    <a:pt x="1068" y="14690"/>
                  </a:cubicBezTo>
                  <a:cubicBezTo>
                    <a:pt x="1068" y="18003"/>
                    <a:pt x="1598" y="18948"/>
                    <a:pt x="2398" y="18948"/>
                  </a:cubicBezTo>
                  <a:cubicBezTo>
                    <a:pt x="2666" y="18948"/>
                    <a:pt x="2931" y="18948"/>
                    <a:pt x="3197" y="18482"/>
                  </a:cubicBezTo>
                  <a:cubicBezTo>
                    <a:pt x="3197" y="16580"/>
                    <a:pt x="3197" y="16580"/>
                    <a:pt x="3197" y="16580"/>
                  </a:cubicBezTo>
                  <a:cubicBezTo>
                    <a:pt x="2931" y="17058"/>
                    <a:pt x="2666" y="17058"/>
                    <a:pt x="2532" y="17058"/>
                  </a:cubicBezTo>
                  <a:cubicBezTo>
                    <a:pt x="1998" y="17058"/>
                    <a:pt x="1867" y="16113"/>
                    <a:pt x="1867" y="14211"/>
                  </a:cubicBezTo>
                  <a:cubicBezTo>
                    <a:pt x="1867" y="6161"/>
                    <a:pt x="1867" y="6161"/>
                    <a:pt x="1867" y="6161"/>
                  </a:cubicBezTo>
                  <a:cubicBezTo>
                    <a:pt x="3197" y="6161"/>
                    <a:pt x="3197" y="6161"/>
                    <a:pt x="3197" y="6161"/>
                  </a:cubicBezTo>
                  <a:cubicBezTo>
                    <a:pt x="3197" y="3793"/>
                    <a:pt x="3197" y="3793"/>
                    <a:pt x="3197" y="3793"/>
                  </a:cubicBezTo>
                  <a:cubicBezTo>
                    <a:pt x="1867" y="3793"/>
                    <a:pt x="1867" y="3793"/>
                    <a:pt x="1867" y="3793"/>
                  </a:cubicBezTo>
                  <a:cubicBezTo>
                    <a:pt x="1867" y="1"/>
                    <a:pt x="1867" y="1"/>
                    <a:pt x="1867" y="1"/>
                  </a:cubicBezTo>
                  <a:cubicBezTo>
                    <a:pt x="1068" y="1424"/>
                    <a:pt x="1068" y="1424"/>
                    <a:pt x="1068" y="1424"/>
                  </a:cubicBezTo>
                  <a:cubicBezTo>
                    <a:pt x="1068" y="3793"/>
                    <a:pt x="1068" y="3793"/>
                    <a:pt x="1068"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3" name="Freeform 15"/>
            <p:cNvSpPr>
              <a:spLocks noChangeArrowheads="1"/>
            </p:cNvSpPr>
            <p:nvPr/>
          </p:nvSpPr>
          <p:spPr bwMode="auto">
            <a:xfrm>
              <a:off x="4836" y="3961"/>
              <a:ext cx="86" cy="39"/>
            </a:xfrm>
            <a:custGeom>
              <a:avLst/>
              <a:gdLst>
                <a:gd name="T0" fmla="*/ 1831 w 8752"/>
                <a:gd name="T1" fmla="*/ 14737 h 14738"/>
                <a:gd name="T2" fmla="*/ 2771 w 8752"/>
                <a:gd name="T3" fmla="*/ 14737 h 14738"/>
                <a:gd name="T4" fmla="*/ 4324 w 8752"/>
                <a:gd name="T5" fmla="*/ 2429 h 14738"/>
                <a:gd name="T6" fmla="*/ 5873 w 8752"/>
                <a:gd name="T7" fmla="*/ 14737 h 14738"/>
                <a:gd name="T8" fmla="*/ 6924 w 8752"/>
                <a:gd name="T9" fmla="*/ 14737 h 14738"/>
                <a:gd name="T10" fmla="*/ 8752 w 8752"/>
                <a:gd name="T11" fmla="*/ 0 h 14738"/>
                <a:gd name="T12" fmla="*/ 7979 w 8752"/>
                <a:gd name="T13" fmla="*/ 0 h 14738"/>
                <a:gd name="T14" fmla="*/ 6538 w 8752"/>
                <a:gd name="T15" fmla="*/ 12321 h 14738"/>
                <a:gd name="T16" fmla="*/ 4821 w 8752"/>
                <a:gd name="T17" fmla="*/ 0 h 14738"/>
                <a:gd name="T18" fmla="*/ 3934 w 8752"/>
                <a:gd name="T19" fmla="*/ 0 h 14738"/>
                <a:gd name="T20" fmla="*/ 2329 w 8752"/>
                <a:gd name="T21" fmla="*/ 12321 h 14738"/>
                <a:gd name="T22" fmla="*/ 888 w 8752"/>
                <a:gd name="T23" fmla="*/ 0 h 14738"/>
                <a:gd name="T24" fmla="*/ 0 w 8752"/>
                <a:gd name="T25" fmla="*/ 0 h 14738"/>
                <a:gd name="T26" fmla="*/ 1831 w 8752"/>
                <a:gd name="T27"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52" h="14738">
                  <a:moveTo>
                    <a:pt x="1831" y="14737"/>
                  </a:moveTo>
                  <a:lnTo>
                    <a:pt x="2771" y="14737"/>
                  </a:lnTo>
                  <a:lnTo>
                    <a:pt x="4324" y="2429"/>
                  </a:lnTo>
                  <a:lnTo>
                    <a:pt x="5873" y="14737"/>
                  </a:lnTo>
                  <a:lnTo>
                    <a:pt x="6924" y="14737"/>
                  </a:lnTo>
                  <a:lnTo>
                    <a:pt x="8752" y="0"/>
                  </a:lnTo>
                  <a:lnTo>
                    <a:pt x="7979" y="0"/>
                  </a:lnTo>
                  <a:lnTo>
                    <a:pt x="6538" y="12321"/>
                  </a:lnTo>
                  <a:lnTo>
                    <a:pt x="4821" y="0"/>
                  </a:lnTo>
                  <a:lnTo>
                    <a:pt x="3934" y="0"/>
                  </a:lnTo>
                  <a:lnTo>
                    <a:pt x="2329" y="12321"/>
                  </a:lnTo>
                  <a:lnTo>
                    <a:pt x="888" y="0"/>
                  </a:lnTo>
                  <a:lnTo>
                    <a:pt x="0" y="0"/>
                  </a:lnTo>
                  <a:lnTo>
                    <a:pt x="1831" y="14737"/>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4" name="Freeform 16"/>
            <p:cNvSpPr>
              <a:spLocks noChangeArrowheads="1"/>
            </p:cNvSpPr>
            <p:nvPr/>
          </p:nvSpPr>
          <p:spPr bwMode="auto">
            <a:xfrm>
              <a:off x="4933" y="3960"/>
              <a:ext cx="48" cy="43"/>
            </a:xfrm>
            <a:custGeom>
              <a:avLst/>
              <a:gdLst>
                <a:gd name="T0" fmla="*/ 4979 w 4979"/>
                <a:gd name="T1" fmla="*/ 8134 h 16269"/>
                <a:gd name="T2" fmla="*/ 2490 w 4979"/>
                <a:gd name="T3" fmla="*/ 0 h 16269"/>
                <a:gd name="T4" fmla="*/ 1 w 4979"/>
                <a:gd name="T5" fmla="*/ 8134 h 16269"/>
                <a:gd name="T6" fmla="*/ 2490 w 4979"/>
                <a:gd name="T7" fmla="*/ 16268 h 16269"/>
                <a:gd name="T8" fmla="*/ 4979 w 4979"/>
                <a:gd name="T9" fmla="*/ 8134 h 16269"/>
                <a:gd name="T10" fmla="*/ 2490 w 4979"/>
                <a:gd name="T11" fmla="*/ 1914 h 16269"/>
                <a:gd name="T12" fmla="*/ 4193 w 4979"/>
                <a:gd name="T13" fmla="*/ 8134 h 16269"/>
                <a:gd name="T14" fmla="*/ 2490 w 4979"/>
                <a:gd name="T15" fmla="*/ 13876 h 16269"/>
                <a:gd name="T16" fmla="*/ 787 w 4979"/>
                <a:gd name="T17" fmla="*/ 8134 h 16269"/>
                <a:gd name="T18" fmla="*/ 2490 w 4979"/>
                <a:gd name="T19" fmla="*/ 191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79" h="16269">
                  <a:moveTo>
                    <a:pt x="4979" y="8134"/>
                  </a:moveTo>
                  <a:cubicBezTo>
                    <a:pt x="4979" y="2871"/>
                    <a:pt x="4193" y="0"/>
                    <a:pt x="2490" y="0"/>
                  </a:cubicBezTo>
                  <a:cubicBezTo>
                    <a:pt x="787" y="0"/>
                    <a:pt x="1" y="3350"/>
                    <a:pt x="1" y="8134"/>
                  </a:cubicBezTo>
                  <a:cubicBezTo>
                    <a:pt x="1" y="13397"/>
                    <a:pt x="787" y="16268"/>
                    <a:pt x="2490" y="16268"/>
                  </a:cubicBezTo>
                  <a:cubicBezTo>
                    <a:pt x="4193" y="16268"/>
                    <a:pt x="4979" y="13397"/>
                    <a:pt x="4979" y="8134"/>
                  </a:cubicBezTo>
                  <a:close/>
                  <a:moveTo>
                    <a:pt x="2490" y="1914"/>
                  </a:moveTo>
                  <a:cubicBezTo>
                    <a:pt x="3669" y="1914"/>
                    <a:pt x="4193" y="4785"/>
                    <a:pt x="4193" y="8134"/>
                  </a:cubicBezTo>
                  <a:cubicBezTo>
                    <a:pt x="4193" y="11484"/>
                    <a:pt x="3669" y="13876"/>
                    <a:pt x="2490" y="13876"/>
                  </a:cubicBezTo>
                  <a:cubicBezTo>
                    <a:pt x="1442" y="13876"/>
                    <a:pt x="787" y="11484"/>
                    <a:pt x="787" y="8134"/>
                  </a:cubicBezTo>
                  <a:cubicBezTo>
                    <a:pt x="787" y="4785"/>
                    <a:pt x="1442" y="1914"/>
                    <a:pt x="2490" y="191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5" name="Freeform 17"/>
            <p:cNvSpPr>
              <a:spLocks noChangeArrowheads="1"/>
            </p:cNvSpPr>
            <p:nvPr/>
          </p:nvSpPr>
          <p:spPr bwMode="auto">
            <a:xfrm>
              <a:off x="4998" y="3961"/>
              <a:ext cx="25" cy="39"/>
            </a:xfrm>
            <a:custGeom>
              <a:avLst/>
              <a:gdLst>
                <a:gd name="T0" fmla="*/ 1 w 2621"/>
                <a:gd name="T1" fmla="*/ 14737 h 14738"/>
                <a:gd name="T2" fmla="*/ 787 w 2621"/>
                <a:gd name="T3" fmla="*/ 14737 h 14738"/>
                <a:gd name="T4" fmla="*/ 787 w 2621"/>
                <a:gd name="T5" fmla="*/ 7608 h 14738"/>
                <a:gd name="T6" fmla="*/ 2228 w 2621"/>
                <a:gd name="T7" fmla="*/ 2381 h 14738"/>
                <a:gd name="T8" fmla="*/ 2621 w 2621"/>
                <a:gd name="T9" fmla="*/ 2381 h 14738"/>
                <a:gd name="T10" fmla="*/ 2621 w 2621"/>
                <a:gd name="T11" fmla="*/ 0 h 14738"/>
                <a:gd name="T12" fmla="*/ 2359 w 2621"/>
                <a:gd name="T13" fmla="*/ 0 h 14738"/>
                <a:gd name="T14" fmla="*/ 787 w 2621"/>
                <a:gd name="T15" fmla="*/ 3338 h 14738"/>
                <a:gd name="T16" fmla="*/ 787 w 2621"/>
                <a:gd name="T17" fmla="*/ 3338 h 14738"/>
                <a:gd name="T18" fmla="*/ 656 w 2621"/>
                <a:gd name="T19" fmla="*/ 0 h 14738"/>
                <a:gd name="T20" fmla="*/ 1 w 2621"/>
                <a:gd name="T21" fmla="*/ 0 h 14738"/>
                <a:gd name="T22" fmla="*/ 1 w 2621"/>
                <a:gd name="T23" fmla="*/ 3338 h 14738"/>
                <a:gd name="T24" fmla="*/ 1 w 2621"/>
                <a:gd name="T25"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1" h="14738">
                  <a:moveTo>
                    <a:pt x="1" y="14737"/>
                  </a:moveTo>
                  <a:cubicBezTo>
                    <a:pt x="787" y="14737"/>
                    <a:pt x="787" y="14737"/>
                    <a:pt x="787" y="14737"/>
                  </a:cubicBezTo>
                  <a:cubicBezTo>
                    <a:pt x="787" y="7608"/>
                    <a:pt x="787" y="7608"/>
                    <a:pt x="787" y="7608"/>
                  </a:cubicBezTo>
                  <a:cubicBezTo>
                    <a:pt x="787" y="4761"/>
                    <a:pt x="1311" y="2381"/>
                    <a:pt x="2228" y="2381"/>
                  </a:cubicBezTo>
                  <a:cubicBezTo>
                    <a:pt x="2359" y="2381"/>
                    <a:pt x="2490" y="2381"/>
                    <a:pt x="2621" y="2381"/>
                  </a:cubicBezTo>
                  <a:cubicBezTo>
                    <a:pt x="2621" y="0"/>
                    <a:pt x="2621" y="0"/>
                    <a:pt x="2621" y="0"/>
                  </a:cubicBezTo>
                  <a:cubicBezTo>
                    <a:pt x="2359" y="0"/>
                    <a:pt x="2359" y="0"/>
                    <a:pt x="2359" y="0"/>
                  </a:cubicBezTo>
                  <a:cubicBezTo>
                    <a:pt x="1442" y="0"/>
                    <a:pt x="1049" y="957"/>
                    <a:pt x="787" y="3338"/>
                  </a:cubicBezTo>
                  <a:cubicBezTo>
                    <a:pt x="787" y="3338"/>
                    <a:pt x="787" y="3338"/>
                    <a:pt x="787" y="3338"/>
                  </a:cubicBezTo>
                  <a:cubicBezTo>
                    <a:pt x="787" y="1902"/>
                    <a:pt x="656" y="957"/>
                    <a:pt x="656" y="0"/>
                  </a:cubicBezTo>
                  <a:cubicBezTo>
                    <a:pt x="1" y="0"/>
                    <a:pt x="1" y="0"/>
                    <a:pt x="1" y="0"/>
                  </a:cubicBezTo>
                  <a:cubicBezTo>
                    <a:pt x="1" y="1436"/>
                    <a:pt x="1" y="2381"/>
                    <a:pt x="1" y="3338"/>
                  </a:cubicBezTo>
                  <a:cubicBezTo>
                    <a:pt x="1" y="14737"/>
                    <a:pt x="1" y="14737"/>
                    <a:pt x="1" y="1473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6" name="Freeform 18"/>
            <p:cNvSpPr>
              <a:spLocks noChangeArrowheads="1"/>
            </p:cNvSpPr>
            <p:nvPr/>
          </p:nvSpPr>
          <p:spPr bwMode="auto">
            <a:xfrm>
              <a:off x="5038" y="3944"/>
              <a:ext cx="43" cy="57"/>
            </a:xfrm>
            <a:custGeom>
              <a:avLst/>
              <a:gdLst>
                <a:gd name="T0" fmla="*/ 1 w 4455"/>
                <a:gd name="T1" fmla="*/ 21053 h 21054"/>
                <a:gd name="T2" fmla="*/ 780 w 4455"/>
                <a:gd name="T3" fmla="*/ 21053 h 21054"/>
                <a:gd name="T4" fmla="*/ 780 w 4455"/>
                <a:gd name="T5" fmla="*/ 12967 h 21054"/>
                <a:gd name="T6" fmla="*/ 3286 w 4455"/>
                <a:gd name="T7" fmla="*/ 21053 h 21054"/>
                <a:gd name="T8" fmla="*/ 4455 w 4455"/>
                <a:gd name="T9" fmla="*/ 21053 h 21054"/>
                <a:gd name="T10" fmla="*/ 1838 w 4455"/>
                <a:gd name="T11" fmla="*/ 12967 h 21054"/>
                <a:gd name="T12" fmla="*/ 4065 w 4455"/>
                <a:gd name="T13" fmla="*/ 6281 h 21054"/>
                <a:gd name="T14" fmla="*/ 3007 w 4455"/>
                <a:gd name="T15" fmla="*/ 6281 h 21054"/>
                <a:gd name="T16" fmla="*/ 780 w 4455"/>
                <a:gd name="T17" fmla="*/ 12560 h 21054"/>
                <a:gd name="T18" fmla="*/ 780 w 4455"/>
                <a:gd name="T19" fmla="*/ 1 h 21054"/>
                <a:gd name="T20" fmla="*/ 1 w 4455"/>
                <a:gd name="T21" fmla="*/ 1 h 21054"/>
                <a:gd name="T22" fmla="*/ 1 w 4455"/>
                <a:gd name="T23" fmla="*/ 21053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55" h="21054">
                  <a:moveTo>
                    <a:pt x="1" y="21053"/>
                  </a:moveTo>
                  <a:lnTo>
                    <a:pt x="780" y="21053"/>
                  </a:lnTo>
                  <a:lnTo>
                    <a:pt x="780" y="12967"/>
                  </a:lnTo>
                  <a:lnTo>
                    <a:pt x="3286" y="21053"/>
                  </a:lnTo>
                  <a:lnTo>
                    <a:pt x="4455" y="21053"/>
                  </a:lnTo>
                  <a:lnTo>
                    <a:pt x="1838" y="12967"/>
                  </a:lnTo>
                  <a:lnTo>
                    <a:pt x="4065" y="6281"/>
                  </a:lnTo>
                  <a:lnTo>
                    <a:pt x="3007" y="6281"/>
                  </a:lnTo>
                  <a:lnTo>
                    <a:pt x="780" y="12560"/>
                  </a:lnTo>
                  <a:lnTo>
                    <a:pt x="780" y="1"/>
                  </a:lnTo>
                  <a:lnTo>
                    <a:pt x="1" y="1"/>
                  </a:lnTo>
                  <a:lnTo>
                    <a:pt x="1" y="21053"/>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7" name="Freeform 19"/>
            <p:cNvSpPr>
              <a:spLocks noChangeArrowheads="1"/>
            </p:cNvSpPr>
            <p:nvPr/>
          </p:nvSpPr>
          <p:spPr bwMode="auto">
            <a:xfrm>
              <a:off x="5094" y="3944"/>
              <a:ext cx="7" cy="57"/>
            </a:xfrm>
            <a:custGeom>
              <a:avLst/>
              <a:gdLst>
                <a:gd name="T0" fmla="*/ 1 w 840"/>
                <a:gd name="T1" fmla="*/ 21053 h 21054"/>
                <a:gd name="T2" fmla="*/ 839 w 840"/>
                <a:gd name="T3" fmla="*/ 21053 h 21054"/>
                <a:gd name="T4" fmla="*/ 839 w 840"/>
                <a:gd name="T5" fmla="*/ 6281 h 21054"/>
                <a:gd name="T6" fmla="*/ 1 w 840"/>
                <a:gd name="T7" fmla="*/ 6281 h 21054"/>
                <a:gd name="T8" fmla="*/ 1 w 840"/>
                <a:gd name="T9" fmla="*/ 21053 h 21054"/>
                <a:gd name="T10" fmla="*/ 1 w 840"/>
                <a:gd name="T11" fmla="*/ 2836 h 21054"/>
                <a:gd name="T12" fmla="*/ 839 w 840"/>
                <a:gd name="T13" fmla="*/ 2836 h 21054"/>
                <a:gd name="T14" fmla="*/ 839 w 840"/>
                <a:gd name="T15" fmla="*/ 1 h 21054"/>
                <a:gd name="T16" fmla="*/ 1 w 840"/>
                <a:gd name="T17" fmla="*/ 1 h 21054"/>
                <a:gd name="T18" fmla="*/ 1 w 840"/>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0" h="21054">
                  <a:moveTo>
                    <a:pt x="1" y="21053"/>
                  </a:moveTo>
                  <a:lnTo>
                    <a:pt x="839" y="21053"/>
                  </a:lnTo>
                  <a:lnTo>
                    <a:pt x="839" y="6281"/>
                  </a:lnTo>
                  <a:lnTo>
                    <a:pt x="1" y="6281"/>
                  </a:lnTo>
                  <a:lnTo>
                    <a:pt x="1" y="21053"/>
                  </a:lnTo>
                  <a:close/>
                  <a:moveTo>
                    <a:pt x="1" y="2836"/>
                  </a:moveTo>
                  <a:lnTo>
                    <a:pt x="839" y="2836"/>
                  </a:lnTo>
                  <a:lnTo>
                    <a:pt x="839" y="1"/>
                  </a:lnTo>
                  <a:lnTo>
                    <a:pt x="1" y="1"/>
                  </a:lnTo>
                  <a:lnTo>
                    <a:pt x="1"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8" name="Freeform 20"/>
            <p:cNvSpPr>
              <a:spLocks noChangeArrowheads="1"/>
            </p:cNvSpPr>
            <p:nvPr/>
          </p:nvSpPr>
          <p:spPr bwMode="auto">
            <a:xfrm>
              <a:off x="5120" y="3960"/>
              <a:ext cx="44" cy="41"/>
            </a:xfrm>
            <a:custGeom>
              <a:avLst/>
              <a:gdLst>
                <a:gd name="T0" fmla="*/ 1 w 4560"/>
                <a:gd name="T1" fmla="*/ 15311 h 15312"/>
                <a:gd name="T2" fmla="*/ 915 w 4560"/>
                <a:gd name="T3" fmla="*/ 15311 h 15312"/>
                <a:gd name="T4" fmla="*/ 915 w 4560"/>
                <a:gd name="T5" fmla="*/ 8613 h 15312"/>
                <a:gd name="T6" fmla="*/ 2477 w 4560"/>
                <a:gd name="T7" fmla="*/ 1914 h 15312"/>
                <a:gd name="T8" fmla="*/ 3780 w 4560"/>
                <a:gd name="T9" fmla="*/ 7177 h 15312"/>
                <a:gd name="T10" fmla="*/ 3780 w 4560"/>
                <a:gd name="T11" fmla="*/ 15311 h 15312"/>
                <a:gd name="T12" fmla="*/ 4560 w 4560"/>
                <a:gd name="T13" fmla="*/ 15311 h 15312"/>
                <a:gd name="T14" fmla="*/ 4560 w 4560"/>
                <a:gd name="T15" fmla="*/ 7177 h 15312"/>
                <a:gd name="T16" fmla="*/ 2608 w 4560"/>
                <a:gd name="T17" fmla="*/ 0 h 15312"/>
                <a:gd name="T18" fmla="*/ 784 w 4560"/>
                <a:gd name="T19" fmla="*/ 3350 h 15312"/>
                <a:gd name="T20" fmla="*/ 784 w 4560"/>
                <a:gd name="T21" fmla="*/ 3350 h 15312"/>
                <a:gd name="T22" fmla="*/ 784 w 4560"/>
                <a:gd name="T23" fmla="*/ 479 h 15312"/>
                <a:gd name="T24" fmla="*/ 1 w 4560"/>
                <a:gd name="T25" fmla="*/ 479 h 15312"/>
                <a:gd name="T26" fmla="*/ 1 w 4560"/>
                <a:gd name="T27" fmla="*/ 3828 h 15312"/>
                <a:gd name="T28" fmla="*/ 1 w 4560"/>
                <a:gd name="T29" fmla="*/ 15311 h 15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60" h="15312">
                  <a:moveTo>
                    <a:pt x="1" y="15311"/>
                  </a:moveTo>
                  <a:cubicBezTo>
                    <a:pt x="915" y="15311"/>
                    <a:pt x="915" y="15311"/>
                    <a:pt x="915" y="15311"/>
                  </a:cubicBezTo>
                  <a:cubicBezTo>
                    <a:pt x="915" y="8613"/>
                    <a:pt x="915" y="8613"/>
                    <a:pt x="915" y="8613"/>
                  </a:cubicBezTo>
                  <a:cubicBezTo>
                    <a:pt x="915" y="3828"/>
                    <a:pt x="1694" y="1914"/>
                    <a:pt x="2477" y="1914"/>
                  </a:cubicBezTo>
                  <a:cubicBezTo>
                    <a:pt x="3260" y="1914"/>
                    <a:pt x="3780" y="3828"/>
                    <a:pt x="3780" y="7177"/>
                  </a:cubicBezTo>
                  <a:cubicBezTo>
                    <a:pt x="3780" y="15311"/>
                    <a:pt x="3780" y="15311"/>
                    <a:pt x="3780" y="15311"/>
                  </a:cubicBezTo>
                  <a:cubicBezTo>
                    <a:pt x="4560" y="15311"/>
                    <a:pt x="4560" y="15311"/>
                    <a:pt x="4560" y="15311"/>
                  </a:cubicBezTo>
                  <a:cubicBezTo>
                    <a:pt x="4560" y="7177"/>
                    <a:pt x="4560" y="7177"/>
                    <a:pt x="4560" y="7177"/>
                  </a:cubicBezTo>
                  <a:cubicBezTo>
                    <a:pt x="4560" y="2393"/>
                    <a:pt x="3780" y="0"/>
                    <a:pt x="2608" y="0"/>
                  </a:cubicBezTo>
                  <a:cubicBezTo>
                    <a:pt x="1825" y="0"/>
                    <a:pt x="1304" y="957"/>
                    <a:pt x="784" y="3350"/>
                  </a:cubicBezTo>
                  <a:cubicBezTo>
                    <a:pt x="784" y="3350"/>
                    <a:pt x="784" y="3350"/>
                    <a:pt x="784" y="3350"/>
                  </a:cubicBezTo>
                  <a:cubicBezTo>
                    <a:pt x="784" y="2393"/>
                    <a:pt x="784" y="1436"/>
                    <a:pt x="784" y="479"/>
                  </a:cubicBezTo>
                  <a:cubicBezTo>
                    <a:pt x="1" y="479"/>
                    <a:pt x="1" y="479"/>
                    <a:pt x="1" y="479"/>
                  </a:cubicBezTo>
                  <a:cubicBezTo>
                    <a:pt x="1" y="1914"/>
                    <a:pt x="1" y="2871"/>
                    <a:pt x="1" y="3828"/>
                  </a:cubicBezTo>
                  <a:cubicBezTo>
                    <a:pt x="1" y="15311"/>
                    <a:pt x="1" y="15311"/>
                    <a:pt x="1" y="15311"/>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09" name="Freeform 21"/>
            <p:cNvSpPr>
              <a:spLocks noChangeArrowheads="1"/>
            </p:cNvSpPr>
            <p:nvPr/>
          </p:nvSpPr>
          <p:spPr bwMode="auto">
            <a:xfrm>
              <a:off x="5179" y="3960"/>
              <a:ext cx="48" cy="58"/>
            </a:xfrm>
            <a:custGeom>
              <a:avLst/>
              <a:gdLst>
                <a:gd name="T0" fmla="*/ 135 w 4874"/>
                <a:gd name="T1" fmla="*/ 16830 h 21628"/>
                <a:gd name="T2" fmla="*/ 2372 w 4874"/>
                <a:gd name="T3" fmla="*/ 21627 h 21628"/>
                <a:gd name="T4" fmla="*/ 4874 w 4874"/>
                <a:gd name="T5" fmla="*/ 13457 h 21628"/>
                <a:gd name="T6" fmla="*/ 4874 w 4874"/>
                <a:gd name="T7" fmla="*/ 3373 h 21628"/>
                <a:gd name="T8" fmla="*/ 4874 w 4874"/>
                <a:gd name="T9" fmla="*/ 491 h 21628"/>
                <a:gd name="T10" fmla="*/ 4216 w 4874"/>
                <a:gd name="T11" fmla="*/ 491 h 21628"/>
                <a:gd name="T12" fmla="*/ 4085 w 4874"/>
                <a:gd name="T13" fmla="*/ 2895 h 21628"/>
                <a:gd name="T14" fmla="*/ 2372 w 4874"/>
                <a:gd name="T15" fmla="*/ 0 h 21628"/>
                <a:gd name="T16" fmla="*/ 1 w 4874"/>
                <a:gd name="T17" fmla="*/ 7692 h 21628"/>
                <a:gd name="T18" fmla="*/ 2372 w 4874"/>
                <a:gd name="T19" fmla="*/ 15383 h 21628"/>
                <a:gd name="T20" fmla="*/ 4085 w 4874"/>
                <a:gd name="T21" fmla="*/ 12500 h 21628"/>
                <a:gd name="T22" fmla="*/ 4085 w 4874"/>
                <a:gd name="T23" fmla="*/ 12500 h 21628"/>
                <a:gd name="T24" fmla="*/ 4085 w 4874"/>
                <a:gd name="T25" fmla="*/ 13948 h 21628"/>
                <a:gd name="T26" fmla="*/ 2372 w 4874"/>
                <a:gd name="T27" fmla="*/ 19713 h 21628"/>
                <a:gd name="T28" fmla="*/ 1055 w 4874"/>
                <a:gd name="T29" fmla="*/ 16830 h 21628"/>
                <a:gd name="T30" fmla="*/ 135 w 4874"/>
                <a:gd name="T31" fmla="*/ 16830 h 21628"/>
                <a:gd name="T32" fmla="*/ 924 w 4874"/>
                <a:gd name="T33" fmla="*/ 7692 h 21628"/>
                <a:gd name="T34" fmla="*/ 2506 w 4874"/>
                <a:gd name="T35" fmla="*/ 1926 h 21628"/>
                <a:gd name="T36" fmla="*/ 4085 w 4874"/>
                <a:gd name="T37" fmla="*/ 7692 h 21628"/>
                <a:gd name="T38" fmla="*/ 2506 w 4874"/>
                <a:gd name="T39" fmla="*/ 13457 h 21628"/>
                <a:gd name="T40" fmla="*/ 924 w 4874"/>
                <a:gd name="T41" fmla="*/ 7692 h 2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4" h="21628">
                  <a:moveTo>
                    <a:pt x="135" y="16830"/>
                  </a:moveTo>
                  <a:cubicBezTo>
                    <a:pt x="266" y="20192"/>
                    <a:pt x="793" y="21627"/>
                    <a:pt x="2372" y="21627"/>
                  </a:cubicBezTo>
                  <a:cubicBezTo>
                    <a:pt x="4085" y="21627"/>
                    <a:pt x="4874" y="19713"/>
                    <a:pt x="4874" y="13457"/>
                  </a:cubicBezTo>
                  <a:cubicBezTo>
                    <a:pt x="4874" y="3373"/>
                    <a:pt x="4874" y="3373"/>
                    <a:pt x="4874" y="3373"/>
                  </a:cubicBezTo>
                  <a:cubicBezTo>
                    <a:pt x="4874" y="2405"/>
                    <a:pt x="4874" y="1448"/>
                    <a:pt x="4874" y="491"/>
                  </a:cubicBezTo>
                  <a:cubicBezTo>
                    <a:pt x="4216" y="491"/>
                    <a:pt x="4216" y="491"/>
                    <a:pt x="4216" y="491"/>
                  </a:cubicBezTo>
                  <a:cubicBezTo>
                    <a:pt x="4216" y="1448"/>
                    <a:pt x="4085" y="1926"/>
                    <a:pt x="4085" y="2895"/>
                  </a:cubicBezTo>
                  <a:cubicBezTo>
                    <a:pt x="3692" y="969"/>
                    <a:pt x="3164" y="0"/>
                    <a:pt x="2372" y="0"/>
                  </a:cubicBezTo>
                  <a:cubicBezTo>
                    <a:pt x="1055" y="0"/>
                    <a:pt x="1" y="2895"/>
                    <a:pt x="1" y="7692"/>
                  </a:cubicBezTo>
                  <a:cubicBezTo>
                    <a:pt x="1" y="12500"/>
                    <a:pt x="1055" y="15383"/>
                    <a:pt x="2372" y="15383"/>
                  </a:cubicBezTo>
                  <a:cubicBezTo>
                    <a:pt x="3030" y="15383"/>
                    <a:pt x="3692" y="14426"/>
                    <a:pt x="4085" y="12500"/>
                  </a:cubicBezTo>
                  <a:cubicBezTo>
                    <a:pt x="4085" y="12500"/>
                    <a:pt x="4085" y="12500"/>
                    <a:pt x="4085" y="12500"/>
                  </a:cubicBezTo>
                  <a:cubicBezTo>
                    <a:pt x="4085" y="13948"/>
                    <a:pt x="4085" y="13948"/>
                    <a:pt x="4085" y="13948"/>
                  </a:cubicBezTo>
                  <a:cubicBezTo>
                    <a:pt x="4085" y="17309"/>
                    <a:pt x="3823" y="19713"/>
                    <a:pt x="2372" y="19713"/>
                  </a:cubicBezTo>
                  <a:cubicBezTo>
                    <a:pt x="1452" y="19713"/>
                    <a:pt x="1055" y="18266"/>
                    <a:pt x="1055" y="16830"/>
                  </a:cubicBezTo>
                  <a:cubicBezTo>
                    <a:pt x="135" y="16830"/>
                    <a:pt x="135" y="16830"/>
                    <a:pt x="135" y="16830"/>
                  </a:cubicBezTo>
                  <a:close/>
                  <a:moveTo>
                    <a:pt x="924" y="7692"/>
                  </a:moveTo>
                  <a:cubicBezTo>
                    <a:pt x="924" y="4330"/>
                    <a:pt x="1452" y="1926"/>
                    <a:pt x="2506" y="1926"/>
                  </a:cubicBezTo>
                  <a:cubicBezTo>
                    <a:pt x="3557" y="1926"/>
                    <a:pt x="4085" y="4330"/>
                    <a:pt x="4085" y="7692"/>
                  </a:cubicBezTo>
                  <a:cubicBezTo>
                    <a:pt x="4085" y="11065"/>
                    <a:pt x="3557" y="13457"/>
                    <a:pt x="2506" y="13457"/>
                  </a:cubicBezTo>
                  <a:cubicBezTo>
                    <a:pt x="1452" y="13457"/>
                    <a:pt x="924" y="11065"/>
                    <a:pt x="924" y="769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10" name="Freeform 22"/>
            <p:cNvSpPr>
              <a:spLocks noChangeArrowheads="1"/>
            </p:cNvSpPr>
            <p:nvPr/>
          </p:nvSpPr>
          <p:spPr bwMode="auto">
            <a:xfrm>
              <a:off x="4981" y="3689"/>
              <a:ext cx="253" cy="211"/>
            </a:xfrm>
            <a:custGeom>
              <a:avLst/>
              <a:gdLst>
                <a:gd name="T0" fmla="*/ 12017 w 25469"/>
                <a:gd name="T1" fmla="*/ 53936 h 77321"/>
                <a:gd name="T2" fmla="*/ 18548 w 25469"/>
                <a:gd name="T3" fmla="*/ 0 h 77321"/>
                <a:gd name="T4" fmla="*/ 25468 w 25469"/>
                <a:gd name="T5" fmla="*/ 0 h 77321"/>
                <a:gd name="T6" fmla="*/ 18024 w 25469"/>
                <a:gd name="T7" fmla="*/ 53936 h 77321"/>
                <a:gd name="T8" fmla="*/ 12017 w 25469"/>
                <a:gd name="T9" fmla="*/ 53936 h 77321"/>
                <a:gd name="T10" fmla="*/ 5228 w 25469"/>
                <a:gd name="T11" fmla="*/ 53936 h 77321"/>
                <a:gd name="T12" fmla="*/ 1 w 25469"/>
                <a:gd name="T13" fmla="*/ 0 h 77321"/>
                <a:gd name="T14" fmla="*/ 6793 w 25469"/>
                <a:gd name="T15" fmla="*/ 0 h 77321"/>
                <a:gd name="T16" fmla="*/ 11365 w 25469"/>
                <a:gd name="T17" fmla="*/ 53936 h 77321"/>
                <a:gd name="T18" fmla="*/ 5228 w 25469"/>
                <a:gd name="T19" fmla="*/ 53936 h 77321"/>
                <a:gd name="T20" fmla="*/ 14889 w 25469"/>
                <a:gd name="T21" fmla="*/ 77321 h 77321"/>
                <a:gd name="T22" fmla="*/ 7317 w 25469"/>
                <a:gd name="T23" fmla="*/ 77321 h 77321"/>
                <a:gd name="T24" fmla="*/ 5880 w 25469"/>
                <a:gd name="T25" fmla="*/ 60622 h 77321"/>
                <a:gd name="T26" fmla="*/ 17110 w 25469"/>
                <a:gd name="T27" fmla="*/ 60622 h 77321"/>
                <a:gd name="T28" fmla="*/ 14889 w 25469"/>
                <a:gd name="T29"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69" h="77321">
                  <a:moveTo>
                    <a:pt x="12017" y="53936"/>
                  </a:moveTo>
                  <a:cubicBezTo>
                    <a:pt x="13976" y="35802"/>
                    <a:pt x="16589" y="18625"/>
                    <a:pt x="18548" y="0"/>
                  </a:cubicBezTo>
                  <a:cubicBezTo>
                    <a:pt x="25468" y="0"/>
                    <a:pt x="25468" y="0"/>
                    <a:pt x="25468" y="0"/>
                  </a:cubicBezTo>
                  <a:cubicBezTo>
                    <a:pt x="22989" y="18146"/>
                    <a:pt x="20375" y="35802"/>
                    <a:pt x="18024" y="53936"/>
                  </a:cubicBezTo>
                  <a:cubicBezTo>
                    <a:pt x="12017" y="53936"/>
                    <a:pt x="12017" y="53936"/>
                    <a:pt x="12017" y="53936"/>
                  </a:cubicBezTo>
                  <a:close/>
                  <a:moveTo>
                    <a:pt x="5228" y="53936"/>
                  </a:moveTo>
                  <a:cubicBezTo>
                    <a:pt x="3528" y="35802"/>
                    <a:pt x="1701" y="18146"/>
                    <a:pt x="1" y="0"/>
                  </a:cubicBezTo>
                  <a:cubicBezTo>
                    <a:pt x="6793" y="0"/>
                    <a:pt x="6793" y="0"/>
                    <a:pt x="6793" y="0"/>
                  </a:cubicBezTo>
                  <a:cubicBezTo>
                    <a:pt x="8621" y="23876"/>
                    <a:pt x="10059" y="36280"/>
                    <a:pt x="11365" y="53936"/>
                  </a:cubicBezTo>
                  <a:cubicBezTo>
                    <a:pt x="5228" y="53936"/>
                    <a:pt x="5228" y="53936"/>
                    <a:pt x="5228" y="53936"/>
                  </a:cubicBezTo>
                  <a:close/>
                  <a:moveTo>
                    <a:pt x="14889" y="77321"/>
                  </a:moveTo>
                  <a:cubicBezTo>
                    <a:pt x="7317" y="77321"/>
                    <a:pt x="7317" y="77321"/>
                    <a:pt x="7317" y="77321"/>
                  </a:cubicBezTo>
                  <a:cubicBezTo>
                    <a:pt x="6793" y="71603"/>
                    <a:pt x="6273" y="66352"/>
                    <a:pt x="5880" y="60622"/>
                  </a:cubicBezTo>
                  <a:cubicBezTo>
                    <a:pt x="17110" y="60622"/>
                    <a:pt x="17110" y="60622"/>
                    <a:pt x="17110" y="60622"/>
                  </a:cubicBezTo>
                  <a:cubicBezTo>
                    <a:pt x="16327" y="66352"/>
                    <a:pt x="15544" y="71603"/>
                    <a:pt x="14889"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11" name="Freeform 23"/>
            <p:cNvSpPr>
              <a:spLocks noChangeArrowheads="1"/>
            </p:cNvSpPr>
            <p:nvPr/>
          </p:nvSpPr>
          <p:spPr bwMode="auto">
            <a:xfrm>
              <a:off x="4272" y="3766"/>
              <a:ext cx="157" cy="157"/>
            </a:xfrm>
            <a:custGeom>
              <a:avLst/>
              <a:gdLst>
                <a:gd name="T0" fmla="*/ 1704 w 15827"/>
                <a:gd name="T1" fmla="*/ 46818 h 57800"/>
                <a:gd name="T2" fmla="*/ 1 w 15827"/>
                <a:gd name="T3" fmla="*/ 32488 h 57800"/>
                <a:gd name="T4" fmla="*/ 4710 w 15827"/>
                <a:gd name="T5" fmla="*/ 32488 h 57800"/>
                <a:gd name="T6" fmla="*/ 5103 w 15827"/>
                <a:gd name="T7" fmla="*/ 34881 h 57800"/>
                <a:gd name="T8" fmla="*/ 1704 w 15827"/>
                <a:gd name="T9" fmla="*/ 46818 h 57800"/>
                <a:gd name="T10" fmla="*/ 15698 w 15827"/>
                <a:gd name="T11" fmla="*/ 32488 h 57800"/>
                <a:gd name="T12" fmla="*/ 7851 w 15827"/>
                <a:gd name="T13" fmla="*/ 57799 h 57800"/>
                <a:gd name="T14" fmla="*/ 3011 w 15827"/>
                <a:gd name="T15" fmla="*/ 51591 h 57800"/>
                <a:gd name="T16" fmla="*/ 6279 w 15827"/>
                <a:gd name="T17" fmla="*/ 39653 h 57800"/>
                <a:gd name="T18" fmla="*/ 7851 w 15827"/>
                <a:gd name="T19" fmla="*/ 41089 h 57800"/>
                <a:gd name="T20" fmla="*/ 10989 w 15827"/>
                <a:gd name="T21" fmla="*/ 32488 h 57800"/>
                <a:gd name="T22" fmla="*/ 15698 w 15827"/>
                <a:gd name="T23" fmla="*/ 32488 h 57800"/>
                <a:gd name="T24" fmla="*/ 3011 w 15827"/>
                <a:gd name="T25" fmla="*/ 6220 h 57800"/>
                <a:gd name="T26" fmla="*/ 7851 w 15827"/>
                <a:gd name="T27" fmla="*/ 0 h 57800"/>
                <a:gd name="T28" fmla="*/ 15826 w 15827"/>
                <a:gd name="T29" fmla="*/ 25802 h 57800"/>
                <a:gd name="T30" fmla="*/ 11120 w 15827"/>
                <a:gd name="T31" fmla="*/ 25802 h 57800"/>
                <a:gd name="T32" fmla="*/ 7851 w 15827"/>
                <a:gd name="T33" fmla="*/ 16723 h 57800"/>
                <a:gd name="T34" fmla="*/ 6279 w 15827"/>
                <a:gd name="T35" fmla="*/ 18158 h 57800"/>
                <a:gd name="T36" fmla="*/ 3011 w 15827"/>
                <a:gd name="T37" fmla="*/ 6220 h 57800"/>
                <a:gd name="T38" fmla="*/ 1 w 15827"/>
                <a:gd name="T39" fmla="*/ 25802 h 57800"/>
                <a:gd name="T40" fmla="*/ 1704 w 15827"/>
                <a:gd name="T41" fmla="*/ 10993 h 57800"/>
                <a:gd name="T42" fmla="*/ 4972 w 15827"/>
                <a:gd name="T43" fmla="*/ 22931 h 57800"/>
                <a:gd name="T44" fmla="*/ 4710 w 15827"/>
                <a:gd name="T45" fmla="*/ 25802 h 57800"/>
                <a:gd name="T46" fmla="*/ 1 w 15827"/>
                <a:gd name="T47" fmla="*/ 25802 h 57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27" h="57800">
                  <a:moveTo>
                    <a:pt x="1704" y="46818"/>
                  </a:moveTo>
                  <a:cubicBezTo>
                    <a:pt x="918" y="43003"/>
                    <a:pt x="263" y="38218"/>
                    <a:pt x="1" y="32488"/>
                  </a:cubicBezTo>
                  <a:cubicBezTo>
                    <a:pt x="4710" y="32488"/>
                    <a:pt x="4710" y="32488"/>
                    <a:pt x="4710" y="32488"/>
                  </a:cubicBezTo>
                  <a:cubicBezTo>
                    <a:pt x="4841" y="33445"/>
                    <a:pt x="4972" y="34402"/>
                    <a:pt x="5103" y="34881"/>
                  </a:cubicBezTo>
                  <a:cubicBezTo>
                    <a:pt x="1704" y="46818"/>
                    <a:pt x="1704" y="46818"/>
                    <a:pt x="1704" y="46818"/>
                  </a:cubicBezTo>
                  <a:close/>
                  <a:moveTo>
                    <a:pt x="15698" y="32488"/>
                  </a:moveTo>
                  <a:cubicBezTo>
                    <a:pt x="15174" y="46818"/>
                    <a:pt x="11903" y="57799"/>
                    <a:pt x="7851" y="57799"/>
                  </a:cubicBezTo>
                  <a:cubicBezTo>
                    <a:pt x="6017" y="57799"/>
                    <a:pt x="4317" y="55419"/>
                    <a:pt x="3011" y="51591"/>
                  </a:cubicBezTo>
                  <a:cubicBezTo>
                    <a:pt x="6279" y="39653"/>
                    <a:pt x="6279" y="39653"/>
                    <a:pt x="6279" y="39653"/>
                  </a:cubicBezTo>
                  <a:cubicBezTo>
                    <a:pt x="6803" y="40610"/>
                    <a:pt x="7327" y="41089"/>
                    <a:pt x="7851" y="41089"/>
                  </a:cubicBezTo>
                  <a:cubicBezTo>
                    <a:pt x="9420" y="41089"/>
                    <a:pt x="10596" y="37261"/>
                    <a:pt x="10989" y="32488"/>
                  </a:cubicBezTo>
                  <a:cubicBezTo>
                    <a:pt x="15698" y="32488"/>
                    <a:pt x="15698" y="32488"/>
                    <a:pt x="15698" y="32488"/>
                  </a:cubicBezTo>
                  <a:close/>
                  <a:moveTo>
                    <a:pt x="3011" y="6220"/>
                  </a:moveTo>
                  <a:cubicBezTo>
                    <a:pt x="4317" y="2393"/>
                    <a:pt x="6017" y="0"/>
                    <a:pt x="7851" y="0"/>
                  </a:cubicBezTo>
                  <a:cubicBezTo>
                    <a:pt x="12034" y="0"/>
                    <a:pt x="15436" y="11472"/>
                    <a:pt x="15826" y="25802"/>
                  </a:cubicBezTo>
                  <a:cubicBezTo>
                    <a:pt x="11120" y="25802"/>
                    <a:pt x="11120" y="25802"/>
                    <a:pt x="11120" y="25802"/>
                  </a:cubicBezTo>
                  <a:cubicBezTo>
                    <a:pt x="10727" y="20551"/>
                    <a:pt x="9420" y="16723"/>
                    <a:pt x="7851" y="16723"/>
                  </a:cubicBezTo>
                  <a:cubicBezTo>
                    <a:pt x="7327" y="16723"/>
                    <a:pt x="6672" y="17201"/>
                    <a:pt x="6279" y="18158"/>
                  </a:cubicBezTo>
                  <a:cubicBezTo>
                    <a:pt x="3011" y="6220"/>
                    <a:pt x="3011" y="6220"/>
                    <a:pt x="3011" y="6220"/>
                  </a:cubicBezTo>
                  <a:close/>
                  <a:moveTo>
                    <a:pt x="1" y="25802"/>
                  </a:moveTo>
                  <a:cubicBezTo>
                    <a:pt x="132" y="20072"/>
                    <a:pt x="787" y="14809"/>
                    <a:pt x="1704" y="10993"/>
                  </a:cubicBezTo>
                  <a:cubicBezTo>
                    <a:pt x="4972" y="22931"/>
                    <a:pt x="4972" y="22931"/>
                    <a:pt x="4972" y="22931"/>
                  </a:cubicBezTo>
                  <a:cubicBezTo>
                    <a:pt x="4841" y="23888"/>
                    <a:pt x="4710" y="24845"/>
                    <a:pt x="4710" y="25802"/>
                  </a:cubicBezTo>
                  <a:cubicBezTo>
                    <a:pt x="1" y="25802"/>
                    <a:pt x="1" y="25802"/>
                    <a:pt x="1" y="25802"/>
                  </a:cubicBezTo>
                  <a:close/>
                </a:path>
              </a:pathLst>
            </a:custGeom>
            <a:solidFill>
              <a:srgbClr val="FC1B1C"/>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12" name="Freeform 24"/>
            <p:cNvSpPr>
              <a:spLocks noChangeArrowheads="1"/>
            </p:cNvSpPr>
            <p:nvPr/>
          </p:nvSpPr>
          <p:spPr bwMode="auto">
            <a:xfrm>
              <a:off x="5185" y="3689"/>
              <a:ext cx="267" cy="211"/>
            </a:xfrm>
            <a:custGeom>
              <a:avLst/>
              <a:gdLst>
                <a:gd name="T0" fmla="*/ 11076 w 26830"/>
                <a:gd name="T1" fmla="*/ 45359 h 77321"/>
                <a:gd name="T2" fmla="*/ 17194 w 26830"/>
                <a:gd name="T3" fmla="*/ 45359 h 77321"/>
                <a:gd name="T4" fmla="*/ 14718 w 26830"/>
                <a:gd name="T5" fmla="*/ 16723 h 77321"/>
                <a:gd name="T6" fmla="*/ 11076 w 26830"/>
                <a:gd name="T7" fmla="*/ 45359 h 77321"/>
                <a:gd name="T8" fmla="*/ 3518 w 26830"/>
                <a:gd name="T9" fmla="*/ 53948 h 77321"/>
                <a:gd name="T10" fmla="*/ 11076 w 26830"/>
                <a:gd name="T11" fmla="*/ 0 h 77321"/>
                <a:gd name="T12" fmla="*/ 19015 w 26830"/>
                <a:gd name="T13" fmla="*/ 0 h 77321"/>
                <a:gd name="T14" fmla="*/ 24360 w 26830"/>
                <a:gd name="T15" fmla="*/ 53948 h 77321"/>
                <a:gd name="T16" fmla="*/ 3518 w 26830"/>
                <a:gd name="T17" fmla="*/ 53948 h 77321"/>
                <a:gd name="T18" fmla="*/ 25140 w 26830"/>
                <a:gd name="T19" fmla="*/ 60622 h 77321"/>
                <a:gd name="T20" fmla="*/ 26830 w 26830"/>
                <a:gd name="T21" fmla="*/ 77321 h 77321"/>
                <a:gd name="T22" fmla="*/ 19801 w 26830"/>
                <a:gd name="T23" fmla="*/ 77321 h 77321"/>
                <a:gd name="T24" fmla="*/ 18367 w 26830"/>
                <a:gd name="T25" fmla="*/ 60622 h 77321"/>
                <a:gd name="T26" fmla="*/ 25140 w 26830"/>
                <a:gd name="T27" fmla="*/ 60622 h 77321"/>
                <a:gd name="T28" fmla="*/ 9249 w 26830"/>
                <a:gd name="T29" fmla="*/ 60622 h 77321"/>
                <a:gd name="T30" fmla="*/ 7297 w 26830"/>
                <a:gd name="T31" fmla="*/ 77321 h 77321"/>
                <a:gd name="T32" fmla="*/ 0 w 26830"/>
                <a:gd name="T33" fmla="*/ 77321 h 77321"/>
                <a:gd name="T34" fmla="*/ 2476 w 26830"/>
                <a:gd name="T35" fmla="*/ 60622 h 77321"/>
                <a:gd name="T36" fmla="*/ 9249 w 26830"/>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830" h="77321">
                  <a:moveTo>
                    <a:pt x="11076" y="45359"/>
                  </a:moveTo>
                  <a:cubicBezTo>
                    <a:pt x="17194" y="45359"/>
                    <a:pt x="17194" y="45359"/>
                    <a:pt x="17194" y="45359"/>
                  </a:cubicBezTo>
                  <a:cubicBezTo>
                    <a:pt x="14718" y="16723"/>
                    <a:pt x="14718" y="16723"/>
                    <a:pt x="14718" y="16723"/>
                  </a:cubicBezTo>
                  <a:cubicBezTo>
                    <a:pt x="11076" y="45359"/>
                    <a:pt x="11076" y="45359"/>
                    <a:pt x="11076" y="45359"/>
                  </a:cubicBezTo>
                  <a:close/>
                  <a:moveTo>
                    <a:pt x="3518" y="53948"/>
                  </a:moveTo>
                  <a:cubicBezTo>
                    <a:pt x="6387" y="34378"/>
                    <a:pt x="9904" y="9091"/>
                    <a:pt x="11076" y="0"/>
                  </a:cubicBezTo>
                  <a:cubicBezTo>
                    <a:pt x="19015" y="0"/>
                    <a:pt x="19015" y="0"/>
                    <a:pt x="19015" y="0"/>
                  </a:cubicBezTo>
                  <a:cubicBezTo>
                    <a:pt x="20712" y="18158"/>
                    <a:pt x="22533" y="36292"/>
                    <a:pt x="24360" y="53948"/>
                  </a:cubicBezTo>
                  <a:cubicBezTo>
                    <a:pt x="3518" y="53948"/>
                    <a:pt x="3518" y="53948"/>
                    <a:pt x="3518" y="53948"/>
                  </a:cubicBezTo>
                  <a:close/>
                  <a:moveTo>
                    <a:pt x="25140" y="60622"/>
                  </a:moveTo>
                  <a:cubicBezTo>
                    <a:pt x="25664" y="66364"/>
                    <a:pt x="26181" y="71603"/>
                    <a:pt x="26830" y="77321"/>
                  </a:cubicBezTo>
                  <a:cubicBezTo>
                    <a:pt x="19801" y="77321"/>
                    <a:pt x="19801" y="77321"/>
                    <a:pt x="19801" y="77321"/>
                  </a:cubicBezTo>
                  <a:cubicBezTo>
                    <a:pt x="19408" y="71603"/>
                    <a:pt x="18891" y="66364"/>
                    <a:pt x="18367" y="60622"/>
                  </a:cubicBezTo>
                  <a:cubicBezTo>
                    <a:pt x="25140" y="60622"/>
                    <a:pt x="25140" y="60622"/>
                    <a:pt x="25140" y="60622"/>
                  </a:cubicBezTo>
                  <a:close/>
                  <a:moveTo>
                    <a:pt x="9249" y="60622"/>
                  </a:moveTo>
                  <a:cubicBezTo>
                    <a:pt x="7297" y="77321"/>
                    <a:pt x="7297" y="77321"/>
                    <a:pt x="7297" y="77321"/>
                  </a:cubicBezTo>
                  <a:cubicBezTo>
                    <a:pt x="0" y="77321"/>
                    <a:pt x="0" y="77321"/>
                    <a:pt x="0" y="77321"/>
                  </a:cubicBezTo>
                  <a:cubicBezTo>
                    <a:pt x="524" y="73517"/>
                    <a:pt x="1435" y="67775"/>
                    <a:pt x="2476" y="60622"/>
                  </a:cubicBezTo>
                  <a:cubicBezTo>
                    <a:pt x="9249" y="60622"/>
                    <a:pt x="9249" y="60622"/>
                    <a:pt x="9249"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13" name="Freeform 25"/>
            <p:cNvSpPr>
              <a:spLocks noChangeArrowheads="1"/>
            </p:cNvSpPr>
            <p:nvPr/>
          </p:nvSpPr>
          <p:spPr bwMode="auto">
            <a:xfrm>
              <a:off x="5408" y="3689"/>
              <a:ext cx="63" cy="29"/>
            </a:xfrm>
            <a:custGeom>
              <a:avLst/>
              <a:gdLst>
                <a:gd name="T0" fmla="*/ 884 w 6394"/>
                <a:gd name="T1" fmla="*/ 10909 h 10910"/>
                <a:gd name="T2" fmla="*/ 1435 w 6394"/>
                <a:gd name="T3" fmla="*/ 10909 h 10910"/>
                <a:gd name="T4" fmla="*/ 1435 w 6394"/>
                <a:gd name="T5" fmla="*/ 1818 h 10910"/>
                <a:gd name="T6" fmla="*/ 2319 w 6394"/>
                <a:gd name="T7" fmla="*/ 1818 h 10910"/>
                <a:gd name="T8" fmla="*/ 2319 w 6394"/>
                <a:gd name="T9" fmla="*/ 0 h 10910"/>
                <a:gd name="T10" fmla="*/ 0 w 6394"/>
                <a:gd name="T11" fmla="*/ 0 h 10910"/>
                <a:gd name="T12" fmla="*/ 0 w 6394"/>
                <a:gd name="T13" fmla="*/ 1818 h 10910"/>
                <a:gd name="T14" fmla="*/ 884 w 6394"/>
                <a:gd name="T15" fmla="*/ 1818 h 10910"/>
                <a:gd name="T16" fmla="*/ 884 w 6394"/>
                <a:gd name="T17" fmla="*/ 10909 h 10910"/>
                <a:gd name="T18" fmla="*/ 5843 w 6394"/>
                <a:gd name="T19" fmla="*/ 10909 h 10910"/>
                <a:gd name="T20" fmla="*/ 6393 w 6394"/>
                <a:gd name="T21" fmla="*/ 10909 h 10910"/>
                <a:gd name="T22" fmla="*/ 6393 w 6394"/>
                <a:gd name="T23" fmla="*/ 0 h 10910"/>
                <a:gd name="T24" fmla="*/ 5457 w 6394"/>
                <a:gd name="T25" fmla="*/ 0 h 10910"/>
                <a:gd name="T26" fmla="*/ 4690 w 6394"/>
                <a:gd name="T27" fmla="*/ 7082 h 10910"/>
                <a:gd name="T28" fmla="*/ 3917 w 6394"/>
                <a:gd name="T29" fmla="*/ 0 h 10910"/>
                <a:gd name="T30" fmla="*/ 2981 w 6394"/>
                <a:gd name="T31" fmla="*/ 0 h 10910"/>
                <a:gd name="T32" fmla="*/ 2981 w 6394"/>
                <a:gd name="T33" fmla="*/ 10909 h 10910"/>
                <a:gd name="T34" fmla="*/ 3642 w 6394"/>
                <a:gd name="T35" fmla="*/ 10909 h 10910"/>
                <a:gd name="T36" fmla="*/ 3642 w 6394"/>
                <a:gd name="T37" fmla="*/ 2440 h 10910"/>
                <a:gd name="T38" fmla="*/ 4520 w 6394"/>
                <a:gd name="T39" fmla="*/ 10909 h 10910"/>
                <a:gd name="T40" fmla="*/ 4965 w 6394"/>
                <a:gd name="T41" fmla="*/ 10909 h 10910"/>
                <a:gd name="T42" fmla="*/ 5843 w 6394"/>
                <a:gd name="T43" fmla="*/ 2440 h 10910"/>
                <a:gd name="T44" fmla="*/ 5843 w 6394"/>
                <a:gd name="T45" fmla="*/ 10909 h 10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94" h="10910">
                  <a:moveTo>
                    <a:pt x="884" y="10909"/>
                  </a:moveTo>
                  <a:lnTo>
                    <a:pt x="1435" y="10909"/>
                  </a:lnTo>
                  <a:lnTo>
                    <a:pt x="1435" y="1818"/>
                  </a:lnTo>
                  <a:lnTo>
                    <a:pt x="2319" y="1818"/>
                  </a:lnTo>
                  <a:lnTo>
                    <a:pt x="2319" y="0"/>
                  </a:lnTo>
                  <a:lnTo>
                    <a:pt x="0" y="0"/>
                  </a:lnTo>
                  <a:lnTo>
                    <a:pt x="0" y="1818"/>
                  </a:lnTo>
                  <a:lnTo>
                    <a:pt x="884" y="1818"/>
                  </a:lnTo>
                  <a:lnTo>
                    <a:pt x="884" y="10909"/>
                  </a:lnTo>
                  <a:close/>
                  <a:moveTo>
                    <a:pt x="5843" y="10909"/>
                  </a:moveTo>
                  <a:lnTo>
                    <a:pt x="6393" y="10909"/>
                  </a:lnTo>
                  <a:lnTo>
                    <a:pt x="6393" y="0"/>
                  </a:lnTo>
                  <a:lnTo>
                    <a:pt x="5457" y="0"/>
                  </a:lnTo>
                  <a:lnTo>
                    <a:pt x="4690" y="7082"/>
                  </a:lnTo>
                  <a:lnTo>
                    <a:pt x="3917" y="0"/>
                  </a:lnTo>
                  <a:lnTo>
                    <a:pt x="2981" y="0"/>
                  </a:lnTo>
                  <a:lnTo>
                    <a:pt x="2981" y="10909"/>
                  </a:lnTo>
                  <a:lnTo>
                    <a:pt x="3642" y="10909"/>
                  </a:lnTo>
                  <a:lnTo>
                    <a:pt x="3642" y="2440"/>
                  </a:lnTo>
                  <a:lnTo>
                    <a:pt x="4520" y="10909"/>
                  </a:lnTo>
                  <a:lnTo>
                    <a:pt x="4965" y="10909"/>
                  </a:lnTo>
                  <a:lnTo>
                    <a:pt x="5843" y="2440"/>
                  </a:lnTo>
                  <a:lnTo>
                    <a:pt x="5843" y="10909"/>
                  </a:ln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pic>
        <p:nvPicPr>
          <p:cNvPr id="3" name="Picture 2" descr="AB done_000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65300"/>
            <a:ext cx="9144000" cy="3315956"/>
          </a:xfrm>
          <a:prstGeom prst="rect">
            <a:avLst/>
          </a:prstGeom>
        </p:spPr>
      </p:pic>
    </p:spTree>
    <p:extLst>
      <p:ext uri="{BB962C8B-B14F-4D97-AF65-F5344CB8AC3E}">
        <p14:creationId xmlns:p14="http://schemas.microsoft.com/office/powerpoint/2010/main" val="2252678021"/>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
          <p:cNvGrpSpPr>
            <a:grpSpLocks/>
          </p:cNvGrpSpPr>
          <p:nvPr/>
        </p:nvGrpSpPr>
        <p:grpSpPr bwMode="auto">
          <a:xfrm>
            <a:off x="6781800" y="5856288"/>
            <a:ext cx="1901825" cy="522287"/>
            <a:chOff x="4272" y="3689"/>
            <a:chExt cx="1198" cy="329"/>
          </a:xfrm>
        </p:grpSpPr>
        <p:sp>
          <p:nvSpPr>
            <p:cNvPr id="13315" name="Freeform 3"/>
            <p:cNvSpPr>
              <a:spLocks noChangeArrowheads="1"/>
            </p:cNvSpPr>
            <p:nvPr/>
          </p:nvSpPr>
          <p:spPr bwMode="auto">
            <a:xfrm>
              <a:off x="4755" y="3689"/>
              <a:ext cx="218" cy="211"/>
            </a:xfrm>
            <a:custGeom>
              <a:avLst/>
              <a:gdLst>
                <a:gd name="T0" fmla="*/ 524 w 21957"/>
                <a:gd name="T1" fmla="*/ 53936 h 77321"/>
                <a:gd name="T2" fmla="*/ 1048 w 21957"/>
                <a:gd name="T3" fmla="*/ 0 h 77321"/>
                <a:gd name="T4" fmla="*/ 12288 w 21957"/>
                <a:gd name="T5" fmla="*/ 0 h 77321"/>
                <a:gd name="T6" fmla="*/ 21957 w 21957"/>
                <a:gd name="T7" fmla="*/ 35802 h 77321"/>
                <a:gd name="T8" fmla="*/ 21174 w 21957"/>
                <a:gd name="T9" fmla="*/ 53936 h 77321"/>
                <a:gd name="T10" fmla="*/ 13854 w 21957"/>
                <a:gd name="T11" fmla="*/ 53936 h 77321"/>
                <a:gd name="T12" fmla="*/ 15292 w 21957"/>
                <a:gd name="T13" fmla="*/ 35802 h 77321"/>
                <a:gd name="T14" fmla="*/ 10720 w 21957"/>
                <a:gd name="T15" fmla="*/ 16711 h 77321"/>
                <a:gd name="T16" fmla="*/ 7189 w 21957"/>
                <a:gd name="T17" fmla="*/ 16711 h 77321"/>
                <a:gd name="T18" fmla="*/ 6799 w 21957"/>
                <a:gd name="T19" fmla="*/ 53936 h 77321"/>
                <a:gd name="T20" fmla="*/ 524 w 21957"/>
                <a:gd name="T21" fmla="*/ 53936 h 77321"/>
                <a:gd name="T22" fmla="*/ 10851 w 21957"/>
                <a:gd name="T23" fmla="*/ 77321 h 77321"/>
                <a:gd name="T24" fmla="*/ 0 w 21957"/>
                <a:gd name="T25" fmla="*/ 77321 h 77321"/>
                <a:gd name="T26" fmla="*/ 393 w 21957"/>
                <a:gd name="T27" fmla="*/ 60622 h 77321"/>
                <a:gd name="T28" fmla="*/ 20260 w 21957"/>
                <a:gd name="T29" fmla="*/ 60622 h 77321"/>
                <a:gd name="T30" fmla="*/ 10851 w 21957"/>
                <a:gd name="T31"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957" h="77321">
                  <a:moveTo>
                    <a:pt x="524" y="53936"/>
                  </a:moveTo>
                  <a:cubicBezTo>
                    <a:pt x="786" y="37716"/>
                    <a:pt x="1048" y="17189"/>
                    <a:pt x="1048" y="0"/>
                  </a:cubicBezTo>
                  <a:cubicBezTo>
                    <a:pt x="12288" y="0"/>
                    <a:pt x="12288" y="0"/>
                    <a:pt x="12288" y="0"/>
                  </a:cubicBezTo>
                  <a:cubicBezTo>
                    <a:pt x="17515" y="0"/>
                    <a:pt x="21957" y="8122"/>
                    <a:pt x="21957" y="35802"/>
                  </a:cubicBezTo>
                  <a:cubicBezTo>
                    <a:pt x="21957" y="42967"/>
                    <a:pt x="21698" y="49163"/>
                    <a:pt x="21174" y="53936"/>
                  </a:cubicBezTo>
                  <a:cubicBezTo>
                    <a:pt x="13854" y="53936"/>
                    <a:pt x="13854" y="53936"/>
                    <a:pt x="13854" y="53936"/>
                  </a:cubicBezTo>
                  <a:cubicBezTo>
                    <a:pt x="14902" y="49641"/>
                    <a:pt x="15292" y="42967"/>
                    <a:pt x="15292" y="35802"/>
                  </a:cubicBezTo>
                  <a:cubicBezTo>
                    <a:pt x="15292" y="21484"/>
                    <a:pt x="13202" y="16711"/>
                    <a:pt x="10720" y="16711"/>
                  </a:cubicBezTo>
                  <a:cubicBezTo>
                    <a:pt x="7189" y="16711"/>
                    <a:pt x="7189" y="16711"/>
                    <a:pt x="7189" y="16711"/>
                  </a:cubicBezTo>
                  <a:cubicBezTo>
                    <a:pt x="6799" y="53936"/>
                    <a:pt x="6799" y="53936"/>
                    <a:pt x="6799" y="53936"/>
                  </a:cubicBezTo>
                  <a:cubicBezTo>
                    <a:pt x="524" y="53936"/>
                    <a:pt x="524" y="53936"/>
                    <a:pt x="524" y="53936"/>
                  </a:cubicBezTo>
                  <a:close/>
                  <a:moveTo>
                    <a:pt x="10851" y="77321"/>
                  </a:moveTo>
                  <a:cubicBezTo>
                    <a:pt x="0" y="77321"/>
                    <a:pt x="0" y="77321"/>
                    <a:pt x="0" y="77321"/>
                  </a:cubicBezTo>
                  <a:cubicBezTo>
                    <a:pt x="131" y="73505"/>
                    <a:pt x="262" y="67775"/>
                    <a:pt x="393" y="60622"/>
                  </a:cubicBezTo>
                  <a:cubicBezTo>
                    <a:pt x="20260" y="60622"/>
                    <a:pt x="20260" y="60622"/>
                    <a:pt x="20260" y="60622"/>
                  </a:cubicBezTo>
                  <a:cubicBezTo>
                    <a:pt x="17384" y="77321"/>
                    <a:pt x="11633" y="77321"/>
                    <a:pt x="10851"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16" name="Freeform 4"/>
            <p:cNvSpPr>
              <a:spLocks noChangeArrowheads="1"/>
            </p:cNvSpPr>
            <p:nvPr/>
          </p:nvSpPr>
          <p:spPr bwMode="auto">
            <a:xfrm>
              <a:off x="4466" y="3689"/>
              <a:ext cx="266" cy="211"/>
            </a:xfrm>
            <a:custGeom>
              <a:avLst/>
              <a:gdLst>
                <a:gd name="T0" fmla="*/ 10975 w 26778"/>
                <a:gd name="T1" fmla="*/ 45347 h 77321"/>
                <a:gd name="T2" fmla="*/ 17243 w 26778"/>
                <a:gd name="T3" fmla="*/ 45347 h 77321"/>
                <a:gd name="T4" fmla="*/ 14761 w 26778"/>
                <a:gd name="T5" fmla="*/ 16711 h 77321"/>
                <a:gd name="T6" fmla="*/ 10975 w 26778"/>
                <a:gd name="T7" fmla="*/ 45347 h 77321"/>
                <a:gd name="T8" fmla="*/ 3527 w 26778"/>
                <a:gd name="T9" fmla="*/ 53936 h 77321"/>
                <a:gd name="T10" fmla="*/ 11106 w 26778"/>
                <a:gd name="T11" fmla="*/ 0 h 77321"/>
                <a:gd name="T12" fmla="*/ 19071 w 26778"/>
                <a:gd name="T13" fmla="*/ 0 h 77321"/>
                <a:gd name="T14" fmla="*/ 24429 w 26778"/>
                <a:gd name="T15" fmla="*/ 53936 h 77321"/>
                <a:gd name="T16" fmla="*/ 3527 w 26778"/>
                <a:gd name="T17" fmla="*/ 53936 h 77321"/>
                <a:gd name="T18" fmla="*/ 25081 w 26778"/>
                <a:gd name="T19" fmla="*/ 60622 h 77321"/>
                <a:gd name="T20" fmla="*/ 26777 w 26778"/>
                <a:gd name="T21" fmla="*/ 77321 h 77321"/>
                <a:gd name="T22" fmla="*/ 19726 w 26778"/>
                <a:gd name="T23" fmla="*/ 77321 h 77321"/>
                <a:gd name="T24" fmla="*/ 18419 w 26778"/>
                <a:gd name="T25" fmla="*/ 60622 h 77321"/>
                <a:gd name="T26" fmla="*/ 25081 w 26778"/>
                <a:gd name="T27" fmla="*/ 60622 h 77321"/>
                <a:gd name="T28" fmla="*/ 9275 w 26778"/>
                <a:gd name="T29" fmla="*/ 60622 h 77321"/>
                <a:gd name="T30" fmla="*/ 7186 w 26778"/>
                <a:gd name="T31" fmla="*/ 77321 h 77321"/>
                <a:gd name="T32" fmla="*/ 0 w 26778"/>
                <a:gd name="T33" fmla="*/ 77321 h 77321"/>
                <a:gd name="T34" fmla="*/ 2483 w 26778"/>
                <a:gd name="T35" fmla="*/ 60622 h 77321"/>
                <a:gd name="T36" fmla="*/ 9275 w 26778"/>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78" h="77321">
                  <a:moveTo>
                    <a:pt x="10975" y="45347"/>
                  </a:moveTo>
                  <a:cubicBezTo>
                    <a:pt x="17243" y="45347"/>
                    <a:pt x="17243" y="45347"/>
                    <a:pt x="17243" y="45347"/>
                  </a:cubicBezTo>
                  <a:cubicBezTo>
                    <a:pt x="14761" y="16711"/>
                    <a:pt x="14761" y="16711"/>
                    <a:pt x="14761" y="16711"/>
                  </a:cubicBezTo>
                  <a:cubicBezTo>
                    <a:pt x="10975" y="45347"/>
                    <a:pt x="10975" y="45347"/>
                    <a:pt x="10975" y="45347"/>
                  </a:cubicBezTo>
                  <a:close/>
                  <a:moveTo>
                    <a:pt x="3527" y="53936"/>
                  </a:moveTo>
                  <a:cubicBezTo>
                    <a:pt x="6403" y="34366"/>
                    <a:pt x="9930" y="9079"/>
                    <a:pt x="11106" y="0"/>
                  </a:cubicBezTo>
                  <a:cubicBezTo>
                    <a:pt x="19071" y="0"/>
                    <a:pt x="19071" y="0"/>
                    <a:pt x="19071" y="0"/>
                  </a:cubicBezTo>
                  <a:cubicBezTo>
                    <a:pt x="20771" y="18146"/>
                    <a:pt x="22598" y="36280"/>
                    <a:pt x="24429" y="53936"/>
                  </a:cubicBezTo>
                  <a:cubicBezTo>
                    <a:pt x="3527" y="53936"/>
                    <a:pt x="3527" y="53936"/>
                    <a:pt x="3527" y="53936"/>
                  </a:cubicBezTo>
                  <a:close/>
                  <a:moveTo>
                    <a:pt x="25081" y="60622"/>
                  </a:moveTo>
                  <a:cubicBezTo>
                    <a:pt x="25605" y="66352"/>
                    <a:pt x="26257" y="71603"/>
                    <a:pt x="26777" y="77321"/>
                  </a:cubicBezTo>
                  <a:cubicBezTo>
                    <a:pt x="19726" y="77321"/>
                    <a:pt x="19726" y="77321"/>
                    <a:pt x="19726" y="77321"/>
                  </a:cubicBezTo>
                  <a:cubicBezTo>
                    <a:pt x="19333" y="71603"/>
                    <a:pt x="18940" y="66352"/>
                    <a:pt x="18419" y="60622"/>
                  </a:cubicBezTo>
                  <a:cubicBezTo>
                    <a:pt x="25081" y="60622"/>
                    <a:pt x="25081" y="60622"/>
                    <a:pt x="25081" y="60622"/>
                  </a:cubicBezTo>
                  <a:close/>
                  <a:moveTo>
                    <a:pt x="9275" y="60622"/>
                  </a:moveTo>
                  <a:cubicBezTo>
                    <a:pt x="7186" y="77321"/>
                    <a:pt x="7186" y="77321"/>
                    <a:pt x="7186" y="77321"/>
                  </a:cubicBezTo>
                  <a:cubicBezTo>
                    <a:pt x="0" y="77321"/>
                    <a:pt x="0" y="77321"/>
                    <a:pt x="0" y="77321"/>
                  </a:cubicBezTo>
                  <a:cubicBezTo>
                    <a:pt x="524" y="73505"/>
                    <a:pt x="1438" y="67775"/>
                    <a:pt x="2483" y="60622"/>
                  </a:cubicBezTo>
                  <a:cubicBezTo>
                    <a:pt x="9275" y="60622"/>
                    <a:pt x="9275" y="60622"/>
                    <a:pt x="9275"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17" name="Freeform 5"/>
            <p:cNvSpPr>
              <a:spLocks noChangeArrowheads="1"/>
            </p:cNvSpPr>
            <p:nvPr/>
          </p:nvSpPr>
          <p:spPr bwMode="auto">
            <a:xfrm>
              <a:off x="4290" y="3943"/>
              <a:ext cx="64" cy="60"/>
            </a:xfrm>
            <a:custGeom>
              <a:avLst/>
              <a:gdLst>
                <a:gd name="T0" fmla="*/ 0 w 6498"/>
                <a:gd name="T1" fmla="*/ 10970 h 22394"/>
                <a:gd name="T2" fmla="*/ 3249 w 6498"/>
                <a:gd name="T3" fmla="*/ 22393 h 22394"/>
                <a:gd name="T4" fmla="*/ 6498 w 6498"/>
                <a:gd name="T5" fmla="*/ 10970 h 22394"/>
                <a:gd name="T6" fmla="*/ 3249 w 6498"/>
                <a:gd name="T7" fmla="*/ 1 h 22394"/>
                <a:gd name="T8" fmla="*/ 0 w 6498"/>
                <a:gd name="T9" fmla="*/ 10970 h 22394"/>
                <a:gd name="T10" fmla="*/ 911 w 6498"/>
                <a:gd name="T11" fmla="*/ 10970 h 22394"/>
                <a:gd name="T12" fmla="*/ 3249 w 6498"/>
                <a:gd name="T13" fmla="*/ 2393 h 22394"/>
                <a:gd name="T14" fmla="*/ 5591 w 6498"/>
                <a:gd name="T15" fmla="*/ 10970 h 22394"/>
                <a:gd name="T16" fmla="*/ 3249 w 6498"/>
                <a:gd name="T17" fmla="*/ 20013 h 22394"/>
                <a:gd name="T18" fmla="*/ 911 w 6498"/>
                <a:gd name="T19" fmla="*/ 10970 h 2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8" h="22394">
                  <a:moveTo>
                    <a:pt x="0" y="10970"/>
                  </a:moveTo>
                  <a:cubicBezTo>
                    <a:pt x="0" y="16209"/>
                    <a:pt x="783" y="22393"/>
                    <a:pt x="3249" y="22393"/>
                  </a:cubicBezTo>
                  <a:cubicBezTo>
                    <a:pt x="5718" y="22393"/>
                    <a:pt x="6498" y="16209"/>
                    <a:pt x="6498" y="10970"/>
                  </a:cubicBezTo>
                  <a:cubicBezTo>
                    <a:pt x="6498" y="5719"/>
                    <a:pt x="5718" y="1"/>
                    <a:pt x="3249" y="1"/>
                  </a:cubicBezTo>
                  <a:cubicBezTo>
                    <a:pt x="783" y="1"/>
                    <a:pt x="0" y="5719"/>
                    <a:pt x="0" y="10970"/>
                  </a:cubicBezTo>
                  <a:close/>
                  <a:moveTo>
                    <a:pt x="911" y="10970"/>
                  </a:moveTo>
                  <a:cubicBezTo>
                    <a:pt x="911" y="5719"/>
                    <a:pt x="1821" y="2393"/>
                    <a:pt x="3249" y="2393"/>
                  </a:cubicBezTo>
                  <a:cubicBezTo>
                    <a:pt x="4680" y="2393"/>
                    <a:pt x="5591" y="5719"/>
                    <a:pt x="5591" y="10970"/>
                  </a:cubicBezTo>
                  <a:cubicBezTo>
                    <a:pt x="5591" y="16209"/>
                    <a:pt x="4680" y="20013"/>
                    <a:pt x="3249" y="20013"/>
                  </a:cubicBezTo>
                  <a:cubicBezTo>
                    <a:pt x="1821" y="20013"/>
                    <a:pt x="911" y="16209"/>
                    <a:pt x="911" y="10970"/>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18" name="Freeform 6"/>
            <p:cNvSpPr>
              <a:spLocks noChangeArrowheads="1"/>
            </p:cNvSpPr>
            <p:nvPr/>
          </p:nvSpPr>
          <p:spPr bwMode="auto">
            <a:xfrm>
              <a:off x="4371" y="3960"/>
              <a:ext cx="47" cy="56"/>
            </a:xfrm>
            <a:custGeom>
              <a:avLst/>
              <a:gdLst>
                <a:gd name="T0" fmla="*/ 0 w 4822"/>
                <a:gd name="T1" fmla="*/ 20862 h 20862"/>
                <a:gd name="T2" fmla="*/ 783 w 4822"/>
                <a:gd name="T3" fmla="*/ 20862 h 20862"/>
                <a:gd name="T4" fmla="*/ 783 w 4822"/>
                <a:gd name="T5" fmla="*/ 13278 h 20862"/>
                <a:gd name="T6" fmla="*/ 2607 w 4822"/>
                <a:gd name="T7" fmla="*/ 16125 h 20862"/>
                <a:gd name="T8" fmla="*/ 4821 w 4822"/>
                <a:gd name="T9" fmla="*/ 8062 h 20862"/>
                <a:gd name="T10" fmla="*/ 2607 w 4822"/>
                <a:gd name="T11" fmla="*/ 0 h 20862"/>
                <a:gd name="T12" fmla="*/ 783 w 4822"/>
                <a:gd name="T13" fmla="*/ 2847 h 20862"/>
                <a:gd name="T14" fmla="*/ 783 w 4822"/>
                <a:gd name="T15" fmla="*/ 479 h 20862"/>
                <a:gd name="T16" fmla="*/ 0 w 4822"/>
                <a:gd name="T17" fmla="*/ 479 h 20862"/>
                <a:gd name="T18" fmla="*/ 0 w 4822"/>
                <a:gd name="T19" fmla="*/ 3804 h 20862"/>
                <a:gd name="T20" fmla="*/ 0 w 4822"/>
                <a:gd name="T21" fmla="*/ 20862 h 20862"/>
                <a:gd name="T22" fmla="*/ 783 w 4822"/>
                <a:gd name="T23" fmla="*/ 8062 h 20862"/>
                <a:gd name="T24" fmla="*/ 2476 w 4822"/>
                <a:gd name="T25" fmla="*/ 1902 h 20862"/>
                <a:gd name="T26" fmla="*/ 4042 w 4822"/>
                <a:gd name="T27" fmla="*/ 8062 h 20862"/>
                <a:gd name="T28" fmla="*/ 2476 w 4822"/>
                <a:gd name="T29" fmla="*/ 13756 h 20862"/>
                <a:gd name="T30" fmla="*/ 783 w 4822"/>
                <a:gd name="T31" fmla="*/ 8062 h 20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22" h="20862">
                  <a:moveTo>
                    <a:pt x="0" y="20862"/>
                  </a:moveTo>
                  <a:cubicBezTo>
                    <a:pt x="783" y="20862"/>
                    <a:pt x="783" y="20862"/>
                    <a:pt x="783" y="20862"/>
                  </a:cubicBezTo>
                  <a:cubicBezTo>
                    <a:pt x="783" y="13278"/>
                    <a:pt x="783" y="13278"/>
                    <a:pt x="783" y="13278"/>
                  </a:cubicBezTo>
                  <a:cubicBezTo>
                    <a:pt x="1304" y="15180"/>
                    <a:pt x="1956" y="16125"/>
                    <a:pt x="2607" y="16125"/>
                  </a:cubicBezTo>
                  <a:cubicBezTo>
                    <a:pt x="3780" y="16125"/>
                    <a:pt x="4821" y="12811"/>
                    <a:pt x="4821" y="8062"/>
                  </a:cubicBezTo>
                  <a:cubicBezTo>
                    <a:pt x="4821" y="3326"/>
                    <a:pt x="3780" y="0"/>
                    <a:pt x="2607" y="0"/>
                  </a:cubicBezTo>
                  <a:cubicBezTo>
                    <a:pt x="1956" y="0"/>
                    <a:pt x="1304" y="957"/>
                    <a:pt x="783" y="2847"/>
                  </a:cubicBezTo>
                  <a:cubicBezTo>
                    <a:pt x="783" y="1902"/>
                    <a:pt x="783" y="1424"/>
                    <a:pt x="783" y="479"/>
                  </a:cubicBezTo>
                  <a:cubicBezTo>
                    <a:pt x="0" y="479"/>
                    <a:pt x="0" y="479"/>
                    <a:pt x="0" y="479"/>
                  </a:cubicBezTo>
                  <a:cubicBezTo>
                    <a:pt x="0" y="1902"/>
                    <a:pt x="0" y="2847"/>
                    <a:pt x="0" y="3804"/>
                  </a:cubicBezTo>
                  <a:cubicBezTo>
                    <a:pt x="0" y="20862"/>
                    <a:pt x="0" y="20862"/>
                    <a:pt x="0" y="20862"/>
                  </a:cubicBezTo>
                  <a:close/>
                  <a:moveTo>
                    <a:pt x="783" y="8062"/>
                  </a:moveTo>
                  <a:cubicBezTo>
                    <a:pt x="783" y="4271"/>
                    <a:pt x="1566" y="1902"/>
                    <a:pt x="2476" y="1902"/>
                  </a:cubicBezTo>
                  <a:cubicBezTo>
                    <a:pt x="3390" y="1902"/>
                    <a:pt x="4042" y="4271"/>
                    <a:pt x="4042" y="8062"/>
                  </a:cubicBezTo>
                  <a:cubicBezTo>
                    <a:pt x="4042" y="11854"/>
                    <a:pt x="3390" y="13756"/>
                    <a:pt x="2476" y="13756"/>
                  </a:cubicBezTo>
                  <a:cubicBezTo>
                    <a:pt x="1566" y="13756"/>
                    <a:pt x="783" y="11854"/>
                    <a:pt x="783" y="806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19" name="Freeform 7"/>
            <p:cNvSpPr>
              <a:spLocks noChangeArrowheads="1"/>
            </p:cNvSpPr>
            <p:nvPr/>
          </p:nvSpPr>
          <p:spPr bwMode="auto">
            <a:xfrm>
              <a:off x="4430" y="3951"/>
              <a:ext cx="29" cy="51"/>
            </a:xfrm>
            <a:custGeom>
              <a:avLst/>
              <a:gdLst>
                <a:gd name="T0" fmla="*/ 1042 w 2988"/>
                <a:gd name="T1" fmla="*/ 3793 h 18949"/>
                <a:gd name="T2" fmla="*/ 0 w 2988"/>
                <a:gd name="T3" fmla="*/ 3793 h 18949"/>
                <a:gd name="T4" fmla="*/ 0 w 2988"/>
                <a:gd name="T5" fmla="*/ 6161 h 18949"/>
                <a:gd name="T6" fmla="*/ 1042 w 2988"/>
                <a:gd name="T7" fmla="*/ 6161 h 18949"/>
                <a:gd name="T8" fmla="*/ 1042 w 2988"/>
                <a:gd name="T9" fmla="*/ 14690 h 18949"/>
                <a:gd name="T10" fmla="*/ 2339 w 2988"/>
                <a:gd name="T11" fmla="*/ 18948 h 18949"/>
                <a:gd name="T12" fmla="*/ 2987 w 2988"/>
                <a:gd name="T13" fmla="*/ 18482 h 18949"/>
                <a:gd name="T14" fmla="*/ 2987 w 2988"/>
                <a:gd name="T15" fmla="*/ 16580 h 18949"/>
                <a:gd name="T16" fmla="*/ 2470 w 2988"/>
                <a:gd name="T17" fmla="*/ 17058 h 18949"/>
                <a:gd name="T18" fmla="*/ 1821 w 2988"/>
                <a:gd name="T19" fmla="*/ 14211 h 18949"/>
                <a:gd name="T20" fmla="*/ 1821 w 2988"/>
                <a:gd name="T21" fmla="*/ 6161 h 18949"/>
                <a:gd name="T22" fmla="*/ 2987 w 2988"/>
                <a:gd name="T23" fmla="*/ 6161 h 18949"/>
                <a:gd name="T24" fmla="*/ 2987 w 2988"/>
                <a:gd name="T25" fmla="*/ 3793 h 18949"/>
                <a:gd name="T26" fmla="*/ 1821 w 2988"/>
                <a:gd name="T27" fmla="*/ 3793 h 18949"/>
                <a:gd name="T28" fmla="*/ 1821 w 2988"/>
                <a:gd name="T29" fmla="*/ 1 h 18949"/>
                <a:gd name="T30" fmla="*/ 1042 w 2988"/>
                <a:gd name="T31" fmla="*/ 1424 h 18949"/>
                <a:gd name="T32" fmla="*/ 1042 w 2988"/>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8" h="18949">
                  <a:moveTo>
                    <a:pt x="1042" y="3793"/>
                  </a:moveTo>
                  <a:cubicBezTo>
                    <a:pt x="0" y="3793"/>
                    <a:pt x="0" y="3793"/>
                    <a:pt x="0" y="3793"/>
                  </a:cubicBezTo>
                  <a:cubicBezTo>
                    <a:pt x="0" y="6161"/>
                    <a:pt x="0" y="6161"/>
                    <a:pt x="0" y="6161"/>
                  </a:cubicBezTo>
                  <a:cubicBezTo>
                    <a:pt x="1042" y="6161"/>
                    <a:pt x="1042" y="6161"/>
                    <a:pt x="1042" y="6161"/>
                  </a:cubicBezTo>
                  <a:cubicBezTo>
                    <a:pt x="1042" y="14690"/>
                    <a:pt x="1042" y="14690"/>
                    <a:pt x="1042" y="14690"/>
                  </a:cubicBezTo>
                  <a:cubicBezTo>
                    <a:pt x="1042" y="18003"/>
                    <a:pt x="1432" y="18948"/>
                    <a:pt x="2339" y="18948"/>
                  </a:cubicBezTo>
                  <a:cubicBezTo>
                    <a:pt x="2470" y="18948"/>
                    <a:pt x="2728" y="18948"/>
                    <a:pt x="2987" y="18482"/>
                  </a:cubicBezTo>
                  <a:cubicBezTo>
                    <a:pt x="2987" y="16580"/>
                    <a:pt x="2987" y="16580"/>
                    <a:pt x="2987" y="16580"/>
                  </a:cubicBezTo>
                  <a:cubicBezTo>
                    <a:pt x="2859" y="17058"/>
                    <a:pt x="2601" y="17058"/>
                    <a:pt x="2470" y="17058"/>
                  </a:cubicBezTo>
                  <a:cubicBezTo>
                    <a:pt x="1949" y="17058"/>
                    <a:pt x="1821" y="16113"/>
                    <a:pt x="1821" y="14211"/>
                  </a:cubicBezTo>
                  <a:cubicBezTo>
                    <a:pt x="1821" y="6161"/>
                    <a:pt x="1821" y="6161"/>
                    <a:pt x="1821" y="6161"/>
                  </a:cubicBezTo>
                  <a:cubicBezTo>
                    <a:pt x="2987" y="6161"/>
                    <a:pt x="2987" y="6161"/>
                    <a:pt x="2987" y="6161"/>
                  </a:cubicBezTo>
                  <a:cubicBezTo>
                    <a:pt x="2987" y="3793"/>
                    <a:pt x="2987" y="3793"/>
                    <a:pt x="2987" y="3793"/>
                  </a:cubicBezTo>
                  <a:cubicBezTo>
                    <a:pt x="1821" y="3793"/>
                    <a:pt x="1821" y="3793"/>
                    <a:pt x="1821" y="3793"/>
                  </a:cubicBezTo>
                  <a:cubicBezTo>
                    <a:pt x="1821" y="1"/>
                    <a:pt x="1821" y="1"/>
                    <a:pt x="1821" y="1"/>
                  </a:cubicBezTo>
                  <a:cubicBezTo>
                    <a:pt x="1042" y="1424"/>
                    <a:pt x="1042" y="1424"/>
                    <a:pt x="1042" y="1424"/>
                  </a:cubicBezTo>
                  <a:cubicBezTo>
                    <a:pt x="1042" y="3793"/>
                    <a:pt x="1042" y="3793"/>
                    <a:pt x="1042"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0" name="Freeform 8"/>
            <p:cNvSpPr>
              <a:spLocks noChangeArrowheads="1"/>
            </p:cNvSpPr>
            <p:nvPr/>
          </p:nvSpPr>
          <p:spPr bwMode="auto">
            <a:xfrm>
              <a:off x="4474" y="3944"/>
              <a:ext cx="7" cy="57"/>
            </a:xfrm>
            <a:custGeom>
              <a:avLst/>
              <a:gdLst>
                <a:gd name="T0" fmla="*/ 0 w 787"/>
                <a:gd name="T1" fmla="*/ 21053 h 21054"/>
                <a:gd name="T2" fmla="*/ 786 w 787"/>
                <a:gd name="T3" fmla="*/ 21053 h 21054"/>
                <a:gd name="T4" fmla="*/ 786 w 787"/>
                <a:gd name="T5" fmla="*/ 6281 h 21054"/>
                <a:gd name="T6" fmla="*/ 0 w 787"/>
                <a:gd name="T7" fmla="*/ 6281 h 21054"/>
                <a:gd name="T8" fmla="*/ 0 w 787"/>
                <a:gd name="T9" fmla="*/ 21053 h 21054"/>
                <a:gd name="T10" fmla="*/ 0 w 787"/>
                <a:gd name="T11" fmla="*/ 2836 h 21054"/>
                <a:gd name="T12" fmla="*/ 786 w 787"/>
                <a:gd name="T13" fmla="*/ 2836 h 21054"/>
                <a:gd name="T14" fmla="*/ 786 w 787"/>
                <a:gd name="T15" fmla="*/ 1 h 21054"/>
                <a:gd name="T16" fmla="*/ 0 w 787"/>
                <a:gd name="T17" fmla="*/ 1 h 21054"/>
                <a:gd name="T18" fmla="*/ 0 w 787"/>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21054">
                  <a:moveTo>
                    <a:pt x="0" y="21053"/>
                  </a:moveTo>
                  <a:lnTo>
                    <a:pt x="786" y="21053"/>
                  </a:lnTo>
                  <a:lnTo>
                    <a:pt x="786" y="6281"/>
                  </a:lnTo>
                  <a:lnTo>
                    <a:pt x="0" y="6281"/>
                  </a:lnTo>
                  <a:lnTo>
                    <a:pt x="0" y="21053"/>
                  </a:lnTo>
                  <a:close/>
                  <a:moveTo>
                    <a:pt x="0" y="2836"/>
                  </a:moveTo>
                  <a:lnTo>
                    <a:pt x="786" y="2836"/>
                  </a:lnTo>
                  <a:lnTo>
                    <a:pt x="786" y="1"/>
                  </a:lnTo>
                  <a:lnTo>
                    <a:pt x="0" y="1"/>
                  </a:lnTo>
                  <a:lnTo>
                    <a:pt x="0"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1" name="Freeform 9"/>
            <p:cNvSpPr>
              <a:spLocks noChangeArrowheads="1"/>
            </p:cNvSpPr>
            <p:nvPr/>
          </p:nvSpPr>
          <p:spPr bwMode="auto">
            <a:xfrm>
              <a:off x="4498" y="3960"/>
              <a:ext cx="43" cy="43"/>
            </a:xfrm>
            <a:custGeom>
              <a:avLst/>
              <a:gdLst>
                <a:gd name="T0" fmla="*/ 3626 w 4403"/>
                <a:gd name="T1" fmla="*/ 10527 h 16269"/>
                <a:gd name="T2" fmla="*/ 2332 w 4403"/>
                <a:gd name="T3" fmla="*/ 13876 h 16269"/>
                <a:gd name="T4" fmla="*/ 780 w 4403"/>
                <a:gd name="T5" fmla="*/ 8134 h 16269"/>
                <a:gd name="T6" fmla="*/ 2332 w 4403"/>
                <a:gd name="T7" fmla="*/ 1914 h 16269"/>
                <a:gd name="T8" fmla="*/ 3498 w 4403"/>
                <a:gd name="T9" fmla="*/ 5263 h 16269"/>
                <a:gd name="T10" fmla="*/ 4402 w 4403"/>
                <a:gd name="T11" fmla="*/ 5263 h 16269"/>
                <a:gd name="T12" fmla="*/ 2332 w 4403"/>
                <a:gd name="T13" fmla="*/ 0 h 16269"/>
                <a:gd name="T14" fmla="*/ 1 w 4403"/>
                <a:gd name="T15" fmla="*/ 8134 h 16269"/>
                <a:gd name="T16" fmla="*/ 2201 w 4403"/>
                <a:gd name="T17" fmla="*/ 16268 h 16269"/>
                <a:gd name="T18" fmla="*/ 4402 w 4403"/>
                <a:gd name="T19" fmla="*/ 10527 h 16269"/>
                <a:gd name="T20" fmla="*/ 3626 w 4403"/>
                <a:gd name="T21" fmla="*/ 10527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03" h="16269">
                  <a:moveTo>
                    <a:pt x="3626" y="10527"/>
                  </a:moveTo>
                  <a:cubicBezTo>
                    <a:pt x="3498" y="12919"/>
                    <a:pt x="3109" y="13876"/>
                    <a:pt x="2332" y="13876"/>
                  </a:cubicBezTo>
                  <a:cubicBezTo>
                    <a:pt x="1297" y="13876"/>
                    <a:pt x="780" y="11484"/>
                    <a:pt x="780" y="8134"/>
                  </a:cubicBezTo>
                  <a:cubicBezTo>
                    <a:pt x="780" y="4307"/>
                    <a:pt x="1556" y="1914"/>
                    <a:pt x="2332" y="1914"/>
                  </a:cubicBezTo>
                  <a:cubicBezTo>
                    <a:pt x="2981" y="1914"/>
                    <a:pt x="3498" y="3350"/>
                    <a:pt x="3498" y="5263"/>
                  </a:cubicBezTo>
                  <a:cubicBezTo>
                    <a:pt x="4402" y="5263"/>
                    <a:pt x="4402" y="5263"/>
                    <a:pt x="4402" y="5263"/>
                  </a:cubicBezTo>
                  <a:cubicBezTo>
                    <a:pt x="4275" y="1436"/>
                    <a:pt x="3367" y="0"/>
                    <a:pt x="2332" y="0"/>
                  </a:cubicBezTo>
                  <a:cubicBezTo>
                    <a:pt x="908" y="0"/>
                    <a:pt x="1" y="2871"/>
                    <a:pt x="1" y="8134"/>
                  </a:cubicBezTo>
                  <a:cubicBezTo>
                    <a:pt x="1" y="12919"/>
                    <a:pt x="780" y="16268"/>
                    <a:pt x="2201" y="16268"/>
                  </a:cubicBezTo>
                  <a:cubicBezTo>
                    <a:pt x="3240" y="16268"/>
                    <a:pt x="4275" y="14354"/>
                    <a:pt x="4402" y="10527"/>
                  </a:cubicBezTo>
                  <a:cubicBezTo>
                    <a:pt x="3626" y="10527"/>
                    <a:pt x="3626" y="10527"/>
                    <a:pt x="3626" y="1052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2" name="Freeform 10"/>
            <p:cNvSpPr>
              <a:spLocks noChangeArrowheads="1"/>
            </p:cNvSpPr>
            <p:nvPr/>
          </p:nvSpPr>
          <p:spPr bwMode="auto">
            <a:xfrm>
              <a:off x="4553" y="3960"/>
              <a:ext cx="42" cy="43"/>
            </a:xfrm>
            <a:custGeom>
              <a:avLst/>
              <a:gdLst>
                <a:gd name="T0" fmla="*/ 1173 w 4298"/>
                <a:gd name="T1" fmla="*/ 4307 h 16269"/>
                <a:gd name="T2" fmla="*/ 2214 w 4298"/>
                <a:gd name="T3" fmla="*/ 1914 h 16269"/>
                <a:gd name="T4" fmla="*/ 3518 w 4298"/>
                <a:gd name="T5" fmla="*/ 5742 h 16269"/>
                <a:gd name="T6" fmla="*/ 3518 w 4298"/>
                <a:gd name="T7" fmla="*/ 6220 h 16269"/>
                <a:gd name="T8" fmla="*/ 2086 w 4298"/>
                <a:gd name="T9" fmla="*/ 6220 h 16269"/>
                <a:gd name="T10" fmla="*/ 0 w 4298"/>
                <a:gd name="T11" fmla="*/ 11005 h 16269"/>
                <a:gd name="T12" fmla="*/ 1693 w 4298"/>
                <a:gd name="T13" fmla="*/ 16268 h 16269"/>
                <a:gd name="T14" fmla="*/ 3518 w 4298"/>
                <a:gd name="T15" fmla="*/ 13397 h 16269"/>
                <a:gd name="T16" fmla="*/ 3518 w 4298"/>
                <a:gd name="T17" fmla="*/ 13397 h 16269"/>
                <a:gd name="T18" fmla="*/ 3518 w 4298"/>
                <a:gd name="T19" fmla="*/ 15311 h 16269"/>
                <a:gd name="T20" fmla="*/ 4297 w 4298"/>
                <a:gd name="T21" fmla="*/ 15311 h 16269"/>
                <a:gd name="T22" fmla="*/ 4297 w 4298"/>
                <a:gd name="T23" fmla="*/ 12919 h 16269"/>
                <a:gd name="T24" fmla="*/ 4297 w 4298"/>
                <a:gd name="T25" fmla="*/ 5263 h 16269"/>
                <a:gd name="T26" fmla="*/ 2345 w 4298"/>
                <a:gd name="T27" fmla="*/ 0 h 16269"/>
                <a:gd name="T28" fmla="*/ 262 w 4298"/>
                <a:gd name="T29" fmla="*/ 4307 h 16269"/>
                <a:gd name="T30" fmla="*/ 1173 w 4298"/>
                <a:gd name="T31" fmla="*/ 4307 h 16269"/>
                <a:gd name="T32" fmla="*/ 3518 w 4298"/>
                <a:gd name="T33" fmla="*/ 9091 h 16269"/>
                <a:gd name="T34" fmla="*/ 1955 w 4298"/>
                <a:gd name="T35" fmla="*/ 13876 h 16269"/>
                <a:gd name="T36" fmla="*/ 914 w 4298"/>
                <a:gd name="T37" fmla="*/ 11005 h 16269"/>
                <a:gd name="T38" fmla="*/ 2214 w 4298"/>
                <a:gd name="T39" fmla="*/ 8134 h 16269"/>
                <a:gd name="T40" fmla="*/ 3518 w 4298"/>
                <a:gd name="T41" fmla="*/ 8134 h 16269"/>
                <a:gd name="T42" fmla="*/ 3518 w 4298"/>
                <a:gd name="T43" fmla="*/ 9091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8" h="16269">
                  <a:moveTo>
                    <a:pt x="1173" y="4307"/>
                  </a:moveTo>
                  <a:cubicBezTo>
                    <a:pt x="1173" y="2871"/>
                    <a:pt x="1693" y="1914"/>
                    <a:pt x="2214" y="1914"/>
                  </a:cubicBezTo>
                  <a:cubicBezTo>
                    <a:pt x="2997" y="1914"/>
                    <a:pt x="3518" y="2871"/>
                    <a:pt x="3518" y="5742"/>
                  </a:cubicBezTo>
                  <a:cubicBezTo>
                    <a:pt x="3518" y="6220"/>
                    <a:pt x="3518" y="6220"/>
                    <a:pt x="3518" y="6220"/>
                  </a:cubicBezTo>
                  <a:cubicBezTo>
                    <a:pt x="3128" y="6220"/>
                    <a:pt x="2735" y="6220"/>
                    <a:pt x="2086" y="6220"/>
                  </a:cubicBezTo>
                  <a:cubicBezTo>
                    <a:pt x="652" y="6699"/>
                    <a:pt x="0" y="8134"/>
                    <a:pt x="0" y="11005"/>
                  </a:cubicBezTo>
                  <a:cubicBezTo>
                    <a:pt x="0" y="13876"/>
                    <a:pt x="783" y="16268"/>
                    <a:pt x="1693" y="16268"/>
                  </a:cubicBezTo>
                  <a:cubicBezTo>
                    <a:pt x="2607" y="16268"/>
                    <a:pt x="3128" y="15790"/>
                    <a:pt x="3518" y="13397"/>
                  </a:cubicBezTo>
                  <a:cubicBezTo>
                    <a:pt x="3518" y="13397"/>
                    <a:pt x="3518" y="13397"/>
                    <a:pt x="3518" y="13397"/>
                  </a:cubicBezTo>
                  <a:cubicBezTo>
                    <a:pt x="3518" y="14354"/>
                    <a:pt x="3518" y="14833"/>
                    <a:pt x="3518" y="15311"/>
                  </a:cubicBezTo>
                  <a:cubicBezTo>
                    <a:pt x="4297" y="15311"/>
                    <a:pt x="4297" y="15311"/>
                    <a:pt x="4297" y="15311"/>
                  </a:cubicBezTo>
                  <a:cubicBezTo>
                    <a:pt x="4297" y="14833"/>
                    <a:pt x="4297" y="13876"/>
                    <a:pt x="4297" y="12919"/>
                  </a:cubicBezTo>
                  <a:cubicBezTo>
                    <a:pt x="4297" y="5263"/>
                    <a:pt x="4297" y="5263"/>
                    <a:pt x="4297" y="5263"/>
                  </a:cubicBezTo>
                  <a:cubicBezTo>
                    <a:pt x="4297" y="1436"/>
                    <a:pt x="3518" y="0"/>
                    <a:pt x="2345" y="0"/>
                  </a:cubicBezTo>
                  <a:cubicBezTo>
                    <a:pt x="1435" y="0"/>
                    <a:pt x="393" y="957"/>
                    <a:pt x="262" y="4307"/>
                  </a:cubicBezTo>
                  <a:cubicBezTo>
                    <a:pt x="1173" y="4307"/>
                    <a:pt x="1173" y="4307"/>
                    <a:pt x="1173" y="4307"/>
                  </a:cubicBezTo>
                  <a:close/>
                  <a:moveTo>
                    <a:pt x="3518" y="9091"/>
                  </a:moveTo>
                  <a:cubicBezTo>
                    <a:pt x="3518" y="12440"/>
                    <a:pt x="2997" y="13876"/>
                    <a:pt x="1955" y="13876"/>
                  </a:cubicBezTo>
                  <a:cubicBezTo>
                    <a:pt x="1173" y="13876"/>
                    <a:pt x="914" y="12440"/>
                    <a:pt x="914" y="11005"/>
                  </a:cubicBezTo>
                  <a:cubicBezTo>
                    <a:pt x="914" y="9091"/>
                    <a:pt x="1435" y="8613"/>
                    <a:pt x="2214" y="8134"/>
                  </a:cubicBezTo>
                  <a:cubicBezTo>
                    <a:pt x="2866" y="8134"/>
                    <a:pt x="3256" y="8134"/>
                    <a:pt x="3518" y="8134"/>
                  </a:cubicBezTo>
                  <a:cubicBezTo>
                    <a:pt x="3518" y="9091"/>
                    <a:pt x="3518" y="9091"/>
                    <a:pt x="3518" y="9091"/>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3" name="Freeform 11"/>
            <p:cNvSpPr>
              <a:spLocks noChangeArrowheads="1"/>
            </p:cNvSpPr>
            <p:nvPr/>
          </p:nvSpPr>
          <p:spPr bwMode="auto">
            <a:xfrm>
              <a:off x="4613" y="3944"/>
              <a:ext cx="7" cy="57"/>
            </a:xfrm>
            <a:custGeom>
              <a:avLst/>
              <a:gdLst>
                <a:gd name="T0" fmla="*/ 0 w 787"/>
                <a:gd name="T1" fmla="*/ 1 h 21054"/>
                <a:gd name="T2" fmla="*/ 0 w 787"/>
                <a:gd name="T3" fmla="*/ 21053 h 21054"/>
                <a:gd name="T4" fmla="*/ 786 w 787"/>
                <a:gd name="T5" fmla="*/ 21053 h 21054"/>
                <a:gd name="T6" fmla="*/ 786 w 787"/>
                <a:gd name="T7" fmla="*/ 1 h 21054"/>
                <a:gd name="T8" fmla="*/ 0 w 787"/>
                <a:gd name="T9" fmla="*/ 1 h 21054"/>
              </a:gdLst>
              <a:ahLst/>
              <a:cxnLst>
                <a:cxn ang="0">
                  <a:pos x="T0" y="T1"/>
                </a:cxn>
                <a:cxn ang="0">
                  <a:pos x="T2" y="T3"/>
                </a:cxn>
                <a:cxn ang="0">
                  <a:pos x="T4" y="T5"/>
                </a:cxn>
                <a:cxn ang="0">
                  <a:pos x="T6" y="T7"/>
                </a:cxn>
                <a:cxn ang="0">
                  <a:pos x="T8" y="T9"/>
                </a:cxn>
              </a:cxnLst>
              <a:rect l="0" t="0" r="r" b="b"/>
              <a:pathLst>
                <a:path w="787" h="21054">
                  <a:moveTo>
                    <a:pt x="0" y="1"/>
                  </a:moveTo>
                  <a:lnTo>
                    <a:pt x="0" y="21053"/>
                  </a:lnTo>
                  <a:lnTo>
                    <a:pt x="786" y="21053"/>
                  </a:lnTo>
                  <a:lnTo>
                    <a:pt x="786" y="1"/>
                  </a:lnTo>
                  <a:lnTo>
                    <a:pt x="0" y="1"/>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4" name="Freeform 12"/>
            <p:cNvSpPr>
              <a:spLocks noChangeArrowheads="1"/>
            </p:cNvSpPr>
            <p:nvPr/>
          </p:nvSpPr>
          <p:spPr bwMode="auto">
            <a:xfrm>
              <a:off x="4674" y="3944"/>
              <a:ext cx="55" cy="57"/>
            </a:xfrm>
            <a:custGeom>
              <a:avLst/>
              <a:gdLst>
                <a:gd name="T0" fmla="*/ 4720 w 5608"/>
                <a:gd name="T1" fmla="*/ 18230 h 21054"/>
                <a:gd name="T2" fmla="*/ 4720 w 5608"/>
                <a:gd name="T3" fmla="*/ 18230 h 21054"/>
                <a:gd name="T4" fmla="*/ 1166 w 5608"/>
                <a:gd name="T5" fmla="*/ 1 h 21054"/>
                <a:gd name="T6" fmla="*/ 1 w 5608"/>
                <a:gd name="T7" fmla="*/ 1 h 21054"/>
                <a:gd name="T8" fmla="*/ 1 w 5608"/>
                <a:gd name="T9" fmla="*/ 21053 h 21054"/>
                <a:gd name="T10" fmla="*/ 780 w 5608"/>
                <a:gd name="T11" fmla="*/ 21053 h 21054"/>
                <a:gd name="T12" fmla="*/ 780 w 5608"/>
                <a:gd name="T13" fmla="*/ 2836 h 21054"/>
                <a:gd name="T14" fmla="*/ 4445 w 5608"/>
                <a:gd name="T15" fmla="*/ 21053 h 21054"/>
                <a:gd name="T16" fmla="*/ 5608 w 5608"/>
                <a:gd name="T17" fmla="*/ 21053 h 21054"/>
                <a:gd name="T18" fmla="*/ 5608 w 5608"/>
                <a:gd name="T19" fmla="*/ 1 h 21054"/>
                <a:gd name="T20" fmla="*/ 4720 w 5608"/>
                <a:gd name="T21" fmla="*/ 1 h 21054"/>
                <a:gd name="T22" fmla="*/ 4720 w 5608"/>
                <a:gd name="T23" fmla="*/ 18230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08" h="21054">
                  <a:moveTo>
                    <a:pt x="4720" y="18230"/>
                  </a:moveTo>
                  <a:lnTo>
                    <a:pt x="4720" y="18230"/>
                  </a:lnTo>
                  <a:lnTo>
                    <a:pt x="1166" y="1"/>
                  </a:lnTo>
                  <a:lnTo>
                    <a:pt x="1" y="1"/>
                  </a:lnTo>
                  <a:lnTo>
                    <a:pt x="1" y="21053"/>
                  </a:lnTo>
                  <a:lnTo>
                    <a:pt x="780" y="21053"/>
                  </a:lnTo>
                  <a:lnTo>
                    <a:pt x="780" y="2836"/>
                  </a:lnTo>
                  <a:lnTo>
                    <a:pt x="4445" y="21053"/>
                  </a:lnTo>
                  <a:lnTo>
                    <a:pt x="5608" y="21053"/>
                  </a:lnTo>
                  <a:lnTo>
                    <a:pt x="5608" y="1"/>
                  </a:lnTo>
                  <a:lnTo>
                    <a:pt x="4720" y="1"/>
                  </a:lnTo>
                  <a:lnTo>
                    <a:pt x="4720" y="18230"/>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5" name="Freeform 13"/>
            <p:cNvSpPr>
              <a:spLocks noChangeArrowheads="1"/>
            </p:cNvSpPr>
            <p:nvPr/>
          </p:nvSpPr>
          <p:spPr bwMode="auto">
            <a:xfrm>
              <a:off x="4744" y="3960"/>
              <a:ext cx="45" cy="43"/>
            </a:xfrm>
            <a:custGeom>
              <a:avLst/>
              <a:gdLst>
                <a:gd name="T0" fmla="*/ 793 w 4612"/>
                <a:gd name="T1" fmla="*/ 6699 h 16269"/>
                <a:gd name="T2" fmla="*/ 2375 w 4612"/>
                <a:gd name="T3" fmla="*/ 1914 h 16269"/>
                <a:gd name="T4" fmla="*/ 3822 w 4612"/>
                <a:gd name="T5" fmla="*/ 6699 h 16269"/>
                <a:gd name="T6" fmla="*/ 793 w 4612"/>
                <a:gd name="T7" fmla="*/ 6699 h 16269"/>
                <a:gd name="T8" fmla="*/ 4612 w 4612"/>
                <a:gd name="T9" fmla="*/ 8134 h 16269"/>
                <a:gd name="T10" fmla="*/ 2375 w 4612"/>
                <a:gd name="T11" fmla="*/ 0 h 16269"/>
                <a:gd name="T12" fmla="*/ 0 w 4612"/>
                <a:gd name="T13" fmla="*/ 8613 h 16269"/>
                <a:gd name="T14" fmla="*/ 2375 w 4612"/>
                <a:gd name="T15" fmla="*/ 16268 h 16269"/>
                <a:gd name="T16" fmla="*/ 4481 w 4612"/>
                <a:gd name="T17" fmla="*/ 11005 h 16269"/>
                <a:gd name="T18" fmla="*/ 3691 w 4612"/>
                <a:gd name="T19" fmla="*/ 11005 h 16269"/>
                <a:gd name="T20" fmla="*/ 2375 w 4612"/>
                <a:gd name="T21" fmla="*/ 13876 h 16269"/>
                <a:gd name="T22" fmla="*/ 793 w 4612"/>
                <a:gd name="T23" fmla="*/ 9091 h 16269"/>
                <a:gd name="T24" fmla="*/ 4612 w 4612"/>
                <a:gd name="T25" fmla="*/ 9091 h 16269"/>
                <a:gd name="T26" fmla="*/ 4612 w 4612"/>
                <a:gd name="T27" fmla="*/ 813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12" h="16269">
                  <a:moveTo>
                    <a:pt x="793" y="6699"/>
                  </a:moveTo>
                  <a:cubicBezTo>
                    <a:pt x="924" y="3350"/>
                    <a:pt x="1582" y="1914"/>
                    <a:pt x="2375" y="1914"/>
                  </a:cubicBezTo>
                  <a:cubicBezTo>
                    <a:pt x="3033" y="1914"/>
                    <a:pt x="3822" y="3350"/>
                    <a:pt x="3822" y="6699"/>
                  </a:cubicBezTo>
                  <a:cubicBezTo>
                    <a:pt x="793" y="6699"/>
                    <a:pt x="793" y="6699"/>
                    <a:pt x="793" y="6699"/>
                  </a:cubicBezTo>
                  <a:close/>
                  <a:moveTo>
                    <a:pt x="4612" y="8134"/>
                  </a:moveTo>
                  <a:cubicBezTo>
                    <a:pt x="4612" y="2871"/>
                    <a:pt x="3822" y="0"/>
                    <a:pt x="2375" y="0"/>
                  </a:cubicBezTo>
                  <a:cubicBezTo>
                    <a:pt x="924" y="0"/>
                    <a:pt x="0" y="2871"/>
                    <a:pt x="0" y="8613"/>
                  </a:cubicBezTo>
                  <a:cubicBezTo>
                    <a:pt x="0" y="12919"/>
                    <a:pt x="924" y="16268"/>
                    <a:pt x="2375" y="16268"/>
                  </a:cubicBezTo>
                  <a:cubicBezTo>
                    <a:pt x="3295" y="16268"/>
                    <a:pt x="4350" y="14833"/>
                    <a:pt x="4481" y="11005"/>
                  </a:cubicBezTo>
                  <a:cubicBezTo>
                    <a:pt x="3691" y="11005"/>
                    <a:pt x="3691" y="11005"/>
                    <a:pt x="3691" y="11005"/>
                  </a:cubicBezTo>
                  <a:cubicBezTo>
                    <a:pt x="3560" y="13397"/>
                    <a:pt x="2899" y="13876"/>
                    <a:pt x="2375" y="13876"/>
                  </a:cubicBezTo>
                  <a:cubicBezTo>
                    <a:pt x="1451" y="13876"/>
                    <a:pt x="924" y="11962"/>
                    <a:pt x="793" y="9091"/>
                  </a:cubicBezTo>
                  <a:cubicBezTo>
                    <a:pt x="4612" y="9091"/>
                    <a:pt x="4612" y="9091"/>
                    <a:pt x="4612" y="9091"/>
                  </a:cubicBezTo>
                  <a:cubicBezTo>
                    <a:pt x="4612" y="8134"/>
                    <a:pt x="4612" y="8134"/>
                    <a:pt x="4612" y="813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6" name="Freeform 14"/>
            <p:cNvSpPr>
              <a:spLocks noChangeArrowheads="1"/>
            </p:cNvSpPr>
            <p:nvPr/>
          </p:nvSpPr>
          <p:spPr bwMode="auto">
            <a:xfrm>
              <a:off x="4798" y="3951"/>
              <a:ext cx="31" cy="51"/>
            </a:xfrm>
            <a:custGeom>
              <a:avLst/>
              <a:gdLst>
                <a:gd name="T0" fmla="*/ 1068 w 3197"/>
                <a:gd name="T1" fmla="*/ 3793 h 18949"/>
                <a:gd name="T2" fmla="*/ 0 w 3197"/>
                <a:gd name="T3" fmla="*/ 3793 h 18949"/>
                <a:gd name="T4" fmla="*/ 0 w 3197"/>
                <a:gd name="T5" fmla="*/ 6161 h 18949"/>
                <a:gd name="T6" fmla="*/ 1068 w 3197"/>
                <a:gd name="T7" fmla="*/ 6161 h 18949"/>
                <a:gd name="T8" fmla="*/ 1068 w 3197"/>
                <a:gd name="T9" fmla="*/ 14690 h 18949"/>
                <a:gd name="T10" fmla="*/ 2398 w 3197"/>
                <a:gd name="T11" fmla="*/ 18948 h 18949"/>
                <a:gd name="T12" fmla="*/ 3197 w 3197"/>
                <a:gd name="T13" fmla="*/ 18482 h 18949"/>
                <a:gd name="T14" fmla="*/ 3197 w 3197"/>
                <a:gd name="T15" fmla="*/ 16580 h 18949"/>
                <a:gd name="T16" fmla="*/ 2532 w 3197"/>
                <a:gd name="T17" fmla="*/ 17058 h 18949"/>
                <a:gd name="T18" fmla="*/ 1867 w 3197"/>
                <a:gd name="T19" fmla="*/ 14211 h 18949"/>
                <a:gd name="T20" fmla="*/ 1867 w 3197"/>
                <a:gd name="T21" fmla="*/ 6161 h 18949"/>
                <a:gd name="T22" fmla="*/ 3197 w 3197"/>
                <a:gd name="T23" fmla="*/ 6161 h 18949"/>
                <a:gd name="T24" fmla="*/ 3197 w 3197"/>
                <a:gd name="T25" fmla="*/ 3793 h 18949"/>
                <a:gd name="T26" fmla="*/ 1867 w 3197"/>
                <a:gd name="T27" fmla="*/ 3793 h 18949"/>
                <a:gd name="T28" fmla="*/ 1867 w 3197"/>
                <a:gd name="T29" fmla="*/ 1 h 18949"/>
                <a:gd name="T30" fmla="*/ 1068 w 3197"/>
                <a:gd name="T31" fmla="*/ 1424 h 18949"/>
                <a:gd name="T32" fmla="*/ 1068 w 3197"/>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97" h="18949">
                  <a:moveTo>
                    <a:pt x="1068" y="3793"/>
                  </a:moveTo>
                  <a:cubicBezTo>
                    <a:pt x="0" y="3793"/>
                    <a:pt x="0" y="3793"/>
                    <a:pt x="0" y="3793"/>
                  </a:cubicBezTo>
                  <a:cubicBezTo>
                    <a:pt x="0" y="6161"/>
                    <a:pt x="0" y="6161"/>
                    <a:pt x="0" y="6161"/>
                  </a:cubicBezTo>
                  <a:cubicBezTo>
                    <a:pt x="1068" y="6161"/>
                    <a:pt x="1068" y="6161"/>
                    <a:pt x="1068" y="6161"/>
                  </a:cubicBezTo>
                  <a:cubicBezTo>
                    <a:pt x="1068" y="14690"/>
                    <a:pt x="1068" y="14690"/>
                    <a:pt x="1068" y="14690"/>
                  </a:cubicBezTo>
                  <a:cubicBezTo>
                    <a:pt x="1068" y="18003"/>
                    <a:pt x="1598" y="18948"/>
                    <a:pt x="2398" y="18948"/>
                  </a:cubicBezTo>
                  <a:cubicBezTo>
                    <a:pt x="2666" y="18948"/>
                    <a:pt x="2931" y="18948"/>
                    <a:pt x="3197" y="18482"/>
                  </a:cubicBezTo>
                  <a:cubicBezTo>
                    <a:pt x="3197" y="16580"/>
                    <a:pt x="3197" y="16580"/>
                    <a:pt x="3197" y="16580"/>
                  </a:cubicBezTo>
                  <a:cubicBezTo>
                    <a:pt x="2931" y="17058"/>
                    <a:pt x="2666" y="17058"/>
                    <a:pt x="2532" y="17058"/>
                  </a:cubicBezTo>
                  <a:cubicBezTo>
                    <a:pt x="1998" y="17058"/>
                    <a:pt x="1867" y="16113"/>
                    <a:pt x="1867" y="14211"/>
                  </a:cubicBezTo>
                  <a:cubicBezTo>
                    <a:pt x="1867" y="6161"/>
                    <a:pt x="1867" y="6161"/>
                    <a:pt x="1867" y="6161"/>
                  </a:cubicBezTo>
                  <a:cubicBezTo>
                    <a:pt x="3197" y="6161"/>
                    <a:pt x="3197" y="6161"/>
                    <a:pt x="3197" y="6161"/>
                  </a:cubicBezTo>
                  <a:cubicBezTo>
                    <a:pt x="3197" y="3793"/>
                    <a:pt x="3197" y="3793"/>
                    <a:pt x="3197" y="3793"/>
                  </a:cubicBezTo>
                  <a:cubicBezTo>
                    <a:pt x="1867" y="3793"/>
                    <a:pt x="1867" y="3793"/>
                    <a:pt x="1867" y="3793"/>
                  </a:cubicBezTo>
                  <a:cubicBezTo>
                    <a:pt x="1867" y="1"/>
                    <a:pt x="1867" y="1"/>
                    <a:pt x="1867" y="1"/>
                  </a:cubicBezTo>
                  <a:cubicBezTo>
                    <a:pt x="1068" y="1424"/>
                    <a:pt x="1068" y="1424"/>
                    <a:pt x="1068" y="1424"/>
                  </a:cubicBezTo>
                  <a:cubicBezTo>
                    <a:pt x="1068" y="3793"/>
                    <a:pt x="1068" y="3793"/>
                    <a:pt x="1068"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7" name="Freeform 15"/>
            <p:cNvSpPr>
              <a:spLocks noChangeArrowheads="1"/>
            </p:cNvSpPr>
            <p:nvPr/>
          </p:nvSpPr>
          <p:spPr bwMode="auto">
            <a:xfrm>
              <a:off x="4836" y="3961"/>
              <a:ext cx="86" cy="39"/>
            </a:xfrm>
            <a:custGeom>
              <a:avLst/>
              <a:gdLst>
                <a:gd name="T0" fmla="*/ 1831 w 8752"/>
                <a:gd name="T1" fmla="*/ 14737 h 14738"/>
                <a:gd name="T2" fmla="*/ 2771 w 8752"/>
                <a:gd name="T3" fmla="*/ 14737 h 14738"/>
                <a:gd name="T4" fmla="*/ 4324 w 8752"/>
                <a:gd name="T5" fmla="*/ 2429 h 14738"/>
                <a:gd name="T6" fmla="*/ 5873 w 8752"/>
                <a:gd name="T7" fmla="*/ 14737 h 14738"/>
                <a:gd name="T8" fmla="*/ 6924 w 8752"/>
                <a:gd name="T9" fmla="*/ 14737 h 14738"/>
                <a:gd name="T10" fmla="*/ 8752 w 8752"/>
                <a:gd name="T11" fmla="*/ 0 h 14738"/>
                <a:gd name="T12" fmla="*/ 7979 w 8752"/>
                <a:gd name="T13" fmla="*/ 0 h 14738"/>
                <a:gd name="T14" fmla="*/ 6538 w 8752"/>
                <a:gd name="T15" fmla="*/ 12321 h 14738"/>
                <a:gd name="T16" fmla="*/ 4821 w 8752"/>
                <a:gd name="T17" fmla="*/ 0 h 14738"/>
                <a:gd name="T18" fmla="*/ 3934 w 8752"/>
                <a:gd name="T19" fmla="*/ 0 h 14738"/>
                <a:gd name="T20" fmla="*/ 2329 w 8752"/>
                <a:gd name="T21" fmla="*/ 12321 h 14738"/>
                <a:gd name="T22" fmla="*/ 888 w 8752"/>
                <a:gd name="T23" fmla="*/ 0 h 14738"/>
                <a:gd name="T24" fmla="*/ 0 w 8752"/>
                <a:gd name="T25" fmla="*/ 0 h 14738"/>
                <a:gd name="T26" fmla="*/ 1831 w 8752"/>
                <a:gd name="T27"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52" h="14738">
                  <a:moveTo>
                    <a:pt x="1831" y="14737"/>
                  </a:moveTo>
                  <a:lnTo>
                    <a:pt x="2771" y="14737"/>
                  </a:lnTo>
                  <a:lnTo>
                    <a:pt x="4324" y="2429"/>
                  </a:lnTo>
                  <a:lnTo>
                    <a:pt x="5873" y="14737"/>
                  </a:lnTo>
                  <a:lnTo>
                    <a:pt x="6924" y="14737"/>
                  </a:lnTo>
                  <a:lnTo>
                    <a:pt x="8752" y="0"/>
                  </a:lnTo>
                  <a:lnTo>
                    <a:pt x="7979" y="0"/>
                  </a:lnTo>
                  <a:lnTo>
                    <a:pt x="6538" y="12321"/>
                  </a:lnTo>
                  <a:lnTo>
                    <a:pt x="4821" y="0"/>
                  </a:lnTo>
                  <a:lnTo>
                    <a:pt x="3934" y="0"/>
                  </a:lnTo>
                  <a:lnTo>
                    <a:pt x="2329" y="12321"/>
                  </a:lnTo>
                  <a:lnTo>
                    <a:pt x="888" y="0"/>
                  </a:lnTo>
                  <a:lnTo>
                    <a:pt x="0" y="0"/>
                  </a:lnTo>
                  <a:lnTo>
                    <a:pt x="1831" y="14737"/>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8" name="Freeform 16"/>
            <p:cNvSpPr>
              <a:spLocks noChangeArrowheads="1"/>
            </p:cNvSpPr>
            <p:nvPr/>
          </p:nvSpPr>
          <p:spPr bwMode="auto">
            <a:xfrm>
              <a:off x="4933" y="3960"/>
              <a:ext cx="48" cy="43"/>
            </a:xfrm>
            <a:custGeom>
              <a:avLst/>
              <a:gdLst>
                <a:gd name="T0" fmla="*/ 4979 w 4979"/>
                <a:gd name="T1" fmla="*/ 8134 h 16269"/>
                <a:gd name="T2" fmla="*/ 2490 w 4979"/>
                <a:gd name="T3" fmla="*/ 0 h 16269"/>
                <a:gd name="T4" fmla="*/ 1 w 4979"/>
                <a:gd name="T5" fmla="*/ 8134 h 16269"/>
                <a:gd name="T6" fmla="*/ 2490 w 4979"/>
                <a:gd name="T7" fmla="*/ 16268 h 16269"/>
                <a:gd name="T8" fmla="*/ 4979 w 4979"/>
                <a:gd name="T9" fmla="*/ 8134 h 16269"/>
                <a:gd name="T10" fmla="*/ 2490 w 4979"/>
                <a:gd name="T11" fmla="*/ 1914 h 16269"/>
                <a:gd name="T12" fmla="*/ 4193 w 4979"/>
                <a:gd name="T13" fmla="*/ 8134 h 16269"/>
                <a:gd name="T14" fmla="*/ 2490 w 4979"/>
                <a:gd name="T15" fmla="*/ 13876 h 16269"/>
                <a:gd name="T16" fmla="*/ 787 w 4979"/>
                <a:gd name="T17" fmla="*/ 8134 h 16269"/>
                <a:gd name="T18" fmla="*/ 2490 w 4979"/>
                <a:gd name="T19" fmla="*/ 191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79" h="16269">
                  <a:moveTo>
                    <a:pt x="4979" y="8134"/>
                  </a:moveTo>
                  <a:cubicBezTo>
                    <a:pt x="4979" y="2871"/>
                    <a:pt x="4193" y="0"/>
                    <a:pt x="2490" y="0"/>
                  </a:cubicBezTo>
                  <a:cubicBezTo>
                    <a:pt x="787" y="0"/>
                    <a:pt x="1" y="3350"/>
                    <a:pt x="1" y="8134"/>
                  </a:cubicBezTo>
                  <a:cubicBezTo>
                    <a:pt x="1" y="13397"/>
                    <a:pt x="787" y="16268"/>
                    <a:pt x="2490" y="16268"/>
                  </a:cubicBezTo>
                  <a:cubicBezTo>
                    <a:pt x="4193" y="16268"/>
                    <a:pt x="4979" y="13397"/>
                    <a:pt x="4979" y="8134"/>
                  </a:cubicBezTo>
                  <a:close/>
                  <a:moveTo>
                    <a:pt x="2490" y="1914"/>
                  </a:moveTo>
                  <a:cubicBezTo>
                    <a:pt x="3669" y="1914"/>
                    <a:pt x="4193" y="4785"/>
                    <a:pt x="4193" y="8134"/>
                  </a:cubicBezTo>
                  <a:cubicBezTo>
                    <a:pt x="4193" y="11484"/>
                    <a:pt x="3669" y="13876"/>
                    <a:pt x="2490" y="13876"/>
                  </a:cubicBezTo>
                  <a:cubicBezTo>
                    <a:pt x="1442" y="13876"/>
                    <a:pt x="787" y="11484"/>
                    <a:pt x="787" y="8134"/>
                  </a:cubicBezTo>
                  <a:cubicBezTo>
                    <a:pt x="787" y="4785"/>
                    <a:pt x="1442" y="1914"/>
                    <a:pt x="2490" y="191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29" name="Freeform 17"/>
            <p:cNvSpPr>
              <a:spLocks noChangeArrowheads="1"/>
            </p:cNvSpPr>
            <p:nvPr/>
          </p:nvSpPr>
          <p:spPr bwMode="auto">
            <a:xfrm>
              <a:off x="4998" y="3961"/>
              <a:ext cx="25" cy="39"/>
            </a:xfrm>
            <a:custGeom>
              <a:avLst/>
              <a:gdLst>
                <a:gd name="T0" fmla="*/ 1 w 2621"/>
                <a:gd name="T1" fmla="*/ 14737 h 14738"/>
                <a:gd name="T2" fmla="*/ 787 w 2621"/>
                <a:gd name="T3" fmla="*/ 14737 h 14738"/>
                <a:gd name="T4" fmla="*/ 787 w 2621"/>
                <a:gd name="T5" fmla="*/ 7608 h 14738"/>
                <a:gd name="T6" fmla="*/ 2228 w 2621"/>
                <a:gd name="T7" fmla="*/ 2381 h 14738"/>
                <a:gd name="T8" fmla="*/ 2621 w 2621"/>
                <a:gd name="T9" fmla="*/ 2381 h 14738"/>
                <a:gd name="T10" fmla="*/ 2621 w 2621"/>
                <a:gd name="T11" fmla="*/ 0 h 14738"/>
                <a:gd name="T12" fmla="*/ 2359 w 2621"/>
                <a:gd name="T13" fmla="*/ 0 h 14738"/>
                <a:gd name="T14" fmla="*/ 787 w 2621"/>
                <a:gd name="T15" fmla="*/ 3338 h 14738"/>
                <a:gd name="T16" fmla="*/ 787 w 2621"/>
                <a:gd name="T17" fmla="*/ 3338 h 14738"/>
                <a:gd name="T18" fmla="*/ 656 w 2621"/>
                <a:gd name="T19" fmla="*/ 0 h 14738"/>
                <a:gd name="T20" fmla="*/ 1 w 2621"/>
                <a:gd name="T21" fmla="*/ 0 h 14738"/>
                <a:gd name="T22" fmla="*/ 1 w 2621"/>
                <a:gd name="T23" fmla="*/ 3338 h 14738"/>
                <a:gd name="T24" fmla="*/ 1 w 2621"/>
                <a:gd name="T25"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1" h="14738">
                  <a:moveTo>
                    <a:pt x="1" y="14737"/>
                  </a:moveTo>
                  <a:cubicBezTo>
                    <a:pt x="787" y="14737"/>
                    <a:pt x="787" y="14737"/>
                    <a:pt x="787" y="14737"/>
                  </a:cubicBezTo>
                  <a:cubicBezTo>
                    <a:pt x="787" y="7608"/>
                    <a:pt x="787" y="7608"/>
                    <a:pt x="787" y="7608"/>
                  </a:cubicBezTo>
                  <a:cubicBezTo>
                    <a:pt x="787" y="4761"/>
                    <a:pt x="1311" y="2381"/>
                    <a:pt x="2228" y="2381"/>
                  </a:cubicBezTo>
                  <a:cubicBezTo>
                    <a:pt x="2359" y="2381"/>
                    <a:pt x="2490" y="2381"/>
                    <a:pt x="2621" y="2381"/>
                  </a:cubicBezTo>
                  <a:cubicBezTo>
                    <a:pt x="2621" y="0"/>
                    <a:pt x="2621" y="0"/>
                    <a:pt x="2621" y="0"/>
                  </a:cubicBezTo>
                  <a:cubicBezTo>
                    <a:pt x="2359" y="0"/>
                    <a:pt x="2359" y="0"/>
                    <a:pt x="2359" y="0"/>
                  </a:cubicBezTo>
                  <a:cubicBezTo>
                    <a:pt x="1442" y="0"/>
                    <a:pt x="1049" y="957"/>
                    <a:pt x="787" y="3338"/>
                  </a:cubicBezTo>
                  <a:cubicBezTo>
                    <a:pt x="787" y="3338"/>
                    <a:pt x="787" y="3338"/>
                    <a:pt x="787" y="3338"/>
                  </a:cubicBezTo>
                  <a:cubicBezTo>
                    <a:pt x="787" y="1902"/>
                    <a:pt x="656" y="957"/>
                    <a:pt x="656" y="0"/>
                  </a:cubicBezTo>
                  <a:cubicBezTo>
                    <a:pt x="1" y="0"/>
                    <a:pt x="1" y="0"/>
                    <a:pt x="1" y="0"/>
                  </a:cubicBezTo>
                  <a:cubicBezTo>
                    <a:pt x="1" y="1436"/>
                    <a:pt x="1" y="2381"/>
                    <a:pt x="1" y="3338"/>
                  </a:cubicBezTo>
                  <a:cubicBezTo>
                    <a:pt x="1" y="14737"/>
                    <a:pt x="1" y="14737"/>
                    <a:pt x="1" y="1473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30" name="Freeform 18"/>
            <p:cNvSpPr>
              <a:spLocks noChangeArrowheads="1"/>
            </p:cNvSpPr>
            <p:nvPr/>
          </p:nvSpPr>
          <p:spPr bwMode="auto">
            <a:xfrm>
              <a:off x="5038" y="3944"/>
              <a:ext cx="43" cy="57"/>
            </a:xfrm>
            <a:custGeom>
              <a:avLst/>
              <a:gdLst>
                <a:gd name="T0" fmla="*/ 1 w 4455"/>
                <a:gd name="T1" fmla="*/ 21053 h 21054"/>
                <a:gd name="T2" fmla="*/ 780 w 4455"/>
                <a:gd name="T3" fmla="*/ 21053 h 21054"/>
                <a:gd name="T4" fmla="*/ 780 w 4455"/>
                <a:gd name="T5" fmla="*/ 12967 h 21054"/>
                <a:gd name="T6" fmla="*/ 3286 w 4455"/>
                <a:gd name="T7" fmla="*/ 21053 h 21054"/>
                <a:gd name="T8" fmla="*/ 4455 w 4455"/>
                <a:gd name="T9" fmla="*/ 21053 h 21054"/>
                <a:gd name="T10" fmla="*/ 1838 w 4455"/>
                <a:gd name="T11" fmla="*/ 12967 h 21054"/>
                <a:gd name="T12" fmla="*/ 4065 w 4455"/>
                <a:gd name="T13" fmla="*/ 6281 h 21054"/>
                <a:gd name="T14" fmla="*/ 3007 w 4455"/>
                <a:gd name="T15" fmla="*/ 6281 h 21054"/>
                <a:gd name="T16" fmla="*/ 780 w 4455"/>
                <a:gd name="T17" fmla="*/ 12560 h 21054"/>
                <a:gd name="T18" fmla="*/ 780 w 4455"/>
                <a:gd name="T19" fmla="*/ 1 h 21054"/>
                <a:gd name="T20" fmla="*/ 1 w 4455"/>
                <a:gd name="T21" fmla="*/ 1 h 21054"/>
                <a:gd name="T22" fmla="*/ 1 w 4455"/>
                <a:gd name="T23" fmla="*/ 21053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55" h="21054">
                  <a:moveTo>
                    <a:pt x="1" y="21053"/>
                  </a:moveTo>
                  <a:lnTo>
                    <a:pt x="780" y="21053"/>
                  </a:lnTo>
                  <a:lnTo>
                    <a:pt x="780" y="12967"/>
                  </a:lnTo>
                  <a:lnTo>
                    <a:pt x="3286" y="21053"/>
                  </a:lnTo>
                  <a:lnTo>
                    <a:pt x="4455" y="21053"/>
                  </a:lnTo>
                  <a:lnTo>
                    <a:pt x="1838" y="12967"/>
                  </a:lnTo>
                  <a:lnTo>
                    <a:pt x="4065" y="6281"/>
                  </a:lnTo>
                  <a:lnTo>
                    <a:pt x="3007" y="6281"/>
                  </a:lnTo>
                  <a:lnTo>
                    <a:pt x="780" y="12560"/>
                  </a:lnTo>
                  <a:lnTo>
                    <a:pt x="780" y="1"/>
                  </a:lnTo>
                  <a:lnTo>
                    <a:pt x="1" y="1"/>
                  </a:lnTo>
                  <a:lnTo>
                    <a:pt x="1" y="21053"/>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31" name="Freeform 19"/>
            <p:cNvSpPr>
              <a:spLocks noChangeArrowheads="1"/>
            </p:cNvSpPr>
            <p:nvPr/>
          </p:nvSpPr>
          <p:spPr bwMode="auto">
            <a:xfrm>
              <a:off x="5094" y="3944"/>
              <a:ext cx="7" cy="57"/>
            </a:xfrm>
            <a:custGeom>
              <a:avLst/>
              <a:gdLst>
                <a:gd name="T0" fmla="*/ 1 w 840"/>
                <a:gd name="T1" fmla="*/ 21053 h 21054"/>
                <a:gd name="T2" fmla="*/ 839 w 840"/>
                <a:gd name="T3" fmla="*/ 21053 h 21054"/>
                <a:gd name="T4" fmla="*/ 839 w 840"/>
                <a:gd name="T5" fmla="*/ 6281 h 21054"/>
                <a:gd name="T6" fmla="*/ 1 w 840"/>
                <a:gd name="T7" fmla="*/ 6281 h 21054"/>
                <a:gd name="T8" fmla="*/ 1 w 840"/>
                <a:gd name="T9" fmla="*/ 21053 h 21054"/>
                <a:gd name="T10" fmla="*/ 1 w 840"/>
                <a:gd name="T11" fmla="*/ 2836 h 21054"/>
                <a:gd name="T12" fmla="*/ 839 w 840"/>
                <a:gd name="T13" fmla="*/ 2836 h 21054"/>
                <a:gd name="T14" fmla="*/ 839 w 840"/>
                <a:gd name="T15" fmla="*/ 1 h 21054"/>
                <a:gd name="T16" fmla="*/ 1 w 840"/>
                <a:gd name="T17" fmla="*/ 1 h 21054"/>
                <a:gd name="T18" fmla="*/ 1 w 840"/>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0" h="21054">
                  <a:moveTo>
                    <a:pt x="1" y="21053"/>
                  </a:moveTo>
                  <a:lnTo>
                    <a:pt x="839" y="21053"/>
                  </a:lnTo>
                  <a:lnTo>
                    <a:pt x="839" y="6281"/>
                  </a:lnTo>
                  <a:lnTo>
                    <a:pt x="1" y="6281"/>
                  </a:lnTo>
                  <a:lnTo>
                    <a:pt x="1" y="21053"/>
                  </a:lnTo>
                  <a:close/>
                  <a:moveTo>
                    <a:pt x="1" y="2836"/>
                  </a:moveTo>
                  <a:lnTo>
                    <a:pt x="839" y="2836"/>
                  </a:lnTo>
                  <a:lnTo>
                    <a:pt x="839" y="1"/>
                  </a:lnTo>
                  <a:lnTo>
                    <a:pt x="1" y="1"/>
                  </a:lnTo>
                  <a:lnTo>
                    <a:pt x="1"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32" name="Freeform 20"/>
            <p:cNvSpPr>
              <a:spLocks noChangeArrowheads="1"/>
            </p:cNvSpPr>
            <p:nvPr/>
          </p:nvSpPr>
          <p:spPr bwMode="auto">
            <a:xfrm>
              <a:off x="5120" y="3960"/>
              <a:ext cx="44" cy="41"/>
            </a:xfrm>
            <a:custGeom>
              <a:avLst/>
              <a:gdLst>
                <a:gd name="T0" fmla="*/ 1 w 4560"/>
                <a:gd name="T1" fmla="*/ 15311 h 15312"/>
                <a:gd name="T2" fmla="*/ 915 w 4560"/>
                <a:gd name="T3" fmla="*/ 15311 h 15312"/>
                <a:gd name="T4" fmla="*/ 915 w 4560"/>
                <a:gd name="T5" fmla="*/ 8613 h 15312"/>
                <a:gd name="T6" fmla="*/ 2477 w 4560"/>
                <a:gd name="T7" fmla="*/ 1914 h 15312"/>
                <a:gd name="T8" fmla="*/ 3780 w 4560"/>
                <a:gd name="T9" fmla="*/ 7177 h 15312"/>
                <a:gd name="T10" fmla="*/ 3780 w 4560"/>
                <a:gd name="T11" fmla="*/ 15311 h 15312"/>
                <a:gd name="T12" fmla="*/ 4560 w 4560"/>
                <a:gd name="T13" fmla="*/ 15311 h 15312"/>
                <a:gd name="T14" fmla="*/ 4560 w 4560"/>
                <a:gd name="T15" fmla="*/ 7177 h 15312"/>
                <a:gd name="T16" fmla="*/ 2608 w 4560"/>
                <a:gd name="T17" fmla="*/ 0 h 15312"/>
                <a:gd name="T18" fmla="*/ 784 w 4560"/>
                <a:gd name="T19" fmla="*/ 3350 h 15312"/>
                <a:gd name="T20" fmla="*/ 784 w 4560"/>
                <a:gd name="T21" fmla="*/ 3350 h 15312"/>
                <a:gd name="T22" fmla="*/ 784 w 4560"/>
                <a:gd name="T23" fmla="*/ 479 h 15312"/>
                <a:gd name="T24" fmla="*/ 1 w 4560"/>
                <a:gd name="T25" fmla="*/ 479 h 15312"/>
                <a:gd name="T26" fmla="*/ 1 w 4560"/>
                <a:gd name="T27" fmla="*/ 3828 h 15312"/>
                <a:gd name="T28" fmla="*/ 1 w 4560"/>
                <a:gd name="T29" fmla="*/ 15311 h 15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60" h="15312">
                  <a:moveTo>
                    <a:pt x="1" y="15311"/>
                  </a:moveTo>
                  <a:cubicBezTo>
                    <a:pt x="915" y="15311"/>
                    <a:pt x="915" y="15311"/>
                    <a:pt x="915" y="15311"/>
                  </a:cubicBezTo>
                  <a:cubicBezTo>
                    <a:pt x="915" y="8613"/>
                    <a:pt x="915" y="8613"/>
                    <a:pt x="915" y="8613"/>
                  </a:cubicBezTo>
                  <a:cubicBezTo>
                    <a:pt x="915" y="3828"/>
                    <a:pt x="1694" y="1914"/>
                    <a:pt x="2477" y="1914"/>
                  </a:cubicBezTo>
                  <a:cubicBezTo>
                    <a:pt x="3260" y="1914"/>
                    <a:pt x="3780" y="3828"/>
                    <a:pt x="3780" y="7177"/>
                  </a:cubicBezTo>
                  <a:cubicBezTo>
                    <a:pt x="3780" y="15311"/>
                    <a:pt x="3780" y="15311"/>
                    <a:pt x="3780" y="15311"/>
                  </a:cubicBezTo>
                  <a:cubicBezTo>
                    <a:pt x="4560" y="15311"/>
                    <a:pt x="4560" y="15311"/>
                    <a:pt x="4560" y="15311"/>
                  </a:cubicBezTo>
                  <a:cubicBezTo>
                    <a:pt x="4560" y="7177"/>
                    <a:pt x="4560" y="7177"/>
                    <a:pt x="4560" y="7177"/>
                  </a:cubicBezTo>
                  <a:cubicBezTo>
                    <a:pt x="4560" y="2393"/>
                    <a:pt x="3780" y="0"/>
                    <a:pt x="2608" y="0"/>
                  </a:cubicBezTo>
                  <a:cubicBezTo>
                    <a:pt x="1825" y="0"/>
                    <a:pt x="1304" y="957"/>
                    <a:pt x="784" y="3350"/>
                  </a:cubicBezTo>
                  <a:cubicBezTo>
                    <a:pt x="784" y="3350"/>
                    <a:pt x="784" y="3350"/>
                    <a:pt x="784" y="3350"/>
                  </a:cubicBezTo>
                  <a:cubicBezTo>
                    <a:pt x="784" y="2393"/>
                    <a:pt x="784" y="1436"/>
                    <a:pt x="784" y="479"/>
                  </a:cubicBezTo>
                  <a:cubicBezTo>
                    <a:pt x="1" y="479"/>
                    <a:pt x="1" y="479"/>
                    <a:pt x="1" y="479"/>
                  </a:cubicBezTo>
                  <a:cubicBezTo>
                    <a:pt x="1" y="1914"/>
                    <a:pt x="1" y="2871"/>
                    <a:pt x="1" y="3828"/>
                  </a:cubicBezTo>
                  <a:cubicBezTo>
                    <a:pt x="1" y="15311"/>
                    <a:pt x="1" y="15311"/>
                    <a:pt x="1" y="15311"/>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33" name="Freeform 21"/>
            <p:cNvSpPr>
              <a:spLocks noChangeArrowheads="1"/>
            </p:cNvSpPr>
            <p:nvPr/>
          </p:nvSpPr>
          <p:spPr bwMode="auto">
            <a:xfrm>
              <a:off x="5179" y="3960"/>
              <a:ext cx="48" cy="58"/>
            </a:xfrm>
            <a:custGeom>
              <a:avLst/>
              <a:gdLst>
                <a:gd name="T0" fmla="*/ 135 w 4874"/>
                <a:gd name="T1" fmla="*/ 16830 h 21628"/>
                <a:gd name="T2" fmla="*/ 2372 w 4874"/>
                <a:gd name="T3" fmla="*/ 21627 h 21628"/>
                <a:gd name="T4" fmla="*/ 4874 w 4874"/>
                <a:gd name="T5" fmla="*/ 13457 h 21628"/>
                <a:gd name="T6" fmla="*/ 4874 w 4874"/>
                <a:gd name="T7" fmla="*/ 3373 h 21628"/>
                <a:gd name="T8" fmla="*/ 4874 w 4874"/>
                <a:gd name="T9" fmla="*/ 491 h 21628"/>
                <a:gd name="T10" fmla="*/ 4216 w 4874"/>
                <a:gd name="T11" fmla="*/ 491 h 21628"/>
                <a:gd name="T12" fmla="*/ 4085 w 4874"/>
                <a:gd name="T13" fmla="*/ 2895 h 21628"/>
                <a:gd name="T14" fmla="*/ 2372 w 4874"/>
                <a:gd name="T15" fmla="*/ 0 h 21628"/>
                <a:gd name="T16" fmla="*/ 1 w 4874"/>
                <a:gd name="T17" fmla="*/ 7692 h 21628"/>
                <a:gd name="T18" fmla="*/ 2372 w 4874"/>
                <a:gd name="T19" fmla="*/ 15383 h 21628"/>
                <a:gd name="T20" fmla="*/ 4085 w 4874"/>
                <a:gd name="T21" fmla="*/ 12500 h 21628"/>
                <a:gd name="T22" fmla="*/ 4085 w 4874"/>
                <a:gd name="T23" fmla="*/ 12500 h 21628"/>
                <a:gd name="T24" fmla="*/ 4085 w 4874"/>
                <a:gd name="T25" fmla="*/ 13948 h 21628"/>
                <a:gd name="T26" fmla="*/ 2372 w 4874"/>
                <a:gd name="T27" fmla="*/ 19713 h 21628"/>
                <a:gd name="T28" fmla="*/ 1055 w 4874"/>
                <a:gd name="T29" fmla="*/ 16830 h 21628"/>
                <a:gd name="T30" fmla="*/ 135 w 4874"/>
                <a:gd name="T31" fmla="*/ 16830 h 21628"/>
                <a:gd name="T32" fmla="*/ 924 w 4874"/>
                <a:gd name="T33" fmla="*/ 7692 h 21628"/>
                <a:gd name="T34" fmla="*/ 2506 w 4874"/>
                <a:gd name="T35" fmla="*/ 1926 h 21628"/>
                <a:gd name="T36" fmla="*/ 4085 w 4874"/>
                <a:gd name="T37" fmla="*/ 7692 h 21628"/>
                <a:gd name="T38" fmla="*/ 2506 w 4874"/>
                <a:gd name="T39" fmla="*/ 13457 h 21628"/>
                <a:gd name="T40" fmla="*/ 924 w 4874"/>
                <a:gd name="T41" fmla="*/ 7692 h 2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4" h="21628">
                  <a:moveTo>
                    <a:pt x="135" y="16830"/>
                  </a:moveTo>
                  <a:cubicBezTo>
                    <a:pt x="266" y="20192"/>
                    <a:pt x="793" y="21627"/>
                    <a:pt x="2372" y="21627"/>
                  </a:cubicBezTo>
                  <a:cubicBezTo>
                    <a:pt x="4085" y="21627"/>
                    <a:pt x="4874" y="19713"/>
                    <a:pt x="4874" y="13457"/>
                  </a:cubicBezTo>
                  <a:cubicBezTo>
                    <a:pt x="4874" y="3373"/>
                    <a:pt x="4874" y="3373"/>
                    <a:pt x="4874" y="3373"/>
                  </a:cubicBezTo>
                  <a:cubicBezTo>
                    <a:pt x="4874" y="2405"/>
                    <a:pt x="4874" y="1448"/>
                    <a:pt x="4874" y="491"/>
                  </a:cubicBezTo>
                  <a:cubicBezTo>
                    <a:pt x="4216" y="491"/>
                    <a:pt x="4216" y="491"/>
                    <a:pt x="4216" y="491"/>
                  </a:cubicBezTo>
                  <a:cubicBezTo>
                    <a:pt x="4216" y="1448"/>
                    <a:pt x="4085" y="1926"/>
                    <a:pt x="4085" y="2895"/>
                  </a:cubicBezTo>
                  <a:cubicBezTo>
                    <a:pt x="3692" y="969"/>
                    <a:pt x="3164" y="0"/>
                    <a:pt x="2372" y="0"/>
                  </a:cubicBezTo>
                  <a:cubicBezTo>
                    <a:pt x="1055" y="0"/>
                    <a:pt x="1" y="2895"/>
                    <a:pt x="1" y="7692"/>
                  </a:cubicBezTo>
                  <a:cubicBezTo>
                    <a:pt x="1" y="12500"/>
                    <a:pt x="1055" y="15383"/>
                    <a:pt x="2372" y="15383"/>
                  </a:cubicBezTo>
                  <a:cubicBezTo>
                    <a:pt x="3030" y="15383"/>
                    <a:pt x="3692" y="14426"/>
                    <a:pt x="4085" y="12500"/>
                  </a:cubicBezTo>
                  <a:cubicBezTo>
                    <a:pt x="4085" y="12500"/>
                    <a:pt x="4085" y="12500"/>
                    <a:pt x="4085" y="12500"/>
                  </a:cubicBezTo>
                  <a:cubicBezTo>
                    <a:pt x="4085" y="13948"/>
                    <a:pt x="4085" y="13948"/>
                    <a:pt x="4085" y="13948"/>
                  </a:cubicBezTo>
                  <a:cubicBezTo>
                    <a:pt x="4085" y="17309"/>
                    <a:pt x="3823" y="19713"/>
                    <a:pt x="2372" y="19713"/>
                  </a:cubicBezTo>
                  <a:cubicBezTo>
                    <a:pt x="1452" y="19713"/>
                    <a:pt x="1055" y="18266"/>
                    <a:pt x="1055" y="16830"/>
                  </a:cubicBezTo>
                  <a:cubicBezTo>
                    <a:pt x="135" y="16830"/>
                    <a:pt x="135" y="16830"/>
                    <a:pt x="135" y="16830"/>
                  </a:cubicBezTo>
                  <a:close/>
                  <a:moveTo>
                    <a:pt x="924" y="7692"/>
                  </a:moveTo>
                  <a:cubicBezTo>
                    <a:pt x="924" y="4330"/>
                    <a:pt x="1452" y="1926"/>
                    <a:pt x="2506" y="1926"/>
                  </a:cubicBezTo>
                  <a:cubicBezTo>
                    <a:pt x="3557" y="1926"/>
                    <a:pt x="4085" y="4330"/>
                    <a:pt x="4085" y="7692"/>
                  </a:cubicBezTo>
                  <a:cubicBezTo>
                    <a:pt x="4085" y="11065"/>
                    <a:pt x="3557" y="13457"/>
                    <a:pt x="2506" y="13457"/>
                  </a:cubicBezTo>
                  <a:cubicBezTo>
                    <a:pt x="1452" y="13457"/>
                    <a:pt x="924" y="11065"/>
                    <a:pt x="924" y="769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34" name="Freeform 22"/>
            <p:cNvSpPr>
              <a:spLocks noChangeArrowheads="1"/>
            </p:cNvSpPr>
            <p:nvPr/>
          </p:nvSpPr>
          <p:spPr bwMode="auto">
            <a:xfrm>
              <a:off x="4981" y="3689"/>
              <a:ext cx="253" cy="211"/>
            </a:xfrm>
            <a:custGeom>
              <a:avLst/>
              <a:gdLst>
                <a:gd name="T0" fmla="*/ 12017 w 25469"/>
                <a:gd name="T1" fmla="*/ 53936 h 77321"/>
                <a:gd name="T2" fmla="*/ 18548 w 25469"/>
                <a:gd name="T3" fmla="*/ 0 h 77321"/>
                <a:gd name="T4" fmla="*/ 25468 w 25469"/>
                <a:gd name="T5" fmla="*/ 0 h 77321"/>
                <a:gd name="T6" fmla="*/ 18024 w 25469"/>
                <a:gd name="T7" fmla="*/ 53936 h 77321"/>
                <a:gd name="T8" fmla="*/ 12017 w 25469"/>
                <a:gd name="T9" fmla="*/ 53936 h 77321"/>
                <a:gd name="T10" fmla="*/ 5228 w 25469"/>
                <a:gd name="T11" fmla="*/ 53936 h 77321"/>
                <a:gd name="T12" fmla="*/ 1 w 25469"/>
                <a:gd name="T13" fmla="*/ 0 h 77321"/>
                <a:gd name="T14" fmla="*/ 6793 w 25469"/>
                <a:gd name="T15" fmla="*/ 0 h 77321"/>
                <a:gd name="T16" fmla="*/ 11365 w 25469"/>
                <a:gd name="T17" fmla="*/ 53936 h 77321"/>
                <a:gd name="T18" fmla="*/ 5228 w 25469"/>
                <a:gd name="T19" fmla="*/ 53936 h 77321"/>
                <a:gd name="T20" fmla="*/ 14889 w 25469"/>
                <a:gd name="T21" fmla="*/ 77321 h 77321"/>
                <a:gd name="T22" fmla="*/ 7317 w 25469"/>
                <a:gd name="T23" fmla="*/ 77321 h 77321"/>
                <a:gd name="T24" fmla="*/ 5880 w 25469"/>
                <a:gd name="T25" fmla="*/ 60622 h 77321"/>
                <a:gd name="T26" fmla="*/ 17110 w 25469"/>
                <a:gd name="T27" fmla="*/ 60622 h 77321"/>
                <a:gd name="T28" fmla="*/ 14889 w 25469"/>
                <a:gd name="T29"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69" h="77321">
                  <a:moveTo>
                    <a:pt x="12017" y="53936"/>
                  </a:moveTo>
                  <a:cubicBezTo>
                    <a:pt x="13976" y="35802"/>
                    <a:pt x="16589" y="18625"/>
                    <a:pt x="18548" y="0"/>
                  </a:cubicBezTo>
                  <a:cubicBezTo>
                    <a:pt x="25468" y="0"/>
                    <a:pt x="25468" y="0"/>
                    <a:pt x="25468" y="0"/>
                  </a:cubicBezTo>
                  <a:cubicBezTo>
                    <a:pt x="22989" y="18146"/>
                    <a:pt x="20375" y="35802"/>
                    <a:pt x="18024" y="53936"/>
                  </a:cubicBezTo>
                  <a:cubicBezTo>
                    <a:pt x="12017" y="53936"/>
                    <a:pt x="12017" y="53936"/>
                    <a:pt x="12017" y="53936"/>
                  </a:cubicBezTo>
                  <a:close/>
                  <a:moveTo>
                    <a:pt x="5228" y="53936"/>
                  </a:moveTo>
                  <a:cubicBezTo>
                    <a:pt x="3528" y="35802"/>
                    <a:pt x="1701" y="18146"/>
                    <a:pt x="1" y="0"/>
                  </a:cubicBezTo>
                  <a:cubicBezTo>
                    <a:pt x="6793" y="0"/>
                    <a:pt x="6793" y="0"/>
                    <a:pt x="6793" y="0"/>
                  </a:cubicBezTo>
                  <a:cubicBezTo>
                    <a:pt x="8621" y="23876"/>
                    <a:pt x="10059" y="36280"/>
                    <a:pt x="11365" y="53936"/>
                  </a:cubicBezTo>
                  <a:cubicBezTo>
                    <a:pt x="5228" y="53936"/>
                    <a:pt x="5228" y="53936"/>
                    <a:pt x="5228" y="53936"/>
                  </a:cubicBezTo>
                  <a:close/>
                  <a:moveTo>
                    <a:pt x="14889" y="77321"/>
                  </a:moveTo>
                  <a:cubicBezTo>
                    <a:pt x="7317" y="77321"/>
                    <a:pt x="7317" y="77321"/>
                    <a:pt x="7317" y="77321"/>
                  </a:cubicBezTo>
                  <a:cubicBezTo>
                    <a:pt x="6793" y="71603"/>
                    <a:pt x="6273" y="66352"/>
                    <a:pt x="5880" y="60622"/>
                  </a:cubicBezTo>
                  <a:cubicBezTo>
                    <a:pt x="17110" y="60622"/>
                    <a:pt x="17110" y="60622"/>
                    <a:pt x="17110" y="60622"/>
                  </a:cubicBezTo>
                  <a:cubicBezTo>
                    <a:pt x="16327" y="66352"/>
                    <a:pt x="15544" y="71603"/>
                    <a:pt x="14889"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35" name="Freeform 23"/>
            <p:cNvSpPr>
              <a:spLocks noChangeArrowheads="1"/>
            </p:cNvSpPr>
            <p:nvPr/>
          </p:nvSpPr>
          <p:spPr bwMode="auto">
            <a:xfrm>
              <a:off x="4272" y="3766"/>
              <a:ext cx="157" cy="157"/>
            </a:xfrm>
            <a:custGeom>
              <a:avLst/>
              <a:gdLst>
                <a:gd name="T0" fmla="*/ 1704 w 15827"/>
                <a:gd name="T1" fmla="*/ 46818 h 57800"/>
                <a:gd name="T2" fmla="*/ 1 w 15827"/>
                <a:gd name="T3" fmla="*/ 32488 h 57800"/>
                <a:gd name="T4" fmla="*/ 4710 w 15827"/>
                <a:gd name="T5" fmla="*/ 32488 h 57800"/>
                <a:gd name="T6" fmla="*/ 5103 w 15827"/>
                <a:gd name="T7" fmla="*/ 34881 h 57800"/>
                <a:gd name="T8" fmla="*/ 1704 w 15827"/>
                <a:gd name="T9" fmla="*/ 46818 h 57800"/>
                <a:gd name="T10" fmla="*/ 15698 w 15827"/>
                <a:gd name="T11" fmla="*/ 32488 h 57800"/>
                <a:gd name="T12" fmla="*/ 7851 w 15827"/>
                <a:gd name="T13" fmla="*/ 57799 h 57800"/>
                <a:gd name="T14" fmla="*/ 3011 w 15827"/>
                <a:gd name="T15" fmla="*/ 51591 h 57800"/>
                <a:gd name="T16" fmla="*/ 6279 w 15827"/>
                <a:gd name="T17" fmla="*/ 39653 h 57800"/>
                <a:gd name="T18" fmla="*/ 7851 w 15827"/>
                <a:gd name="T19" fmla="*/ 41089 h 57800"/>
                <a:gd name="T20" fmla="*/ 10989 w 15827"/>
                <a:gd name="T21" fmla="*/ 32488 h 57800"/>
                <a:gd name="T22" fmla="*/ 15698 w 15827"/>
                <a:gd name="T23" fmla="*/ 32488 h 57800"/>
                <a:gd name="T24" fmla="*/ 3011 w 15827"/>
                <a:gd name="T25" fmla="*/ 6220 h 57800"/>
                <a:gd name="T26" fmla="*/ 7851 w 15827"/>
                <a:gd name="T27" fmla="*/ 0 h 57800"/>
                <a:gd name="T28" fmla="*/ 15826 w 15827"/>
                <a:gd name="T29" fmla="*/ 25802 h 57800"/>
                <a:gd name="T30" fmla="*/ 11120 w 15827"/>
                <a:gd name="T31" fmla="*/ 25802 h 57800"/>
                <a:gd name="T32" fmla="*/ 7851 w 15827"/>
                <a:gd name="T33" fmla="*/ 16723 h 57800"/>
                <a:gd name="T34" fmla="*/ 6279 w 15827"/>
                <a:gd name="T35" fmla="*/ 18158 h 57800"/>
                <a:gd name="T36" fmla="*/ 3011 w 15827"/>
                <a:gd name="T37" fmla="*/ 6220 h 57800"/>
                <a:gd name="T38" fmla="*/ 1 w 15827"/>
                <a:gd name="T39" fmla="*/ 25802 h 57800"/>
                <a:gd name="T40" fmla="*/ 1704 w 15827"/>
                <a:gd name="T41" fmla="*/ 10993 h 57800"/>
                <a:gd name="T42" fmla="*/ 4972 w 15827"/>
                <a:gd name="T43" fmla="*/ 22931 h 57800"/>
                <a:gd name="T44" fmla="*/ 4710 w 15827"/>
                <a:gd name="T45" fmla="*/ 25802 h 57800"/>
                <a:gd name="T46" fmla="*/ 1 w 15827"/>
                <a:gd name="T47" fmla="*/ 25802 h 57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27" h="57800">
                  <a:moveTo>
                    <a:pt x="1704" y="46818"/>
                  </a:moveTo>
                  <a:cubicBezTo>
                    <a:pt x="918" y="43003"/>
                    <a:pt x="263" y="38218"/>
                    <a:pt x="1" y="32488"/>
                  </a:cubicBezTo>
                  <a:cubicBezTo>
                    <a:pt x="4710" y="32488"/>
                    <a:pt x="4710" y="32488"/>
                    <a:pt x="4710" y="32488"/>
                  </a:cubicBezTo>
                  <a:cubicBezTo>
                    <a:pt x="4841" y="33445"/>
                    <a:pt x="4972" y="34402"/>
                    <a:pt x="5103" y="34881"/>
                  </a:cubicBezTo>
                  <a:cubicBezTo>
                    <a:pt x="1704" y="46818"/>
                    <a:pt x="1704" y="46818"/>
                    <a:pt x="1704" y="46818"/>
                  </a:cubicBezTo>
                  <a:close/>
                  <a:moveTo>
                    <a:pt x="15698" y="32488"/>
                  </a:moveTo>
                  <a:cubicBezTo>
                    <a:pt x="15174" y="46818"/>
                    <a:pt x="11903" y="57799"/>
                    <a:pt x="7851" y="57799"/>
                  </a:cubicBezTo>
                  <a:cubicBezTo>
                    <a:pt x="6017" y="57799"/>
                    <a:pt x="4317" y="55419"/>
                    <a:pt x="3011" y="51591"/>
                  </a:cubicBezTo>
                  <a:cubicBezTo>
                    <a:pt x="6279" y="39653"/>
                    <a:pt x="6279" y="39653"/>
                    <a:pt x="6279" y="39653"/>
                  </a:cubicBezTo>
                  <a:cubicBezTo>
                    <a:pt x="6803" y="40610"/>
                    <a:pt x="7327" y="41089"/>
                    <a:pt x="7851" y="41089"/>
                  </a:cubicBezTo>
                  <a:cubicBezTo>
                    <a:pt x="9420" y="41089"/>
                    <a:pt x="10596" y="37261"/>
                    <a:pt x="10989" y="32488"/>
                  </a:cubicBezTo>
                  <a:cubicBezTo>
                    <a:pt x="15698" y="32488"/>
                    <a:pt x="15698" y="32488"/>
                    <a:pt x="15698" y="32488"/>
                  </a:cubicBezTo>
                  <a:close/>
                  <a:moveTo>
                    <a:pt x="3011" y="6220"/>
                  </a:moveTo>
                  <a:cubicBezTo>
                    <a:pt x="4317" y="2393"/>
                    <a:pt x="6017" y="0"/>
                    <a:pt x="7851" y="0"/>
                  </a:cubicBezTo>
                  <a:cubicBezTo>
                    <a:pt x="12034" y="0"/>
                    <a:pt x="15436" y="11472"/>
                    <a:pt x="15826" y="25802"/>
                  </a:cubicBezTo>
                  <a:cubicBezTo>
                    <a:pt x="11120" y="25802"/>
                    <a:pt x="11120" y="25802"/>
                    <a:pt x="11120" y="25802"/>
                  </a:cubicBezTo>
                  <a:cubicBezTo>
                    <a:pt x="10727" y="20551"/>
                    <a:pt x="9420" y="16723"/>
                    <a:pt x="7851" y="16723"/>
                  </a:cubicBezTo>
                  <a:cubicBezTo>
                    <a:pt x="7327" y="16723"/>
                    <a:pt x="6672" y="17201"/>
                    <a:pt x="6279" y="18158"/>
                  </a:cubicBezTo>
                  <a:cubicBezTo>
                    <a:pt x="3011" y="6220"/>
                    <a:pt x="3011" y="6220"/>
                    <a:pt x="3011" y="6220"/>
                  </a:cubicBezTo>
                  <a:close/>
                  <a:moveTo>
                    <a:pt x="1" y="25802"/>
                  </a:moveTo>
                  <a:cubicBezTo>
                    <a:pt x="132" y="20072"/>
                    <a:pt x="787" y="14809"/>
                    <a:pt x="1704" y="10993"/>
                  </a:cubicBezTo>
                  <a:cubicBezTo>
                    <a:pt x="4972" y="22931"/>
                    <a:pt x="4972" y="22931"/>
                    <a:pt x="4972" y="22931"/>
                  </a:cubicBezTo>
                  <a:cubicBezTo>
                    <a:pt x="4841" y="23888"/>
                    <a:pt x="4710" y="24845"/>
                    <a:pt x="4710" y="25802"/>
                  </a:cubicBezTo>
                  <a:cubicBezTo>
                    <a:pt x="1" y="25802"/>
                    <a:pt x="1" y="25802"/>
                    <a:pt x="1" y="25802"/>
                  </a:cubicBezTo>
                  <a:close/>
                </a:path>
              </a:pathLst>
            </a:custGeom>
            <a:solidFill>
              <a:srgbClr val="FC1B1C"/>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36" name="Freeform 24"/>
            <p:cNvSpPr>
              <a:spLocks noChangeArrowheads="1"/>
            </p:cNvSpPr>
            <p:nvPr/>
          </p:nvSpPr>
          <p:spPr bwMode="auto">
            <a:xfrm>
              <a:off x="5185" y="3689"/>
              <a:ext cx="267" cy="211"/>
            </a:xfrm>
            <a:custGeom>
              <a:avLst/>
              <a:gdLst>
                <a:gd name="T0" fmla="*/ 11076 w 26830"/>
                <a:gd name="T1" fmla="*/ 45359 h 77321"/>
                <a:gd name="T2" fmla="*/ 17194 w 26830"/>
                <a:gd name="T3" fmla="*/ 45359 h 77321"/>
                <a:gd name="T4" fmla="*/ 14718 w 26830"/>
                <a:gd name="T5" fmla="*/ 16723 h 77321"/>
                <a:gd name="T6" fmla="*/ 11076 w 26830"/>
                <a:gd name="T7" fmla="*/ 45359 h 77321"/>
                <a:gd name="T8" fmla="*/ 3518 w 26830"/>
                <a:gd name="T9" fmla="*/ 53948 h 77321"/>
                <a:gd name="T10" fmla="*/ 11076 w 26830"/>
                <a:gd name="T11" fmla="*/ 0 h 77321"/>
                <a:gd name="T12" fmla="*/ 19015 w 26830"/>
                <a:gd name="T13" fmla="*/ 0 h 77321"/>
                <a:gd name="T14" fmla="*/ 24360 w 26830"/>
                <a:gd name="T15" fmla="*/ 53948 h 77321"/>
                <a:gd name="T16" fmla="*/ 3518 w 26830"/>
                <a:gd name="T17" fmla="*/ 53948 h 77321"/>
                <a:gd name="T18" fmla="*/ 25140 w 26830"/>
                <a:gd name="T19" fmla="*/ 60622 h 77321"/>
                <a:gd name="T20" fmla="*/ 26830 w 26830"/>
                <a:gd name="T21" fmla="*/ 77321 h 77321"/>
                <a:gd name="T22" fmla="*/ 19801 w 26830"/>
                <a:gd name="T23" fmla="*/ 77321 h 77321"/>
                <a:gd name="T24" fmla="*/ 18367 w 26830"/>
                <a:gd name="T25" fmla="*/ 60622 h 77321"/>
                <a:gd name="T26" fmla="*/ 25140 w 26830"/>
                <a:gd name="T27" fmla="*/ 60622 h 77321"/>
                <a:gd name="T28" fmla="*/ 9249 w 26830"/>
                <a:gd name="T29" fmla="*/ 60622 h 77321"/>
                <a:gd name="T30" fmla="*/ 7297 w 26830"/>
                <a:gd name="T31" fmla="*/ 77321 h 77321"/>
                <a:gd name="T32" fmla="*/ 0 w 26830"/>
                <a:gd name="T33" fmla="*/ 77321 h 77321"/>
                <a:gd name="T34" fmla="*/ 2476 w 26830"/>
                <a:gd name="T35" fmla="*/ 60622 h 77321"/>
                <a:gd name="T36" fmla="*/ 9249 w 26830"/>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830" h="77321">
                  <a:moveTo>
                    <a:pt x="11076" y="45359"/>
                  </a:moveTo>
                  <a:cubicBezTo>
                    <a:pt x="17194" y="45359"/>
                    <a:pt x="17194" y="45359"/>
                    <a:pt x="17194" y="45359"/>
                  </a:cubicBezTo>
                  <a:cubicBezTo>
                    <a:pt x="14718" y="16723"/>
                    <a:pt x="14718" y="16723"/>
                    <a:pt x="14718" y="16723"/>
                  </a:cubicBezTo>
                  <a:cubicBezTo>
                    <a:pt x="11076" y="45359"/>
                    <a:pt x="11076" y="45359"/>
                    <a:pt x="11076" y="45359"/>
                  </a:cubicBezTo>
                  <a:close/>
                  <a:moveTo>
                    <a:pt x="3518" y="53948"/>
                  </a:moveTo>
                  <a:cubicBezTo>
                    <a:pt x="6387" y="34378"/>
                    <a:pt x="9904" y="9091"/>
                    <a:pt x="11076" y="0"/>
                  </a:cubicBezTo>
                  <a:cubicBezTo>
                    <a:pt x="19015" y="0"/>
                    <a:pt x="19015" y="0"/>
                    <a:pt x="19015" y="0"/>
                  </a:cubicBezTo>
                  <a:cubicBezTo>
                    <a:pt x="20712" y="18158"/>
                    <a:pt x="22533" y="36292"/>
                    <a:pt x="24360" y="53948"/>
                  </a:cubicBezTo>
                  <a:cubicBezTo>
                    <a:pt x="3518" y="53948"/>
                    <a:pt x="3518" y="53948"/>
                    <a:pt x="3518" y="53948"/>
                  </a:cubicBezTo>
                  <a:close/>
                  <a:moveTo>
                    <a:pt x="25140" y="60622"/>
                  </a:moveTo>
                  <a:cubicBezTo>
                    <a:pt x="25664" y="66364"/>
                    <a:pt x="26181" y="71603"/>
                    <a:pt x="26830" y="77321"/>
                  </a:cubicBezTo>
                  <a:cubicBezTo>
                    <a:pt x="19801" y="77321"/>
                    <a:pt x="19801" y="77321"/>
                    <a:pt x="19801" y="77321"/>
                  </a:cubicBezTo>
                  <a:cubicBezTo>
                    <a:pt x="19408" y="71603"/>
                    <a:pt x="18891" y="66364"/>
                    <a:pt x="18367" y="60622"/>
                  </a:cubicBezTo>
                  <a:cubicBezTo>
                    <a:pt x="25140" y="60622"/>
                    <a:pt x="25140" y="60622"/>
                    <a:pt x="25140" y="60622"/>
                  </a:cubicBezTo>
                  <a:close/>
                  <a:moveTo>
                    <a:pt x="9249" y="60622"/>
                  </a:moveTo>
                  <a:cubicBezTo>
                    <a:pt x="7297" y="77321"/>
                    <a:pt x="7297" y="77321"/>
                    <a:pt x="7297" y="77321"/>
                  </a:cubicBezTo>
                  <a:cubicBezTo>
                    <a:pt x="0" y="77321"/>
                    <a:pt x="0" y="77321"/>
                    <a:pt x="0" y="77321"/>
                  </a:cubicBezTo>
                  <a:cubicBezTo>
                    <a:pt x="524" y="73517"/>
                    <a:pt x="1435" y="67775"/>
                    <a:pt x="2476" y="60622"/>
                  </a:cubicBezTo>
                  <a:cubicBezTo>
                    <a:pt x="9249" y="60622"/>
                    <a:pt x="9249" y="60622"/>
                    <a:pt x="9249"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37" name="Freeform 25"/>
            <p:cNvSpPr>
              <a:spLocks noChangeArrowheads="1"/>
            </p:cNvSpPr>
            <p:nvPr/>
          </p:nvSpPr>
          <p:spPr bwMode="auto">
            <a:xfrm>
              <a:off x="5408" y="3689"/>
              <a:ext cx="63" cy="29"/>
            </a:xfrm>
            <a:custGeom>
              <a:avLst/>
              <a:gdLst>
                <a:gd name="T0" fmla="*/ 884 w 6394"/>
                <a:gd name="T1" fmla="*/ 10909 h 10910"/>
                <a:gd name="T2" fmla="*/ 1435 w 6394"/>
                <a:gd name="T3" fmla="*/ 10909 h 10910"/>
                <a:gd name="T4" fmla="*/ 1435 w 6394"/>
                <a:gd name="T5" fmla="*/ 1818 h 10910"/>
                <a:gd name="T6" fmla="*/ 2319 w 6394"/>
                <a:gd name="T7" fmla="*/ 1818 h 10910"/>
                <a:gd name="T8" fmla="*/ 2319 w 6394"/>
                <a:gd name="T9" fmla="*/ 0 h 10910"/>
                <a:gd name="T10" fmla="*/ 0 w 6394"/>
                <a:gd name="T11" fmla="*/ 0 h 10910"/>
                <a:gd name="T12" fmla="*/ 0 w 6394"/>
                <a:gd name="T13" fmla="*/ 1818 h 10910"/>
                <a:gd name="T14" fmla="*/ 884 w 6394"/>
                <a:gd name="T15" fmla="*/ 1818 h 10910"/>
                <a:gd name="T16" fmla="*/ 884 w 6394"/>
                <a:gd name="T17" fmla="*/ 10909 h 10910"/>
                <a:gd name="T18" fmla="*/ 5843 w 6394"/>
                <a:gd name="T19" fmla="*/ 10909 h 10910"/>
                <a:gd name="T20" fmla="*/ 6393 w 6394"/>
                <a:gd name="T21" fmla="*/ 10909 h 10910"/>
                <a:gd name="T22" fmla="*/ 6393 w 6394"/>
                <a:gd name="T23" fmla="*/ 0 h 10910"/>
                <a:gd name="T24" fmla="*/ 5457 w 6394"/>
                <a:gd name="T25" fmla="*/ 0 h 10910"/>
                <a:gd name="T26" fmla="*/ 4690 w 6394"/>
                <a:gd name="T27" fmla="*/ 7082 h 10910"/>
                <a:gd name="T28" fmla="*/ 3917 w 6394"/>
                <a:gd name="T29" fmla="*/ 0 h 10910"/>
                <a:gd name="T30" fmla="*/ 2981 w 6394"/>
                <a:gd name="T31" fmla="*/ 0 h 10910"/>
                <a:gd name="T32" fmla="*/ 2981 w 6394"/>
                <a:gd name="T33" fmla="*/ 10909 h 10910"/>
                <a:gd name="T34" fmla="*/ 3642 w 6394"/>
                <a:gd name="T35" fmla="*/ 10909 h 10910"/>
                <a:gd name="T36" fmla="*/ 3642 w 6394"/>
                <a:gd name="T37" fmla="*/ 2440 h 10910"/>
                <a:gd name="T38" fmla="*/ 4520 w 6394"/>
                <a:gd name="T39" fmla="*/ 10909 h 10910"/>
                <a:gd name="T40" fmla="*/ 4965 w 6394"/>
                <a:gd name="T41" fmla="*/ 10909 h 10910"/>
                <a:gd name="T42" fmla="*/ 5843 w 6394"/>
                <a:gd name="T43" fmla="*/ 2440 h 10910"/>
                <a:gd name="T44" fmla="*/ 5843 w 6394"/>
                <a:gd name="T45" fmla="*/ 10909 h 10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94" h="10910">
                  <a:moveTo>
                    <a:pt x="884" y="10909"/>
                  </a:moveTo>
                  <a:lnTo>
                    <a:pt x="1435" y="10909"/>
                  </a:lnTo>
                  <a:lnTo>
                    <a:pt x="1435" y="1818"/>
                  </a:lnTo>
                  <a:lnTo>
                    <a:pt x="2319" y="1818"/>
                  </a:lnTo>
                  <a:lnTo>
                    <a:pt x="2319" y="0"/>
                  </a:lnTo>
                  <a:lnTo>
                    <a:pt x="0" y="0"/>
                  </a:lnTo>
                  <a:lnTo>
                    <a:pt x="0" y="1818"/>
                  </a:lnTo>
                  <a:lnTo>
                    <a:pt x="884" y="1818"/>
                  </a:lnTo>
                  <a:lnTo>
                    <a:pt x="884" y="10909"/>
                  </a:lnTo>
                  <a:close/>
                  <a:moveTo>
                    <a:pt x="5843" y="10909"/>
                  </a:moveTo>
                  <a:lnTo>
                    <a:pt x="6393" y="10909"/>
                  </a:lnTo>
                  <a:lnTo>
                    <a:pt x="6393" y="0"/>
                  </a:lnTo>
                  <a:lnTo>
                    <a:pt x="5457" y="0"/>
                  </a:lnTo>
                  <a:lnTo>
                    <a:pt x="4690" y="7082"/>
                  </a:lnTo>
                  <a:lnTo>
                    <a:pt x="3917" y="0"/>
                  </a:lnTo>
                  <a:lnTo>
                    <a:pt x="2981" y="0"/>
                  </a:lnTo>
                  <a:lnTo>
                    <a:pt x="2981" y="10909"/>
                  </a:lnTo>
                  <a:lnTo>
                    <a:pt x="3642" y="10909"/>
                  </a:lnTo>
                  <a:lnTo>
                    <a:pt x="3642" y="2440"/>
                  </a:lnTo>
                  <a:lnTo>
                    <a:pt x="4520" y="10909"/>
                  </a:lnTo>
                  <a:lnTo>
                    <a:pt x="4965" y="10909"/>
                  </a:lnTo>
                  <a:lnTo>
                    <a:pt x="5843" y="2440"/>
                  </a:lnTo>
                  <a:lnTo>
                    <a:pt x="5843" y="10909"/>
                  </a:ln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pic>
        <p:nvPicPr>
          <p:cNvPr id="2" name="Picture 1" descr="ProfCreate_000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2362200"/>
            <a:ext cx="4332581" cy="1917700"/>
          </a:xfrm>
          <a:prstGeom prst="rect">
            <a:avLst/>
          </a:prstGeom>
        </p:spPr>
      </p:pic>
    </p:spTree>
    <p:extLst>
      <p:ext uri="{BB962C8B-B14F-4D97-AF65-F5344CB8AC3E}">
        <p14:creationId xmlns:p14="http://schemas.microsoft.com/office/powerpoint/2010/main" val="749743423"/>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Next Steps</a:t>
            </a:r>
            <a:endParaRPr lang="en-US" sz="4000" dirty="0"/>
          </a:p>
        </p:txBody>
      </p:sp>
      <p:sp>
        <p:nvSpPr>
          <p:cNvPr id="3" name="Content Placeholder 2"/>
          <p:cNvSpPr>
            <a:spLocks noGrp="1"/>
          </p:cNvSpPr>
          <p:nvPr>
            <p:ph idx="1"/>
          </p:nvPr>
        </p:nvSpPr>
        <p:spPr/>
        <p:txBody>
          <a:bodyPr/>
          <a:lstStyle/>
          <a:p>
            <a:pPr>
              <a:buFont typeface="Arial"/>
              <a:buChar char="•"/>
            </a:pPr>
            <a:r>
              <a:rPr lang="en-US" sz="2800" dirty="0" smtClean="0"/>
              <a:t>Create scheduled profile changes for automated backup etc. </a:t>
            </a:r>
          </a:p>
          <a:p>
            <a:pPr>
              <a:buFont typeface="Arial"/>
              <a:buChar char="•"/>
            </a:pPr>
            <a:r>
              <a:rPr lang="en-US" sz="2800" dirty="0" smtClean="0"/>
              <a:t>Connecting </a:t>
            </a:r>
            <a:r>
              <a:rPr lang="en-US" sz="2800" dirty="0" err="1" smtClean="0"/>
              <a:t>ADVAlanche</a:t>
            </a:r>
            <a:r>
              <a:rPr lang="en-US" sz="2800" dirty="0" smtClean="0"/>
              <a:t> and </a:t>
            </a:r>
            <a:r>
              <a:rPr lang="en-US" sz="2800" dirty="0" err="1" smtClean="0"/>
              <a:t>Vcenter</a:t>
            </a:r>
            <a:r>
              <a:rPr lang="en-US" sz="2800" dirty="0" smtClean="0"/>
              <a:t> to allow for more automation</a:t>
            </a:r>
          </a:p>
          <a:p>
            <a:pPr lvl="1">
              <a:buFont typeface="Arial"/>
              <a:buChar char="•"/>
            </a:pPr>
            <a:r>
              <a:rPr lang="en-US" sz="2800" dirty="0" smtClean="0"/>
              <a:t>Based on input from </a:t>
            </a:r>
            <a:r>
              <a:rPr lang="en-US" sz="2800" dirty="0" err="1" smtClean="0"/>
              <a:t>Vcenter</a:t>
            </a:r>
            <a:r>
              <a:rPr lang="en-US" sz="2800" dirty="0" smtClean="0"/>
              <a:t>, </a:t>
            </a:r>
            <a:r>
              <a:rPr lang="en-US" sz="2800" dirty="0" err="1" smtClean="0"/>
              <a:t>ADVAlanche</a:t>
            </a:r>
            <a:r>
              <a:rPr lang="en-US" sz="2800" dirty="0" smtClean="0"/>
              <a:t> will change profiles based on current needs. </a:t>
            </a:r>
          </a:p>
          <a:p>
            <a:pPr>
              <a:buFont typeface="Arial"/>
              <a:buChar char="•"/>
            </a:pPr>
            <a:endParaRPr lang="en-US" dirty="0"/>
          </a:p>
        </p:txBody>
      </p:sp>
      <p:grpSp>
        <p:nvGrpSpPr>
          <p:cNvPr id="4" name="Group 2"/>
          <p:cNvGrpSpPr>
            <a:grpSpLocks/>
          </p:cNvGrpSpPr>
          <p:nvPr/>
        </p:nvGrpSpPr>
        <p:grpSpPr bwMode="auto">
          <a:xfrm>
            <a:off x="6781800" y="5856288"/>
            <a:ext cx="1901825" cy="522287"/>
            <a:chOff x="4272" y="3689"/>
            <a:chExt cx="1198" cy="329"/>
          </a:xfrm>
        </p:grpSpPr>
        <p:sp>
          <p:nvSpPr>
            <p:cNvPr id="5" name="Freeform 3"/>
            <p:cNvSpPr>
              <a:spLocks noChangeArrowheads="1"/>
            </p:cNvSpPr>
            <p:nvPr/>
          </p:nvSpPr>
          <p:spPr bwMode="auto">
            <a:xfrm>
              <a:off x="4755" y="3689"/>
              <a:ext cx="218" cy="211"/>
            </a:xfrm>
            <a:custGeom>
              <a:avLst/>
              <a:gdLst>
                <a:gd name="T0" fmla="*/ 524 w 21957"/>
                <a:gd name="T1" fmla="*/ 53936 h 77321"/>
                <a:gd name="T2" fmla="*/ 1048 w 21957"/>
                <a:gd name="T3" fmla="*/ 0 h 77321"/>
                <a:gd name="T4" fmla="*/ 12288 w 21957"/>
                <a:gd name="T5" fmla="*/ 0 h 77321"/>
                <a:gd name="T6" fmla="*/ 21957 w 21957"/>
                <a:gd name="T7" fmla="*/ 35802 h 77321"/>
                <a:gd name="T8" fmla="*/ 21174 w 21957"/>
                <a:gd name="T9" fmla="*/ 53936 h 77321"/>
                <a:gd name="T10" fmla="*/ 13854 w 21957"/>
                <a:gd name="T11" fmla="*/ 53936 h 77321"/>
                <a:gd name="T12" fmla="*/ 15292 w 21957"/>
                <a:gd name="T13" fmla="*/ 35802 h 77321"/>
                <a:gd name="T14" fmla="*/ 10720 w 21957"/>
                <a:gd name="T15" fmla="*/ 16711 h 77321"/>
                <a:gd name="T16" fmla="*/ 7189 w 21957"/>
                <a:gd name="T17" fmla="*/ 16711 h 77321"/>
                <a:gd name="T18" fmla="*/ 6799 w 21957"/>
                <a:gd name="T19" fmla="*/ 53936 h 77321"/>
                <a:gd name="T20" fmla="*/ 524 w 21957"/>
                <a:gd name="T21" fmla="*/ 53936 h 77321"/>
                <a:gd name="T22" fmla="*/ 10851 w 21957"/>
                <a:gd name="T23" fmla="*/ 77321 h 77321"/>
                <a:gd name="T24" fmla="*/ 0 w 21957"/>
                <a:gd name="T25" fmla="*/ 77321 h 77321"/>
                <a:gd name="T26" fmla="*/ 393 w 21957"/>
                <a:gd name="T27" fmla="*/ 60622 h 77321"/>
                <a:gd name="T28" fmla="*/ 20260 w 21957"/>
                <a:gd name="T29" fmla="*/ 60622 h 77321"/>
                <a:gd name="T30" fmla="*/ 10851 w 21957"/>
                <a:gd name="T31"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957" h="77321">
                  <a:moveTo>
                    <a:pt x="524" y="53936"/>
                  </a:moveTo>
                  <a:cubicBezTo>
                    <a:pt x="786" y="37716"/>
                    <a:pt x="1048" y="17189"/>
                    <a:pt x="1048" y="0"/>
                  </a:cubicBezTo>
                  <a:cubicBezTo>
                    <a:pt x="12288" y="0"/>
                    <a:pt x="12288" y="0"/>
                    <a:pt x="12288" y="0"/>
                  </a:cubicBezTo>
                  <a:cubicBezTo>
                    <a:pt x="17515" y="0"/>
                    <a:pt x="21957" y="8122"/>
                    <a:pt x="21957" y="35802"/>
                  </a:cubicBezTo>
                  <a:cubicBezTo>
                    <a:pt x="21957" y="42967"/>
                    <a:pt x="21698" y="49163"/>
                    <a:pt x="21174" y="53936"/>
                  </a:cubicBezTo>
                  <a:cubicBezTo>
                    <a:pt x="13854" y="53936"/>
                    <a:pt x="13854" y="53936"/>
                    <a:pt x="13854" y="53936"/>
                  </a:cubicBezTo>
                  <a:cubicBezTo>
                    <a:pt x="14902" y="49641"/>
                    <a:pt x="15292" y="42967"/>
                    <a:pt x="15292" y="35802"/>
                  </a:cubicBezTo>
                  <a:cubicBezTo>
                    <a:pt x="15292" y="21484"/>
                    <a:pt x="13202" y="16711"/>
                    <a:pt x="10720" y="16711"/>
                  </a:cubicBezTo>
                  <a:cubicBezTo>
                    <a:pt x="7189" y="16711"/>
                    <a:pt x="7189" y="16711"/>
                    <a:pt x="7189" y="16711"/>
                  </a:cubicBezTo>
                  <a:cubicBezTo>
                    <a:pt x="6799" y="53936"/>
                    <a:pt x="6799" y="53936"/>
                    <a:pt x="6799" y="53936"/>
                  </a:cubicBezTo>
                  <a:cubicBezTo>
                    <a:pt x="524" y="53936"/>
                    <a:pt x="524" y="53936"/>
                    <a:pt x="524" y="53936"/>
                  </a:cubicBezTo>
                  <a:close/>
                  <a:moveTo>
                    <a:pt x="10851" y="77321"/>
                  </a:moveTo>
                  <a:cubicBezTo>
                    <a:pt x="0" y="77321"/>
                    <a:pt x="0" y="77321"/>
                    <a:pt x="0" y="77321"/>
                  </a:cubicBezTo>
                  <a:cubicBezTo>
                    <a:pt x="131" y="73505"/>
                    <a:pt x="262" y="67775"/>
                    <a:pt x="393" y="60622"/>
                  </a:cubicBezTo>
                  <a:cubicBezTo>
                    <a:pt x="20260" y="60622"/>
                    <a:pt x="20260" y="60622"/>
                    <a:pt x="20260" y="60622"/>
                  </a:cubicBezTo>
                  <a:cubicBezTo>
                    <a:pt x="17384" y="77321"/>
                    <a:pt x="11633" y="77321"/>
                    <a:pt x="10851"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 name="Freeform 4"/>
            <p:cNvSpPr>
              <a:spLocks noChangeArrowheads="1"/>
            </p:cNvSpPr>
            <p:nvPr/>
          </p:nvSpPr>
          <p:spPr bwMode="auto">
            <a:xfrm>
              <a:off x="4466" y="3689"/>
              <a:ext cx="266" cy="211"/>
            </a:xfrm>
            <a:custGeom>
              <a:avLst/>
              <a:gdLst>
                <a:gd name="T0" fmla="*/ 10975 w 26778"/>
                <a:gd name="T1" fmla="*/ 45347 h 77321"/>
                <a:gd name="T2" fmla="*/ 17243 w 26778"/>
                <a:gd name="T3" fmla="*/ 45347 h 77321"/>
                <a:gd name="T4" fmla="*/ 14761 w 26778"/>
                <a:gd name="T5" fmla="*/ 16711 h 77321"/>
                <a:gd name="T6" fmla="*/ 10975 w 26778"/>
                <a:gd name="T7" fmla="*/ 45347 h 77321"/>
                <a:gd name="T8" fmla="*/ 3527 w 26778"/>
                <a:gd name="T9" fmla="*/ 53936 h 77321"/>
                <a:gd name="T10" fmla="*/ 11106 w 26778"/>
                <a:gd name="T11" fmla="*/ 0 h 77321"/>
                <a:gd name="T12" fmla="*/ 19071 w 26778"/>
                <a:gd name="T13" fmla="*/ 0 h 77321"/>
                <a:gd name="T14" fmla="*/ 24429 w 26778"/>
                <a:gd name="T15" fmla="*/ 53936 h 77321"/>
                <a:gd name="T16" fmla="*/ 3527 w 26778"/>
                <a:gd name="T17" fmla="*/ 53936 h 77321"/>
                <a:gd name="T18" fmla="*/ 25081 w 26778"/>
                <a:gd name="T19" fmla="*/ 60622 h 77321"/>
                <a:gd name="T20" fmla="*/ 26777 w 26778"/>
                <a:gd name="T21" fmla="*/ 77321 h 77321"/>
                <a:gd name="T22" fmla="*/ 19726 w 26778"/>
                <a:gd name="T23" fmla="*/ 77321 h 77321"/>
                <a:gd name="T24" fmla="*/ 18419 w 26778"/>
                <a:gd name="T25" fmla="*/ 60622 h 77321"/>
                <a:gd name="T26" fmla="*/ 25081 w 26778"/>
                <a:gd name="T27" fmla="*/ 60622 h 77321"/>
                <a:gd name="T28" fmla="*/ 9275 w 26778"/>
                <a:gd name="T29" fmla="*/ 60622 h 77321"/>
                <a:gd name="T30" fmla="*/ 7186 w 26778"/>
                <a:gd name="T31" fmla="*/ 77321 h 77321"/>
                <a:gd name="T32" fmla="*/ 0 w 26778"/>
                <a:gd name="T33" fmla="*/ 77321 h 77321"/>
                <a:gd name="T34" fmla="*/ 2483 w 26778"/>
                <a:gd name="T35" fmla="*/ 60622 h 77321"/>
                <a:gd name="T36" fmla="*/ 9275 w 26778"/>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78" h="77321">
                  <a:moveTo>
                    <a:pt x="10975" y="45347"/>
                  </a:moveTo>
                  <a:cubicBezTo>
                    <a:pt x="17243" y="45347"/>
                    <a:pt x="17243" y="45347"/>
                    <a:pt x="17243" y="45347"/>
                  </a:cubicBezTo>
                  <a:cubicBezTo>
                    <a:pt x="14761" y="16711"/>
                    <a:pt x="14761" y="16711"/>
                    <a:pt x="14761" y="16711"/>
                  </a:cubicBezTo>
                  <a:cubicBezTo>
                    <a:pt x="10975" y="45347"/>
                    <a:pt x="10975" y="45347"/>
                    <a:pt x="10975" y="45347"/>
                  </a:cubicBezTo>
                  <a:close/>
                  <a:moveTo>
                    <a:pt x="3527" y="53936"/>
                  </a:moveTo>
                  <a:cubicBezTo>
                    <a:pt x="6403" y="34366"/>
                    <a:pt x="9930" y="9079"/>
                    <a:pt x="11106" y="0"/>
                  </a:cubicBezTo>
                  <a:cubicBezTo>
                    <a:pt x="19071" y="0"/>
                    <a:pt x="19071" y="0"/>
                    <a:pt x="19071" y="0"/>
                  </a:cubicBezTo>
                  <a:cubicBezTo>
                    <a:pt x="20771" y="18146"/>
                    <a:pt x="22598" y="36280"/>
                    <a:pt x="24429" y="53936"/>
                  </a:cubicBezTo>
                  <a:cubicBezTo>
                    <a:pt x="3527" y="53936"/>
                    <a:pt x="3527" y="53936"/>
                    <a:pt x="3527" y="53936"/>
                  </a:cubicBezTo>
                  <a:close/>
                  <a:moveTo>
                    <a:pt x="25081" y="60622"/>
                  </a:moveTo>
                  <a:cubicBezTo>
                    <a:pt x="25605" y="66352"/>
                    <a:pt x="26257" y="71603"/>
                    <a:pt x="26777" y="77321"/>
                  </a:cubicBezTo>
                  <a:cubicBezTo>
                    <a:pt x="19726" y="77321"/>
                    <a:pt x="19726" y="77321"/>
                    <a:pt x="19726" y="77321"/>
                  </a:cubicBezTo>
                  <a:cubicBezTo>
                    <a:pt x="19333" y="71603"/>
                    <a:pt x="18940" y="66352"/>
                    <a:pt x="18419" y="60622"/>
                  </a:cubicBezTo>
                  <a:cubicBezTo>
                    <a:pt x="25081" y="60622"/>
                    <a:pt x="25081" y="60622"/>
                    <a:pt x="25081" y="60622"/>
                  </a:cubicBezTo>
                  <a:close/>
                  <a:moveTo>
                    <a:pt x="9275" y="60622"/>
                  </a:moveTo>
                  <a:cubicBezTo>
                    <a:pt x="7186" y="77321"/>
                    <a:pt x="7186" y="77321"/>
                    <a:pt x="7186" y="77321"/>
                  </a:cubicBezTo>
                  <a:cubicBezTo>
                    <a:pt x="0" y="77321"/>
                    <a:pt x="0" y="77321"/>
                    <a:pt x="0" y="77321"/>
                  </a:cubicBezTo>
                  <a:cubicBezTo>
                    <a:pt x="524" y="73505"/>
                    <a:pt x="1438" y="67775"/>
                    <a:pt x="2483" y="60622"/>
                  </a:cubicBezTo>
                  <a:cubicBezTo>
                    <a:pt x="9275" y="60622"/>
                    <a:pt x="9275" y="60622"/>
                    <a:pt x="9275"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 name="Freeform 5"/>
            <p:cNvSpPr>
              <a:spLocks noChangeArrowheads="1"/>
            </p:cNvSpPr>
            <p:nvPr/>
          </p:nvSpPr>
          <p:spPr bwMode="auto">
            <a:xfrm>
              <a:off x="4290" y="3943"/>
              <a:ext cx="64" cy="60"/>
            </a:xfrm>
            <a:custGeom>
              <a:avLst/>
              <a:gdLst>
                <a:gd name="T0" fmla="*/ 0 w 6498"/>
                <a:gd name="T1" fmla="*/ 10970 h 22394"/>
                <a:gd name="T2" fmla="*/ 3249 w 6498"/>
                <a:gd name="T3" fmla="*/ 22393 h 22394"/>
                <a:gd name="T4" fmla="*/ 6498 w 6498"/>
                <a:gd name="T5" fmla="*/ 10970 h 22394"/>
                <a:gd name="T6" fmla="*/ 3249 w 6498"/>
                <a:gd name="T7" fmla="*/ 1 h 22394"/>
                <a:gd name="T8" fmla="*/ 0 w 6498"/>
                <a:gd name="T9" fmla="*/ 10970 h 22394"/>
                <a:gd name="T10" fmla="*/ 911 w 6498"/>
                <a:gd name="T11" fmla="*/ 10970 h 22394"/>
                <a:gd name="T12" fmla="*/ 3249 w 6498"/>
                <a:gd name="T13" fmla="*/ 2393 h 22394"/>
                <a:gd name="T14" fmla="*/ 5591 w 6498"/>
                <a:gd name="T15" fmla="*/ 10970 h 22394"/>
                <a:gd name="T16" fmla="*/ 3249 w 6498"/>
                <a:gd name="T17" fmla="*/ 20013 h 22394"/>
                <a:gd name="T18" fmla="*/ 911 w 6498"/>
                <a:gd name="T19" fmla="*/ 10970 h 2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8" h="22394">
                  <a:moveTo>
                    <a:pt x="0" y="10970"/>
                  </a:moveTo>
                  <a:cubicBezTo>
                    <a:pt x="0" y="16209"/>
                    <a:pt x="783" y="22393"/>
                    <a:pt x="3249" y="22393"/>
                  </a:cubicBezTo>
                  <a:cubicBezTo>
                    <a:pt x="5718" y="22393"/>
                    <a:pt x="6498" y="16209"/>
                    <a:pt x="6498" y="10970"/>
                  </a:cubicBezTo>
                  <a:cubicBezTo>
                    <a:pt x="6498" y="5719"/>
                    <a:pt x="5718" y="1"/>
                    <a:pt x="3249" y="1"/>
                  </a:cubicBezTo>
                  <a:cubicBezTo>
                    <a:pt x="783" y="1"/>
                    <a:pt x="0" y="5719"/>
                    <a:pt x="0" y="10970"/>
                  </a:cubicBezTo>
                  <a:close/>
                  <a:moveTo>
                    <a:pt x="911" y="10970"/>
                  </a:moveTo>
                  <a:cubicBezTo>
                    <a:pt x="911" y="5719"/>
                    <a:pt x="1821" y="2393"/>
                    <a:pt x="3249" y="2393"/>
                  </a:cubicBezTo>
                  <a:cubicBezTo>
                    <a:pt x="4680" y="2393"/>
                    <a:pt x="5591" y="5719"/>
                    <a:pt x="5591" y="10970"/>
                  </a:cubicBezTo>
                  <a:cubicBezTo>
                    <a:pt x="5591" y="16209"/>
                    <a:pt x="4680" y="20013"/>
                    <a:pt x="3249" y="20013"/>
                  </a:cubicBezTo>
                  <a:cubicBezTo>
                    <a:pt x="1821" y="20013"/>
                    <a:pt x="911" y="16209"/>
                    <a:pt x="911" y="10970"/>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 name="Freeform 6"/>
            <p:cNvSpPr>
              <a:spLocks noChangeArrowheads="1"/>
            </p:cNvSpPr>
            <p:nvPr/>
          </p:nvSpPr>
          <p:spPr bwMode="auto">
            <a:xfrm>
              <a:off x="4371" y="3960"/>
              <a:ext cx="47" cy="56"/>
            </a:xfrm>
            <a:custGeom>
              <a:avLst/>
              <a:gdLst>
                <a:gd name="T0" fmla="*/ 0 w 4822"/>
                <a:gd name="T1" fmla="*/ 20862 h 20862"/>
                <a:gd name="T2" fmla="*/ 783 w 4822"/>
                <a:gd name="T3" fmla="*/ 20862 h 20862"/>
                <a:gd name="T4" fmla="*/ 783 w 4822"/>
                <a:gd name="T5" fmla="*/ 13278 h 20862"/>
                <a:gd name="T6" fmla="*/ 2607 w 4822"/>
                <a:gd name="T7" fmla="*/ 16125 h 20862"/>
                <a:gd name="T8" fmla="*/ 4821 w 4822"/>
                <a:gd name="T9" fmla="*/ 8062 h 20862"/>
                <a:gd name="T10" fmla="*/ 2607 w 4822"/>
                <a:gd name="T11" fmla="*/ 0 h 20862"/>
                <a:gd name="T12" fmla="*/ 783 w 4822"/>
                <a:gd name="T13" fmla="*/ 2847 h 20862"/>
                <a:gd name="T14" fmla="*/ 783 w 4822"/>
                <a:gd name="T15" fmla="*/ 479 h 20862"/>
                <a:gd name="T16" fmla="*/ 0 w 4822"/>
                <a:gd name="T17" fmla="*/ 479 h 20862"/>
                <a:gd name="T18" fmla="*/ 0 w 4822"/>
                <a:gd name="T19" fmla="*/ 3804 h 20862"/>
                <a:gd name="T20" fmla="*/ 0 w 4822"/>
                <a:gd name="T21" fmla="*/ 20862 h 20862"/>
                <a:gd name="T22" fmla="*/ 783 w 4822"/>
                <a:gd name="T23" fmla="*/ 8062 h 20862"/>
                <a:gd name="T24" fmla="*/ 2476 w 4822"/>
                <a:gd name="T25" fmla="*/ 1902 h 20862"/>
                <a:gd name="T26" fmla="*/ 4042 w 4822"/>
                <a:gd name="T27" fmla="*/ 8062 h 20862"/>
                <a:gd name="T28" fmla="*/ 2476 w 4822"/>
                <a:gd name="T29" fmla="*/ 13756 h 20862"/>
                <a:gd name="T30" fmla="*/ 783 w 4822"/>
                <a:gd name="T31" fmla="*/ 8062 h 20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22" h="20862">
                  <a:moveTo>
                    <a:pt x="0" y="20862"/>
                  </a:moveTo>
                  <a:cubicBezTo>
                    <a:pt x="783" y="20862"/>
                    <a:pt x="783" y="20862"/>
                    <a:pt x="783" y="20862"/>
                  </a:cubicBezTo>
                  <a:cubicBezTo>
                    <a:pt x="783" y="13278"/>
                    <a:pt x="783" y="13278"/>
                    <a:pt x="783" y="13278"/>
                  </a:cubicBezTo>
                  <a:cubicBezTo>
                    <a:pt x="1304" y="15180"/>
                    <a:pt x="1956" y="16125"/>
                    <a:pt x="2607" y="16125"/>
                  </a:cubicBezTo>
                  <a:cubicBezTo>
                    <a:pt x="3780" y="16125"/>
                    <a:pt x="4821" y="12811"/>
                    <a:pt x="4821" y="8062"/>
                  </a:cubicBezTo>
                  <a:cubicBezTo>
                    <a:pt x="4821" y="3326"/>
                    <a:pt x="3780" y="0"/>
                    <a:pt x="2607" y="0"/>
                  </a:cubicBezTo>
                  <a:cubicBezTo>
                    <a:pt x="1956" y="0"/>
                    <a:pt x="1304" y="957"/>
                    <a:pt x="783" y="2847"/>
                  </a:cubicBezTo>
                  <a:cubicBezTo>
                    <a:pt x="783" y="1902"/>
                    <a:pt x="783" y="1424"/>
                    <a:pt x="783" y="479"/>
                  </a:cubicBezTo>
                  <a:cubicBezTo>
                    <a:pt x="0" y="479"/>
                    <a:pt x="0" y="479"/>
                    <a:pt x="0" y="479"/>
                  </a:cubicBezTo>
                  <a:cubicBezTo>
                    <a:pt x="0" y="1902"/>
                    <a:pt x="0" y="2847"/>
                    <a:pt x="0" y="3804"/>
                  </a:cubicBezTo>
                  <a:cubicBezTo>
                    <a:pt x="0" y="20862"/>
                    <a:pt x="0" y="20862"/>
                    <a:pt x="0" y="20862"/>
                  </a:cubicBezTo>
                  <a:close/>
                  <a:moveTo>
                    <a:pt x="783" y="8062"/>
                  </a:moveTo>
                  <a:cubicBezTo>
                    <a:pt x="783" y="4271"/>
                    <a:pt x="1566" y="1902"/>
                    <a:pt x="2476" y="1902"/>
                  </a:cubicBezTo>
                  <a:cubicBezTo>
                    <a:pt x="3390" y="1902"/>
                    <a:pt x="4042" y="4271"/>
                    <a:pt x="4042" y="8062"/>
                  </a:cubicBezTo>
                  <a:cubicBezTo>
                    <a:pt x="4042" y="11854"/>
                    <a:pt x="3390" y="13756"/>
                    <a:pt x="2476" y="13756"/>
                  </a:cubicBezTo>
                  <a:cubicBezTo>
                    <a:pt x="1566" y="13756"/>
                    <a:pt x="783" y="11854"/>
                    <a:pt x="783" y="806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 name="Freeform 7"/>
            <p:cNvSpPr>
              <a:spLocks noChangeArrowheads="1"/>
            </p:cNvSpPr>
            <p:nvPr/>
          </p:nvSpPr>
          <p:spPr bwMode="auto">
            <a:xfrm>
              <a:off x="4430" y="3951"/>
              <a:ext cx="29" cy="51"/>
            </a:xfrm>
            <a:custGeom>
              <a:avLst/>
              <a:gdLst>
                <a:gd name="T0" fmla="*/ 1042 w 2988"/>
                <a:gd name="T1" fmla="*/ 3793 h 18949"/>
                <a:gd name="T2" fmla="*/ 0 w 2988"/>
                <a:gd name="T3" fmla="*/ 3793 h 18949"/>
                <a:gd name="T4" fmla="*/ 0 w 2988"/>
                <a:gd name="T5" fmla="*/ 6161 h 18949"/>
                <a:gd name="T6" fmla="*/ 1042 w 2988"/>
                <a:gd name="T7" fmla="*/ 6161 h 18949"/>
                <a:gd name="T8" fmla="*/ 1042 w 2988"/>
                <a:gd name="T9" fmla="*/ 14690 h 18949"/>
                <a:gd name="T10" fmla="*/ 2339 w 2988"/>
                <a:gd name="T11" fmla="*/ 18948 h 18949"/>
                <a:gd name="T12" fmla="*/ 2987 w 2988"/>
                <a:gd name="T13" fmla="*/ 18482 h 18949"/>
                <a:gd name="T14" fmla="*/ 2987 w 2988"/>
                <a:gd name="T15" fmla="*/ 16580 h 18949"/>
                <a:gd name="T16" fmla="*/ 2470 w 2988"/>
                <a:gd name="T17" fmla="*/ 17058 h 18949"/>
                <a:gd name="T18" fmla="*/ 1821 w 2988"/>
                <a:gd name="T19" fmla="*/ 14211 h 18949"/>
                <a:gd name="T20" fmla="*/ 1821 w 2988"/>
                <a:gd name="T21" fmla="*/ 6161 h 18949"/>
                <a:gd name="T22" fmla="*/ 2987 w 2988"/>
                <a:gd name="T23" fmla="*/ 6161 h 18949"/>
                <a:gd name="T24" fmla="*/ 2987 w 2988"/>
                <a:gd name="T25" fmla="*/ 3793 h 18949"/>
                <a:gd name="T26" fmla="*/ 1821 w 2988"/>
                <a:gd name="T27" fmla="*/ 3793 h 18949"/>
                <a:gd name="T28" fmla="*/ 1821 w 2988"/>
                <a:gd name="T29" fmla="*/ 1 h 18949"/>
                <a:gd name="T30" fmla="*/ 1042 w 2988"/>
                <a:gd name="T31" fmla="*/ 1424 h 18949"/>
                <a:gd name="T32" fmla="*/ 1042 w 2988"/>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8" h="18949">
                  <a:moveTo>
                    <a:pt x="1042" y="3793"/>
                  </a:moveTo>
                  <a:cubicBezTo>
                    <a:pt x="0" y="3793"/>
                    <a:pt x="0" y="3793"/>
                    <a:pt x="0" y="3793"/>
                  </a:cubicBezTo>
                  <a:cubicBezTo>
                    <a:pt x="0" y="6161"/>
                    <a:pt x="0" y="6161"/>
                    <a:pt x="0" y="6161"/>
                  </a:cubicBezTo>
                  <a:cubicBezTo>
                    <a:pt x="1042" y="6161"/>
                    <a:pt x="1042" y="6161"/>
                    <a:pt x="1042" y="6161"/>
                  </a:cubicBezTo>
                  <a:cubicBezTo>
                    <a:pt x="1042" y="14690"/>
                    <a:pt x="1042" y="14690"/>
                    <a:pt x="1042" y="14690"/>
                  </a:cubicBezTo>
                  <a:cubicBezTo>
                    <a:pt x="1042" y="18003"/>
                    <a:pt x="1432" y="18948"/>
                    <a:pt x="2339" y="18948"/>
                  </a:cubicBezTo>
                  <a:cubicBezTo>
                    <a:pt x="2470" y="18948"/>
                    <a:pt x="2728" y="18948"/>
                    <a:pt x="2987" y="18482"/>
                  </a:cubicBezTo>
                  <a:cubicBezTo>
                    <a:pt x="2987" y="16580"/>
                    <a:pt x="2987" y="16580"/>
                    <a:pt x="2987" y="16580"/>
                  </a:cubicBezTo>
                  <a:cubicBezTo>
                    <a:pt x="2859" y="17058"/>
                    <a:pt x="2601" y="17058"/>
                    <a:pt x="2470" y="17058"/>
                  </a:cubicBezTo>
                  <a:cubicBezTo>
                    <a:pt x="1949" y="17058"/>
                    <a:pt x="1821" y="16113"/>
                    <a:pt x="1821" y="14211"/>
                  </a:cubicBezTo>
                  <a:cubicBezTo>
                    <a:pt x="1821" y="6161"/>
                    <a:pt x="1821" y="6161"/>
                    <a:pt x="1821" y="6161"/>
                  </a:cubicBezTo>
                  <a:cubicBezTo>
                    <a:pt x="2987" y="6161"/>
                    <a:pt x="2987" y="6161"/>
                    <a:pt x="2987" y="6161"/>
                  </a:cubicBezTo>
                  <a:cubicBezTo>
                    <a:pt x="2987" y="3793"/>
                    <a:pt x="2987" y="3793"/>
                    <a:pt x="2987" y="3793"/>
                  </a:cubicBezTo>
                  <a:cubicBezTo>
                    <a:pt x="1821" y="3793"/>
                    <a:pt x="1821" y="3793"/>
                    <a:pt x="1821" y="3793"/>
                  </a:cubicBezTo>
                  <a:cubicBezTo>
                    <a:pt x="1821" y="1"/>
                    <a:pt x="1821" y="1"/>
                    <a:pt x="1821" y="1"/>
                  </a:cubicBezTo>
                  <a:cubicBezTo>
                    <a:pt x="1042" y="1424"/>
                    <a:pt x="1042" y="1424"/>
                    <a:pt x="1042" y="1424"/>
                  </a:cubicBezTo>
                  <a:cubicBezTo>
                    <a:pt x="1042" y="3793"/>
                    <a:pt x="1042" y="3793"/>
                    <a:pt x="1042"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 name="Freeform 8"/>
            <p:cNvSpPr>
              <a:spLocks noChangeArrowheads="1"/>
            </p:cNvSpPr>
            <p:nvPr/>
          </p:nvSpPr>
          <p:spPr bwMode="auto">
            <a:xfrm>
              <a:off x="4474" y="3944"/>
              <a:ext cx="7" cy="57"/>
            </a:xfrm>
            <a:custGeom>
              <a:avLst/>
              <a:gdLst>
                <a:gd name="T0" fmla="*/ 0 w 787"/>
                <a:gd name="T1" fmla="*/ 21053 h 21054"/>
                <a:gd name="T2" fmla="*/ 786 w 787"/>
                <a:gd name="T3" fmla="*/ 21053 h 21054"/>
                <a:gd name="T4" fmla="*/ 786 w 787"/>
                <a:gd name="T5" fmla="*/ 6281 h 21054"/>
                <a:gd name="T6" fmla="*/ 0 w 787"/>
                <a:gd name="T7" fmla="*/ 6281 h 21054"/>
                <a:gd name="T8" fmla="*/ 0 w 787"/>
                <a:gd name="T9" fmla="*/ 21053 h 21054"/>
                <a:gd name="T10" fmla="*/ 0 w 787"/>
                <a:gd name="T11" fmla="*/ 2836 h 21054"/>
                <a:gd name="T12" fmla="*/ 786 w 787"/>
                <a:gd name="T13" fmla="*/ 2836 h 21054"/>
                <a:gd name="T14" fmla="*/ 786 w 787"/>
                <a:gd name="T15" fmla="*/ 1 h 21054"/>
                <a:gd name="T16" fmla="*/ 0 w 787"/>
                <a:gd name="T17" fmla="*/ 1 h 21054"/>
                <a:gd name="T18" fmla="*/ 0 w 787"/>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21054">
                  <a:moveTo>
                    <a:pt x="0" y="21053"/>
                  </a:moveTo>
                  <a:lnTo>
                    <a:pt x="786" y="21053"/>
                  </a:lnTo>
                  <a:lnTo>
                    <a:pt x="786" y="6281"/>
                  </a:lnTo>
                  <a:lnTo>
                    <a:pt x="0" y="6281"/>
                  </a:lnTo>
                  <a:lnTo>
                    <a:pt x="0" y="21053"/>
                  </a:lnTo>
                  <a:close/>
                  <a:moveTo>
                    <a:pt x="0" y="2836"/>
                  </a:moveTo>
                  <a:lnTo>
                    <a:pt x="786" y="2836"/>
                  </a:lnTo>
                  <a:lnTo>
                    <a:pt x="786" y="1"/>
                  </a:lnTo>
                  <a:lnTo>
                    <a:pt x="0" y="1"/>
                  </a:lnTo>
                  <a:lnTo>
                    <a:pt x="0"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 name="Freeform 9"/>
            <p:cNvSpPr>
              <a:spLocks noChangeArrowheads="1"/>
            </p:cNvSpPr>
            <p:nvPr/>
          </p:nvSpPr>
          <p:spPr bwMode="auto">
            <a:xfrm>
              <a:off x="4498" y="3960"/>
              <a:ext cx="43" cy="43"/>
            </a:xfrm>
            <a:custGeom>
              <a:avLst/>
              <a:gdLst>
                <a:gd name="T0" fmla="*/ 3626 w 4403"/>
                <a:gd name="T1" fmla="*/ 10527 h 16269"/>
                <a:gd name="T2" fmla="*/ 2332 w 4403"/>
                <a:gd name="T3" fmla="*/ 13876 h 16269"/>
                <a:gd name="T4" fmla="*/ 780 w 4403"/>
                <a:gd name="T5" fmla="*/ 8134 h 16269"/>
                <a:gd name="T6" fmla="*/ 2332 w 4403"/>
                <a:gd name="T7" fmla="*/ 1914 h 16269"/>
                <a:gd name="T8" fmla="*/ 3498 w 4403"/>
                <a:gd name="T9" fmla="*/ 5263 h 16269"/>
                <a:gd name="T10" fmla="*/ 4402 w 4403"/>
                <a:gd name="T11" fmla="*/ 5263 h 16269"/>
                <a:gd name="T12" fmla="*/ 2332 w 4403"/>
                <a:gd name="T13" fmla="*/ 0 h 16269"/>
                <a:gd name="T14" fmla="*/ 1 w 4403"/>
                <a:gd name="T15" fmla="*/ 8134 h 16269"/>
                <a:gd name="T16" fmla="*/ 2201 w 4403"/>
                <a:gd name="T17" fmla="*/ 16268 h 16269"/>
                <a:gd name="T18" fmla="*/ 4402 w 4403"/>
                <a:gd name="T19" fmla="*/ 10527 h 16269"/>
                <a:gd name="T20" fmla="*/ 3626 w 4403"/>
                <a:gd name="T21" fmla="*/ 10527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03" h="16269">
                  <a:moveTo>
                    <a:pt x="3626" y="10527"/>
                  </a:moveTo>
                  <a:cubicBezTo>
                    <a:pt x="3498" y="12919"/>
                    <a:pt x="3109" y="13876"/>
                    <a:pt x="2332" y="13876"/>
                  </a:cubicBezTo>
                  <a:cubicBezTo>
                    <a:pt x="1297" y="13876"/>
                    <a:pt x="780" y="11484"/>
                    <a:pt x="780" y="8134"/>
                  </a:cubicBezTo>
                  <a:cubicBezTo>
                    <a:pt x="780" y="4307"/>
                    <a:pt x="1556" y="1914"/>
                    <a:pt x="2332" y="1914"/>
                  </a:cubicBezTo>
                  <a:cubicBezTo>
                    <a:pt x="2981" y="1914"/>
                    <a:pt x="3498" y="3350"/>
                    <a:pt x="3498" y="5263"/>
                  </a:cubicBezTo>
                  <a:cubicBezTo>
                    <a:pt x="4402" y="5263"/>
                    <a:pt x="4402" y="5263"/>
                    <a:pt x="4402" y="5263"/>
                  </a:cubicBezTo>
                  <a:cubicBezTo>
                    <a:pt x="4275" y="1436"/>
                    <a:pt x="3367" y="0"/>
                    <a:pt x="2332" y="0"/>
                  </a:cubicBezTo>
                  <a:cubicBezTo>
                    <a:pt x="908" y="0"/>
                    <a:pt x="1" y="2871"/>
                    <a:pt x="1" y="8134"/>
                  </a:cubicBezTo>
                  <a:cubicBezTo>
                    <a:pt x="1" y="12919"/>
                    <a:pt x="780" y="16268"/>
                    <a:pt x="2201" y="16268"/>
                  </a:cubicBezTo>
                  <a:cubicBezTo>
                    <a:pt x="3240" y="16268"/>
                    <a:pt x="4275" y="14354"/>
                    <a:pt x="4402" y="10527"/>
                  </a:cubicBezTo>
                  <a:cubicBezTo>
                    <a:pt x="3626" y="10527"/>
                    <a:pt x="3626" y="10527"/>
                    <a:pt x="3626" y="1052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10"/>
            <p:cNvSpPr>
              <a:spLocks noChangeArrowheads="1"/>
            </p:cNvSpPr>
            <p:nvPr/>
          </p:nvSpPr>
          <p:spPr bwMode="auto">
            <a:xfrm>
              <a:off x="4553" y="3960"/>
              <a:ext cx="42" cy="43"/>
            </a:xfrm>
            <a:custGeom>
              <a:avLst/>
              <a:gdLst>
                <a:gd name="T0" fmla="*/ 1173 w 4298"/>
                <a:gd name="T1" fmla="*/ 4307 h 16269"/>
                <a:gd name="T2" fmla="*/ 2214 w 4298"/>
                <a:gd name="T3" fmla="*/ 1914 h 16269"/>
                <a:gd name="T4" fmla="*/ 3518 w 4298"/>
                <a:gd name="T5" fmla="*/ 5742 h 16269"/>
                <a:gd name="T6" fmla="*/ 3518 w 4298"/>
                <a:gd name="T7" fmla="*/ 6220 h 16269"/>
                <a:gd name="T8" fmla="*/ 2086 w 4298"/>
                <a:gd name="T9" fmla="*/ 6220 h 16269"/>
                <a:gd name="T10" fmla="*/ 0 w 4298"/>
                <a:gd name="T11" fmla="*/ 11005 h 16269"/>
                <a:gd name="T12" fmla="*/ 1693 w 4298"/>
                <a:gd name="T13" fmla="*/ 16268 h 16269"/>
                <a:gd name="T14" fmla="*/ 3518 w 4298"/>
                <a:gd name="T15" fmla="*/ 13397 h 16269"/>
                <a:gd name="T16" fmla="*/ 3518 w 4298"/>
                <a:gd name="T17" fmla="*/ 13397 h 16269"/>
                <a:gd name="T18" fmla="*/ 3518 w 4298"/>
                <a:gd name="T19" fmla="*/ 15311 h 16269"/>
                <a:gd name="T20" fmla="*/ 4297 w 4298"/>
                <a:gd name="T21" fmla="*/ 15311 h 16269"/>
                <a:gd name="T22" fmla="*/ 4297 w 4298"/>
                <a:gd name="T23" fmla="*/ 12919 h 16269"/>
                <a:gd name="T24" fmla="*/ 4297 w 4298"/>
                <a:gd name="T25" fmla="*/ 5263 h 16269"/>
                <a:gd name="T26" fmla="*/ 2345 w 4298"/>
                <a:gd name="T27" fmla="*/ 0 h 16269"/>
                <a:gd name="T28" fmla="*/ 262 w 4298"/>
                <a:gd name="T29" fmla="*/ 4307 h 16269"/>
                <a:gd name="T30" fmla="*/ 1173 w 4298"/>
                <a:gd name="T31" fmla="*/ 4307 h 16269"/>
                <a:gd name="T32" fmla="*/ 3518 w 4298"/>
                <a:gd name="T33" fmla="*/ 9091 h 16269"/>
                <a:gd name="T34" fmla="*/ 1955 w 4298"/>
                <a:gd name="T35" fmla="*/ 13876 h 16269"/>
                <a:gd name="T36" fmla="*/ 914 w 4298"/>
                <a:gd name="T37" fmla="*/ 11005 h 16269"/>
                <a:gd name="T38" fmla="*/ 2214 w 4298"/>
                <a:gd name="T39" fmla="*/ 8134 h 16269"/>
                <a:gd name="T40" fmla="*/ 3518 w 4298"/>
                <a:gd name="T41" fmla="*/ 8134 h 16269"/>
                <a:gd name="T42" fmla="*/ 3518 w 4298"/>
                <a:gd name="T43" fmla="*/ 9091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8" h="16269">
                  <a:moveTo>
                    <a:pt x="1173" y="4307"/>
                  </a:moveTo>
                  <a:cubicBezTo>
                    <a:pt x="1173" y="2871"/>
                    <a:pt x="1693" y="1914"/>
                    <a:pt x="2214" y="1914"/>
                  </a:cubicBezTo>
                  <a:cubicBezTo>
                    <a:pt x="2997" y="1914"/>
                    <a:pt x="3518" y="2871"/>
                    <a:pt x="3518" y="5742"/>
                  </a:cubicBezTo>
                  <a:cubicBezTo>
                    <a:pt x="3518" y="6220"/>
                    <a:pt x="3518" y="6220"/>
                    <a:pt x="3518" y="6220"/>
                  </a:cubicBezTo>
                  <a:cubicBezTo>
                    <a:pt x="3128" y="6220"/>
                    <a:pt x="2735" y="6220"/>
                    <a:pt x="2086" y="6220"/>
                  </a:cubicBezTo>
                  <a:cubicBezTo>
                    <a:pt x="652" y="6699"/>
                    <a:pt x="0" y="8134"/>
                    <a:pt x="0" y="11005"/>
                  </a:cubicBezTo>
                  <a:cubicBezTo>
                    <a:pt x="0" y="13876"/>
                    <a:pt x="783" y="16268"/>
                    <a:pt x="1693" y="16268"/>
                  </a:cubicBezTo>
                  <a:cubicBezTo>
                    <a:pt x="2607" y="16268"/>
                    <a:pt x="3128" y="15790"/>
                    <a:pt x="3518" y="13397"/>
                  </a:cubicBezTo>
                  <a:cubicBezTo>
                    <a:pt x="3518" y="13397"/>
                    <a:pt x="3518" y="13397"/>
                    <a:pt x="3518" y="13397"/>
                  </a:cubicBezTo>
                  <a:cubicBezTo>
                    <a:pt x="3518" y="14354"/>
                    <a:pt x="3518" y="14833"/>
                    <a:pt x="3518" y="15311"/>
                  </a:cubicBezTo>
                  <a:cubicBezTo>
                    <a:pt x="4297" y="15311"/>
                    <a:pt x="4297" y="15311"/>
                    <a:pt x="4297" y="15311"/>
                  </a:cubicBezTo>
                  <a:cubicBezTo>
                    <a:pt x="4297" y="14833"/>
                    <a:pt x="4297" y="13876"/>
                    <a:pt x="4297" y="12919"/>
                  </a:cubicBezTo>
                  <a:cubicBezTo>
                    <a:pt x="4297" y="5263"/>
                    <a:pt x="4297" y="5263"/>
                    <a:pt x="4297" y="5263"/>
                  </a:cubicBezTo>
                  <a:cubicBezTo>
                    <a:pt x="4297" y="1436"/>
                    <a:pt x="3518" y="0"/>
                    <a:pt x="2345" y="0"/>
                  </a:cubicBezTo>
                  <a:cubicBezTo>
                    <a:pt x="1435" y="0"/>
                    <a:pt x="393" y="957"/>
                    <a:pt x="262" y="4307"/>
                  </a:cubicBezTo>
                  <a:cubicBezTo>
                    <a:pt x="1173" y="4307"/>
                    <a:pt x="1173" y="4307"/>
                    <a:pt x="1173" y="4307"/>
                  </a:cubicBezTo>
                  <a:close/>
                  <a:moveTo>
                    <a:pt x="3518" y="9091"/>
                  </a:moveTo>
                  <a:cubicBezTo>
                    <a:pt x="3518" y="12440"/>
                    <a:pt x="2997" y="13876"/>
                    <a:pt x="1955" y="13876"/>
                  </a:cubicBezTo>
                  <a:cubicBezTo>
                    <a:pt x="1173" y="13876"/>
                    <a:pt x="914" y="12440"/>
                    <a:pt x="914" y="11005"/>
                  </a:cubicBezTo>
                  <a:cubicBezTo>
                    <a:pt x="914" y="9091"/>
                    <a:pt x="1435" y="8613"/>
                    <a:pt x="2214" y="8134"/>
                  </a:cubicBezTo>
                  <a:cubicBezTo>
                    <a:pt x="2866" y="8134"/>
                    <a:pt x="3256" y="8134"/>
                    <a:pt x="3518" y="8134"/>
                  </a:cubicBezTo>
                  <a:cubicBezTo>
                    <a:pt x="3518" y="9091"/>
                    <a:pt x="3518" y="9091"/>
                    <a:pt x="3518" y="9091"/>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11"/>
            <p:cNvSpPr>
              <a:spLocks noChangeArrowheads="1"/>
            </p:cNvSpPr>
            <p:nvPr/>
          </p:nvSpPr>
          <p:spPr bwMode="auto">
            <a:xfrm>
              <a:off x="4613" y="3944"/>
              <a:ext cx="7" cy="57"/>
            </a:xfrm>
            <a:custGeom>
              <a:avLst/>
              <a:gdLst>
                <a:gd name="T0" fmla="*/ 0 w 787"/>
                <a:gd name="T1" fmla="*/ 1 h 21054"/>
                <a:gd name="T2" fmla="*/ 0 w 787"/>
                <a:gd name="T3" fmla="*/ 21053 h 21054"/>
                <a:gd name="T4" fmla="*/ 786 w 787"/>
                <a:gd name="T5" fmla="*/ 21053 h 21054"/>
                <a:gd name="T6" fmla="*/ 786 w 787"/>
                <a:gd name="T7" fmla="*/ 1 h 21054"/>
                <a:gd name="T8" fmla="*/ 0 w 787"/>
                <a:gd name="T9" fmla="*/ 1 h 21054"/>
              </a:gdLst>
              <a:ahLst/>
              <a:cxnLst>
                <a:cxn ang="0">
                  <a:pos x="T0" y="T1"/>
                </a:cxn>
                <a:cxn ang="0">
                  <a:pos x="T2" y="T3"/>
                </a:cxn>
                <a:cxn ang="0">
                  <a:pos x="T4" y="T5"/>
                </a:cxn>
                <a:cxn ang="0">
                  <a:pos x="T6" y="T7"/>
                </a:cxn>
                <a:cxn ang="0">
                  <a:pos x="T8" y="T9"/>
                </a:cxn>
              </a:cxnLst>
              <a:rect l="0" t="0" r="r" b="b"/>
              <a:pathLst>
                <a:path w="787" h="21054">
                  <a:moveTo>
                    <a:pt x="0" y="1"/>
                  </a:moveTo>
                  <a:lnTo>
                    <a:pt x="0" y="21053"/>
                  </a:lnTo>
                  <a:lnTo>
                    <a:pt x="786" y="21053"/>
                  </a:lnTo>
                  <a:lnTo>
                    <a:pt x="786" y="1"/>
                  </a:lnTo>
                  <a:lnTo>
                    <a:pt x="0" y="1"/>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12"/>
            <p:cNvSpPr>
              <a:spLocks noChangeArrowheads="1"/>
            </p:cNvSpPr>
            <p:nvPr/>
          </p:nvSpPr>
          <p:spPr bwMode="auto">
            <a:xfrm>
              <a:off x="4674" y="3944"/>
              <a:ext cx="55" cy="57"/>
            </a:xfrm>
            <a:custGeom>
              <a:avLst/>
              <a:gdLst>
                <a:gd name="T0" fmla="*/ 4720 w 5608"/>
                <a:gd name="T1" fmla="*/ 18230 h 21054"/>
                <a:gd name="T2" fmla="*/ 4720 w 5608"/>
                <a:gd name="T3" fmla="*/ 18230 h 21054"/>
                <a:gd name="T4" fmla="*/ 1166 w 5608"/>
                <a:gd name="T5" fmla="*/ 1 h 21054"/>
                <a:gd name="T6" fmla="*/ 1 w 5608"/>
                <a:gd name="T7" fmla="*/ 1 h 21054"/>
                <a:gd name="T8" fmla="*/ 1 w 5608"/>
                <a:gd name="T9" fmla="*/ 21053 h 21054"/>
                <a:gd name="T10" fmla="*/ 780 w 5608"/>
                <a:gd name="T11" fmla="*/ 21053 h 21054"/>
                <a:gd name="T12" fmla="*/ 780 w 5608"/>
                <a:gd name="T13" fmla="*/ 2836 h 21054"/>
                <a:gd name="T14" fmla="*/ 4445 w 5608"/>
                <a:gd name="T15" fmla="*/ 21053 h 21054"/>
                <a:gd name="T16" fmla="*/ 5608 w 5608"/>
                <a:gd name="T17" fmla="*/ 21053 h 21054"/>
                <a:gd name="T18" fmla="*/ 5608 w 5608"/>
                <a:gd name="T19" fmla="*/ 1 h 21054"/>
                <a:gd name="T20" fmla="*/ 4720 w 5608"/>
                <a:gd name="T21" fmla="*/ 1 h 21054"/>
                <a:gd name="T22" fmla="*/ 4720 w 5608"/>
                <a:gd name="T23" fmla="*/ 18230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08" h="21054">
                  <a:moveTo>
                    <a:pt x="4720" y="18230"/>
                  </a:moveTo>
                  <a:lnTo>
                    <a:pt x="4720" y="18230"/>
                  </a:lnTo>
                  <a:lnTo>
                    <a:pt x="1166" y="1"/>
                  </a:lnTo>
                  <a:lnTo>
                    <a:pt x="1" y="1"/>
                  </a:lnTo>
                  <a:lnTo>
                    <a:pt x="1" y="21053"/>
                  </a:lnTo>
                  <a:lnTo>
                    <a:pt x="780" y="21053"/>
                  </a:lnTo>
                  <a:lnTo>
                    <a:pt x="780" y="2836"/>
                  </a:lnTo>
                  <a:lnTo>
                    <a:pt x="4445" y="21053"/>
                  </a:lnTo>
                  <a:lnTo>
                    <a:pt x="5608" y="21053"/>
                  </a:lnTo>
                  <a:lnTo>
                    <a:pt x="5608" y="1"/>
                  </a:lnTo>
                  <a:lnTo>
                    <a:pt x="4720" y="1"/>
                  </a:lnTo>
                  <a:lnTo>
                    <a:pt x="4720" y="18230"/>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5" name="Freeform 13"/>
            <p:cNvSpPr>
              <a:spLocks noChangeArrowheads="1"/>
            </p:cNvSpPr>
            <p:nvPr/>
          </p:nvSpPr>
          <p:spPr bwMode="auto">
            <a:xfrm>
              <a:off x="4744" y="3960"/>
              <a:ext cx="45" cy="43"/>
            </a:xfrm>
            <a:custGeom>
              <a:avLst/>
              <a:gdLst>
                <a:gd name="T0" fmla="*/ 793 w 4612"/>
                <a:gd name="T1" fmla="*/ 6699 h 16269"/>
                <a:gd name="T2" fmla="*/ 2375 w 4612"/>
                <a:gd name="T3" fmla="*/ 1914 h 16269"/>
                <a:gd name="T4" fmla="*/ 3822 w 4612"/>
                <a:gd name="T5" fmla="*/ 6699 h 16269"/>
                <a:gd name="T6" fmla="*/ 793 w 4612"/>
                <a:gd name="T7" fmla="*/ 6699 h 16269"/>
                <a:gd name="T8" fmla="*/ 4612 w 4612"/>
                <a:gd name="T9" fmla="*/ 8134 h 16269"/>
                <a:gd name="T10" fmla="*/ 2375 w 4612"/>
                <a:gd name="T11" fmla="*/ 0 h 16269"/>
                <a:gd name="T12" fmla="*/ 0 w 4612"/>
                <a:gd name="T13" fmla="*/ 8613 h 16269"/>
                <a:gd name="T14" fmla="*/ 2375 w 4612"/>
                <a:gd name="T15" fmla="*/ 16268 h 16269"/>
                <a:gd name="T16" fmla="*/ 4481 w 4612"/>
                <a:gd name="T17" fmla="*/ 11005 h 16269"/>
                <a:gd name="T18" fmla="*/ 3691 w 4612"/>
                <a:gd name="T19" fmla="*/ 11005 h 16269"/>
                <a:gd name="T20" fmla="*/ 2375 w 4612"/>
                <a:gd name="T21" fmla="*/ 13876 h 16269"/>
                <a:gd name="T22" fmla="*/ 793 w 4612"/>
                <a:gd name="T23" fmla="*/ 9091 h 16269"/>
                <a:gd name="T24" fmla="*/ 4612 w 4612"/>
                <a:gd name="T25" fmla="*/ 9091 h 16269"/>
                <a:gd name="T26" fmla="*/ 4612 w 4612"/>
                <a:gd name="T27" fmla="*/ 813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12" h="16269">
                  <a:moveTo>
                    <a:pt x="793" y="6699"/>
                  </a:moveTo>
                  <a:cubicBezTo>
                    <a:pt x="924" y="3350"/>
                    <a:pt x="1582" y="1914"/>
                    <a:pt x="2375" y="1914"/>
                  </a:cubicBezTo>
                  <a:cubicBezTo>
                    <a:pt x="3033" y="1914"/>
                    <a:pt x="3822" y="3350"/>
                    <a:pt x="3822" y="6699"/>
                  </a:cubicBezTo>
                  <a:cubicBezTo>
                    <a:pt x="793" y="6699"/>
                    <a:pt x="793" y="6699"/>
                    <a:pt x="793" y="6699"/>
                  </a:cubicBezTo>
                  <a:close/>
                  <a:moveTo>
                    <a:pt x="4612" y="8134"/>
                  </a:moveTo>
                  <a:cubicBezTo>
                    <a:pt x="4612" y="2871"/>
                    <a:pt x="3822" y="0"/>
                    <a:pt x="2375" y="0"/>
                  </a:cubicBezTo>
                  <a:cubicBezTo>
                    <a:pt x="924" y="0"/>
                    <a:pt x="0" y="2871"/>
                    <a:pt x="0" y="8613"/>
                  </a:cubicBezTo>
                  <a:cubicBezTo>
                    <a:pt x="0" y="12919"/>
                    <a:pt x="924" y="16268"/>
                    <a:pt x="2375" y="16268"/>
                  </a:cubicBezTo>
                  <a:cubicBezTo>
                    <a:pt x="3295" y="16268"/>
                    <a:pt x="4350" y="14833"/>
                    <a:pt x="4481" y="11005"/>
                  </a:cubicBezTo>
                  <a:cubicBezTo>
                    <a:pt x="3691" y="11005"/>
                    <a:pt x="3691" y="11005"/>
                    <a:pt x="3691" y="11005"/>
                  </a:cubicBezTo>
                  <a:cubicBezTo>
                    <a:pt x="3560" y="13397"/>
                    <a:pt x="2899" y="13876"/>
                    <a:pt x="2375" y="13876"/>
                  </a:cubicBezTo>
                  <a:cubicBezTo>
                    <a:pt x="1451" y="13876"/>
                    <a:pt x="924" y="11962"/>
                    <a:pt x="793" y="9091"/>
                  </a:cubicBezTo>
                  <a:cubicBezTo>
                    <a:pt x="4612" y="9091"/>
                    <a:pt x="4612" y="9091"/>
                    <a:pt x="4612" y="9091"/>
                  </a:cubicBezTo>
                  <a:cubicBezTo>
                    <a:pt x="4612" y="8134"/>
                    <a:pt x="4612" y="8134"/>
                    <a:pt x="4612" y="813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 name="Freeform 14"/>
            <p:cNvSpPr>
              <a:spLocks noChangeArrowheads="1"/>
            </p:cNvSpPr>
            <p:nvPr/>
          </p:nvSpPr>
          <p:spPr bwMode="auto">
            <a:xfrm>
              <a:off x="4798" y="3951"/>
              <a:ext cx="31" cy="51"/>
            </a:xfrm>
            <a:custGeom>
              <a:avLst/>
              <a:gdLst>
                <a:gd name="T0" fmla="*/ 1068 w 3197"/>
                <a:gd name="T1" fmla="*/ 3793 h 18949"/>
                <a:gd name="T2" fmla="*/ 0 w 3197"/>
                <a:gd name="T3" fmla="*/ 3793 h 18949"/>
                <a:gd name="T4" fmla="*/ 0 w 3197"/>
                <a:gd name="T5" fmla="*/ 6161 h 18949"/>
                <a:gd name="T6" fmla="*/ 1068 w 3197"/>
                <a:gd name="T7" fmla="*/ 6161 h 18949"/>
                <a:gd name="T8" fmla="*/ 1068 w 3197"/>
                <a:gd name="T9" fmla="*/ 14690 h 18949"/>
                <a:gd name="T10" fmla="*/ 2398 w 3197"/>
                <a:gd name="T11" fmla="*/ 18948 h 18949"/>
                <a:gd name="T12" fmla="*/ 3197 w 3197"/>
                <a:gd name="T13" fmla="*/ 18482 h 18949"/>
                <a:gd name="T14" fmla="*/ 3197 w 3197"/>
                <a:gd name="T15" fmla="*/ 16580 h 18949"/>
                <a:gd name="T16" fmla="*/ 2532 w 3197"/>
                <a:gd name="T17" fmla="*/ 17058 h 18949"/>
                <a:gd name="T18" fmla="*/ 1867 w 3197"/>
                <a:gd name="T19" fmla="*/ 14211 h 18949"/>
                <a:gd name="T20" fmla="*/ 1867 w 3197"/>
                <a:gd name="T21" fmla="*/ 6161 h 18949"/>
                <a:gd name="T22" fmla="*/ 3197 w 3197"/>
                <a:gd name="T23" fmla="*/ 6161 h 18949"/>
                <a:gd name="T24" fmla="*/ 3197 w 3197"/>
                <a:gd name="T25" fmla="*/ 3793 h 18949"/>
                <a:gd name="T26" fmla="*/ 1867 w 3197"/>
                <a:gd name="T27" fmla="*/ 3793 h 18949"/>
                <a:gd name="T28" fmla="*/ 1867 w 3197"/>
                <a:gd name="T29" fmla="*/ 1 h 18949"/>
                <a:gd name="T30" fmla="*/ 1068 w 3197"/>
                <a:gd name="T31" fmla="*/ 1424 h 18949"/>
                <a:gd name="T32" fmla="*/ 1068 w 3197"/>
                <a:gd name="T33" fmla="*/ 3793 h 18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97" h="18949">
                  <a:moveTo>
                    <a:pt x="1068" y="3793"/>
                  </a:moveTo>
                  <a:cubicBezTo>
                    <a:pt x="0" y="3793"/>
                    <a:pt x="0" y="3793"/>
                    <a:pt x="0" y="3793"/>
                  </a:cubicBezTo>
                  <a:cubicBezTo>
                    <a:pt x="0" y="6161"/>
                    <a:pt x="0" y="6161"/>
                    <a:pt x="0" y="6161"/>
                  </a:cubicBezTo>
                  <a:cubicBezTo>
                    <a:pt x="1068" y="6161"/>
                    <a:pt x="1068" y="6161"/>
                    <a:pt x="1068" y="6161"/>
                  </a:cubicBezTo>
                  <a:cubicBezTo>
                    <a:pt x="1068" y="14690"/>
                    <a:pt x="1068" y="14690"/>
                    <a:pt x="1068" y="14690"/>
                  </a:cubicBezTo>
                  <a:cubicBezTo>
                    <a:pt x="1068" y="18003"/>
                    <a:pt x="1598" y="18948"/>
                    <a:pt x="2398" y="18948"/>
                  </a:cubicBezTo>
                  <a:cubicBezTo>
                    <a:pt x="2666" y="18948"/>
                    <a:pt x="2931" y="18948"/>
                    <a:pt x="3197" y="18482"/>
                  </a:cubicBezTo>
                  <a:cubicBezTo>
                    <a:pt x="3197" y="16580"/>
                    <a:pt x="3197" y="16580"/>
                    <a:pt x="3197" y="16580"/>
                  </a:cubicBezTo>
                  <a:cubicBezTo>
                    <a:pt x="2931" y="17058"/>
                    <a:pt x="2666" y="17058"/>
                    <a:pt x="2532" y="17058"/>
                  </a:cubicBezTo>
                  <a:cubicBezTo>
                    <a:pt x="1998" y="17058"/>
                    <a:pt x="1867" y="16113"/>
                    <a:pt x="1867" y="14211"/>
                  </a:cubicBezTo>
                  <a:cubicBezTo>
                    <a:pt x="1867" y="6161"/>
                    <a:pt x="1867" y="6161"/>
                    <a:pt x="1867" y="6161"/>
                  </a:cubicBezTo>
                  <a:cubicBezTo>
                    <a:pt x="3197" y="6161"/>
                    <a:pt x="3197" y="6161"/>
                    <a:pt x="3197" y="6161"/>
                  </a:cubicBezTo>
                  <a:cubicBezTo>
                    <a:pt x="3197" y="3793"/>
                    <a:pt x="3197" y="3793"/>
                    <a:pt x="3197" y="3793"/>
                  </a:cubicBezTo>
                  <a:cubicBezTo>
                    <a:pt x="1867" y="3793"/>
                    <a:pt x="1867" y="3793"/>
                    <a:pt x="1867" y="3793"/>
                  </a:cubicBezTo>
                  <a:cubicBezTo>
                    <a:pt x="1867" y="1"/>
                    <a:pt x="1867" y="1"/>
                    <a:pt x="1867" y="1"/>
                  </a:cubicBezTo>
                  <a:cubicBezTo>
                    <a:pt x="1068" y="1424"/>
                    <a:pt x="1068" y="1424"/>
                    <a:pt x="1068" y="1424"/>
                  </a:cubicBezTo>
                  <a:cubicBezTo>
                    <a:pt x="1068" y="3793"/>
                    <a:pt x="1068" y="3793"/>
                    <a:pt x="1068" y="3793"/>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7" name="Freeform 15"/>
            <p:cNvSpPr>
              <a:spLocks noChangeArrowheads="1"/>
            </p:cNvSpPr>
            <p:nvPr/>
          </p:nvSpPr>
          <p:spPr bwMode="auto">
            <a:xfrm>
              <a:off x="4836" y="3961"/>
              <a:ext cx="86" cy="39"/>
            </a:xfrm>
            <a:custGeom>
              <a:avLst/>
              <a:gdLst>
                <a:gd name="T0" fmla="*/ 1831 w 8752"/>
                <a:gd name="T1" fmla="*/ 14737 h 14738"/>
                <a:gd name="T2" fmla="*/ 2771 w 8752"/>
                <a:gd name="T3" fmla="*/ 14737 h 14738"/>
                <a:gd name="T4" fmla="*/ 4324 w 8752"/>
                <a:gd name="T5" fmla="*/ 2429 h 14738"/>
                <a:gd name="T6" fmla="*/ 5873 w 8752"/>
                <a:gd name="T7" fmla="*/ 14737 h 14738"/>
                <a:gd name="T8" fmla="*/ 6924 w 8752"/>
                <a:gd name="T9" fmla="*/ 14737 h 14738"/>
                <a:gd name="T10" fmla="*/ 8752 w 8752"/>
                <a:gd name="T11" fmla="*/ 0 h 14738"/>
                <a:gd name="T12" fmla="*/ 7979 w 8752"/>
                <a:gd name="T13" fmla="*/ 0 h 14738"/>
                <a:gd name="T14" fmla="*/ 6538 w 8752"/>
                <a:gd name="T15" fmla="*/ 12321 h 14738"/>
                <a:gd name="T16" fmla="*/ 4821 w 8752"/>
                <a:gd name="T17" fmla="*/ 0 h 14738"/>
                <a:gd name="T18" fmla="*/ 3934 w 8752"/>
                <a:gd name="T19" fmla="*/ 0 h 14738"/>
                <a:gd name="T20" fmla="*/ 2329 w 8752"/>
                <a:gd name="T21" fmla="*/ 12321 h 14738"/>
                <a:gd name="T22" fmla="*/ 888 w 8752"/>
                <a:gd name="T23" fmla="*/ 0 h 14738"/>
                <a:gd name="T24" fmla="*/ 0 w 8752"/>
                <a:gd name="T25" fmla="*/ 0 h 14738"/>
                <a:gd name="T26" fmla="*/ 1831 w 8752"/>
                <a:gd name="T27"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52" h="14738">
                  <a:moveTo>
                    <a:pt x="1831" y="14737"/>
                  </a:moveTo>
                  <a:lnTo>
                    <a:pt x="2771" y="14737"/>
                  </a:lnTo>
                  <a:lnTo>
                    <a:pt x="4324" y="2429"/>
                  </a:lnTo>
                  <a:lnTo>
                    <a:pt x="5873" y="14737"/>
                  </a:lnTo>
                  <a:lnTo>
                    <a:pt x="6924" y="14737"/>
                  </a:lnTo>
                  <a:lnTo>
                    <a:pt x="8752" y="0"/>
                  </a:lnTo>
                  <a:lnTo>
                    <a:pt x="7979" y="0"/>
                  </a:lnTo>
                  <a:lnTo>
                    <a:pt x="6538" y="12321"/>
                  </a:lnTo>
                  <a:lnTo>
                    <a:pt x="4821" y="0"/>
                  </a:lnTo>
                  <a:lnTo>
                    <a:pt x="3934" y="0"/>
                  </a:lnTo>
                  <a:lnTo>
                    <a:pt x="2329" y="12321"/>
                  </a:lnTo>
                  <a:lnTo>
                    <a:pt x="888" y="0"/>
                  </a:lnTo>
                  <a:lnTo>
                    <a:pt x="0" y="0"/>
                  </a:lnTo>
                  <a:lnTo>
                    <a:pt x="1831" y="14737"/>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8" name="Freeform 16"/>
            <p:cNvSpPr>
              <a:spLocks noChangeArrowheads="1"/>
            </p:cNvSpPr>
            <p:nvPr/>
          </p:nvSpPr>
          <p:spPr bwMode="auto">
            <a:xfrm>
              <a:off x="4933" y="3960"/>
              <a:ext cx="48" cy="43"/>
            </a:xfrm>
            <a:custGeom>
              <a:avLst/>
              <a:gdLst>
                <a:gd name="T0" fmla="*/ 4979 w 4979"/>
                <a:gd name="T1" fmla="*/ 8134 h 16269"/>
                <a:gd name="T2" fmla="*/ 2490 w 4979"/>
                <a:gd name="T3" fmla="*/ 0 h 16269"/>
                <a:gd name="T4" fmla="*/ 1 w 4979"/>
                <a:gd name="T5" fmla="*/ 8134 h 16269"/>
                <a:gd name="T6" fmla="*/ 2490 w 4979"/>
                <a:gd name="T7" fmla="*/ 16268 h 16269"/>
                <a:gd name="T8" fmla="*/ 4979 w 4979"/>
                <a:gd name="T9" fmla="*/ 8134 h 16269"/>
                <a:gd name="T10" fmla="*/ 2490 w 4979"/>
                <a:gd name="T11" fmla="*/ 1914 h 16269"/>
                <a:gd name="T12" fmla="*/ 4193 w 4979"/>
                <a:gd name="T13" fmla="*/ 8134 h 16269"/>
                <a:gd name="T14" fmla="*/ 2490 w 4979"/>
                <a:gd name="T15" fmla="*/ 13876 h 16269"/>
                <a:gd name="T16" fmla="*/ 787 w 4979"/>
                <a:gd name="T17" fmla="*/ 8134 h 16269"/>
                <a:gd name="T18" fmla="*/ 2490 w 4979"/>
                <a:gd name="T19" fmla="*/ 1914 h 16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79" h="16269">
                  <a:moveTo>
                    <a:pt x="4979" y="8134"/>
                  </a:moveTo>
                  <a:cubicBezTo>
                    <a:pt x="4979" y="2871"/>
                    <a:pt x="4193" y="0"/>
                    <a:pt x="2490" y="0"/>
                  </a:cubicBezTo>
                  <a:cubicBezTo>
                    <a:pt x="787" y="0"/>
                    <a:pt x="1" y="3350"/>
                    <a:pt x="1" y="8134"/>
                  </a:cubicBezTo>
                  <a:cubicBezTo>
                    <a:pt x="1" y="13397"/>
                    <a:pt x="787" y="16268"/>
                    <a:pt x="2490" y="16268"/>
                  </a:cubicBezTo>
                  <a:cubicBezTo>
                    <a:pt x="4193" y="16268"/>
                    <a:pt x="4979" y="13397"/>
                    <a:pt x="4979" y="8134"/>
                  </a:cubicBezTo>
                  <a:close/>
                  <a:moveTo>
                    <a:pt x="2490" y="1914"/>
                  </a:moveTo>
                  <a:cubicBezTo>
                    <a:pt x="3669" y="1914"/>
                    <a:pt x="4193" y="4785"/>
                    <a:pt x="4193" y="8134"/>
                  </a:cubicBezTo>
                  <a:cubicBezTo>
                    <a:pt x="4193" y="11484"/>
                    <a:pt x="3669" y="13876"/>
                    <a:pt x="2490" y="13876"/>
                  </a:cubicBezTo>
                  <a:cubicBezTo>
                    <a:pt x="1442" y="13876"/>
                    <a:pt x="787" y="11484"/>
                    <a:pt x="787" y="8134"/>
                  </a:cubicBezTo>
                  <a:cubicBezTo>
                    <a:pt x="787" y="4785"/>
                    <a:pt x="1442" y="1914"/>
                    <a:pt x="2490" y="1914"/>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 name="Freeform 17"/>
            <p:cNvSpPr>
              <a:spLocks noChangeArrowheads="1"/>
            </p:cNvSpPr>
            <p:nvPr/>
          </p:nvSpPr>
          <p:spPr bwMode="auto">
            <a:xfrm>
              <a:off x="4998" y="3961"/>
              <a:ext cx="25" cy="39"/>
            </a:xfrm>
            <a:custGeom>
              <a:avLst/>
              <a:gdLst>
                <a:gd name="T0" fmla="*/ 1 w 2621"/>
                <a:gd name="T1" fmla="*/ 14737 h 14738"/>
                <a:gd name="T2" fmla="*/ 787 w 2621"/>
                <a:gd name="T3" fmla="*/ 14737 h 14738"/>
                <a:gd name="T4" fmla="*/ 787 w 2621"/>
                <a:gd name="T5" fmla="*/ 7608 h 14738"/>
                <a:gd name="T6" fmla="*/ 2228 w 2621"/>
                <a:gd name="T7" fmla="*/ 2381 h 14738"/>
                <a:gd name="T8" fmla="*/ 2621 w 2621"/>
                <a:gd name="T9" fmla="*/ 2381 h 14738"/>
                <a:gd name="T10" fmla="*/ 2621 w 2621"/>
                <a:gd name="T11" fmla="*/ 0 h 14738"/>
                <a:gd name="T12" fmla="*/ 2359 w 2621"/>
                <a:gd name="T13" fmla="*/ 0 h 14738"/>
                <a:gd name="T14" fmla="*/ 787 w 2621"/>
                <a:gd name="T15" fmla="*/ 3338 h 14738"/>
                <a:gd name="T16" fmla="*/ 787 w 2621"/>
                <a:gd name="T17" fmla="*/ 3338 h 14738"/>
                <a:gd name="T18" fmla="*/ 656 w 2621"/>
                <a:gd name="T19" fmla="*/ 0 h 14738"/>
                <a:gd name="T20" fmla="*/ 1 w 2621"/>
                <a:gd name="T21" fmla="*/ 0 h 14738"/>
                <a:gd name="T22" fmla="*/ 1 w 2621"/>
                <a:gd name="T23" fmla="*/ 3338 h 14738"/>
                <a:gd name="T24" fmla="*/ 1 w 2621"/>
                <a:gd name="T25" fmla="*/ 14737 h 14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1" h="14738">
                  <a:moveTo>
                    <a:pt x="1" y="14737"/>
                  </a:moveTo>
                  <a:cubicBezTo>
                    <a:pt x="787" y="14737"/>
                    <a:pt x="787" y="14737"/>
                    <a:pt x="787" y="14737"/>
                  </a:cubicBezTo>
                  <a:cubicBezTo>
                    <a:pt x="787" y="7608"/>
                    <a:pt x="787" y="7608"/>
                    <a:pt x="787" y="7608"/>
                  </a:cubicBezTo>
                  <a:cubicBezTo>
                    <a:pt x="787" y="4761"/>
                    <a:pt x="1311" y="2381"/>
                    <a:pt x="2228" y="2381"/>
                  </a:cubicBezTo>
                  <a:cubicBezTo>
                    <a:pt x="2359" y="2381"/>
                    <a:pt x="2490" y="2381"/>
                    <a:pt x="2621" y="2381"/>
                  </a:cubicBezTo>
                  <a:cubicBezTo>
                    <a:pt x="2621" y="0"/>
                    <a:pt x="2621" y="0"/>
                    <a:pt x="2621" y="0"/>
                  </a:cubicBezTo>
                  <a:cubicBezTo>
                    <a:pt x="2359" y="0"/>
                    <a:pt x="2359" y="0"/>
                    <a:pt x="2359" y="0"/>
                  </a:cubicBezTo>
                  <a:cubicBezTo>
                    <a:pt x="1442" y="0"/>
                    <a:pt x="1049" y="957"/>
                    <a:pt x="787" y="3338"/>
                  </a:cubicBezTo>
                  <a:cubicBezTo>
                    <a:pt x="787" y="3338"/>
                    <a:pt x="787" y="3338"/>
                    <a:pt x="787" y="3338"/>
                  </a:cubicBezTo>
                  <a:cubicBezTo>
                    <a:pt x="787" y="1902"/>
                    <a:pt x="656" y="957"/>
                    <a:pt x="656" y="0"/>
                  </a:cubicBezTo>
                  <a:cubicBezTo>
                    <a:pt x="1" y="0"/>
                    <a:pt x="1" y="0"/>
                    <a:pt x="1" y="0"/>
                  </a:cubicBezTo>
                  <a:cubicBezTo>
                    <a:pt x="1" y="1436"/>
                    <a:pt x="1" y="2381"/>
                    <a:pt x="1" y="3338"/>
                  </a:cubicBezTo>
                  <a:cubicBezTo>
                    <a:pt x="1" y="14737"/>
                    <a:pt x="1" y="14737"/>
                    <a:pt x="1" y="14737"/>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 name="Freeform 18"/>
            <p:cNvSpPr>
              <a:spLocks noChangeArrowheads="1"/>
            </p:cNvSpPr>
            <p:nvPr/>
          </p:nvSpPr>
          <p:spPr bwMode="auto">
            <a:xfrm>
              <a:off x="5038" y="3944"/>
              <a:ext cx="43" cy="57"/>
            </a:xfrm>
            <a:custGeom>
              <a:avLst/>
              <a:gdLst>
                <a:gd name="T0" fmla="*/ 1 w 4455"/>
                <a:gd name="T1" fmla="*/ 21053 h 21054"/>
                <a:gd name="T2" fmla="*/ 780 w 4455"/>
                <a:gd name="T3" fmla="*/ 21053 h 21054"/>
                <a:gd name="T4" fmla="*/ 780 w 4455"/>
                <a:gd name="T5" fmla="*/ 12967 h 21054"/>
                <a:gd name="T6" fmla="*/ 3286 w 4455"/>
                <a:gd name="T7" fmla="*/ 21053 h 21054"/>
                <a:gd name="T8" fmla="*/ 4455 w 4455"/>
                <a:gd name="T9" fmla="*/ 21053 h 21054"/>
                <a:gd name="T10" fmla="*/ 1838 w 4455"/>
                <a:gd name="T11" fmla="*/ 12967 h 21054"/>
                <a:gd name="T12" fmla="*/ 4065 w 4455"/>
                <a:gd name="T13" fmla="*/ 6281 h 21054"/>
                <a:gd name="T14" fmla="*/ 3007 w 4455"/>
                <a:gd name="T15" fmla="*/ 6281 h 21054"/>
                <a:gd name="T16" fmla="*/ 780 w 4455"/>
                <a:gd name="T17" fmla="*/ 12560 h 21054"/>
                <a:gd name="T18" fmla="*/ 780 w 4455"/>
                <a:gd name="T19" fmla="*/ 1 h 21054"/>
                <a:gd name="T20" fmla="*/ 1 w 4455"/>
                <a:gd name="T21" fmla="*/ 1 h 21054"/>
                <a:gd name="T22" fmla="*/ 1 w 4455"/>
                <a:gd name="T23" fmla="*/ 21053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55" h="21054">
                  <a:moveTo>
                    <a:pt x="1" y="21053"/>
                  </a:moveTo>
                  <a:lnTo>
                    <a:pt x="780" y="21053"/>
                  </a:lnTo>
                  <a:lnTo>
                    <a:pt x="780" y="12967"/>
                  </a:lnTo>
                  <a:lnTo>
                    <a:pt x="3286" y="21053"/>
                  </a:lnTo>
                  <a:lnTo>
                    <a:pt x="4455" y="21053"/>
                  </a:lnTo>
                  <a:lnTo>
                    <a:pt x="1838" y="12967"/>
                  </a:lnTo>
                  <a:lnTo>
                    <a:pt x="4065" y="6281"/>
                  </a:lnTo>
                  <a:lnTo>
                    <a:pt x="3007" y="6281"/>
                  </a:lnTo>
                  <a:lnTo>
                    <a:pt x="780" y="12560"/>
                  </a:lnTo>
                  <a:lnTo>
                    <a:pt x="780" y="1"/>
                  </a:lnTo>
                  <a:lnTo>
                    <a:pt x="1" y="1"/>
                  </a:lnTo>
                  <a:lnTo>
                    <a:pt x="1" y="21053"/>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 name="Freeform 19"/>
            <p:cNvSpPr>
              <a:spLocks noChangeArrowheads="1"/>
            </p:cNvSpPr>
            <p:nvPr/>
          </p:nvSpPr>
          <p:spPr bwMode="auto">
            <a:xfrm>
              <a:off x="5094" y="3944"/>
              <a:ext cx="7" cy="57"/>
            </a:xfrm>
            <a:custGeom>
              <a:avLst/>
              <a:gdLst>
                <a:gd name="T0" fmla="*/ 1 w 840"/>
                <a:gd name="T1" fmla="*/ 21053 h 21054"/>
                <a:gd name="T2" fmla="*/ 839 w 840"/>
                <a:gd name="T3" fmla="*/ 21053 h 21054"/>
                <a:gd name="T4" fmla="*/ 839 w 840"/>
                <a:gd name="T5" fmla="*/ 6281 h 21054"/>
                <a:gd name="T6" fmla="*/ 1 w 840"/>
                <a:gd name="T7" fmla="*/ 6281 h 21054"/>
                <a:gd name="T8" fmla="*/ 1 w 840"/>
                <a:gd name="T9" fmla="*/ 21053 h 21054"/>
                <a:gd name="T10" fmla="*/ 1 w 840"/>
                <a:gd name="T11" fmla="*/ 2836 h 21054"/>
                <a:gd name="T12" fmla="*/ 839 w 840"/>
                <a:gd name="T13" fmla="*/ 2836 h 21054"/>
                <a:gd name="T14" fmla="*/ 839 w 840"/>
                <a:gd name="T15" fmla="*/ 1 h 21054"/>
                <a:gd name="T16" fmla="*/ 1 w 840"/>
                <a:gd name="T17" fmla="*/ 1 h 21054"/>
                <a:gd name="T18" fmla="*/ 1 w 840"/>
                <a:gd name="T19" fmla="*/ 2836 h 2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0" h="21054">
                  <a:moveTo>
                    <a:pt x="1" y="21053"/>
                  </a:moveTo>
                  <a:lnTo>
                    <a:pt x="839" y="21053"/>
                  </a:lnTo>
                  <a:lnTo>
                    <a:pt x="839" y="6281"/>
                  </a:lnTo>
                  <a:lnTo>
                    <a:pt x="1" y="6281"/>
                  </a:lnTo>
                  <a:lnTo>
                    <a:pt x="1" y="21053"/>
                  </a:lnTo>
                  <a:close/>
                  <a:moveTo>
                    <a:pt x="1" y="2836"/>
                  </a:moveTo>
                  <a:lnTo>
                    <a:pt x="839" y="2836"/>
                  </a:lnTo>
                  <a:lnTo>
                    <a:pt x="839" y="1"/>
                  </a:lnTo>
                  <a:lnTo>
                    <a:pt x="1" y="1"/>
                  </a:lnTo>
                  <a:lnTo>
                    <a:pt x="1" y="2836"/>
                  </a:ln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 name="Freeform 20"/>
            <p:cNvSpPr>
              <a:spLocks noChangeArrowheads="1"/>
            </p:cNvSpPr>
            <p:nvPr/>
          </p:nvSpPr>
          <p:spPr bwMode="auto">
            <a:xfrm>
              <a:off x="5120" y="3960"/>
              <a:ext cx="44" cy="41"/>
            </a:xfrm>
            <a:custGeom>
              <a:avLst/>
              <a:gdLst>
                <a:gd name="T0" fmla="*/ 1 w 4560"/>
                <a:gd name="T1" fmla="*/ 15311 h 15312"/>
                <a:gd name="T2" fmla="*/ 915 w 4560"/>
                <a:gd name="T3" fmla="*/ 15311 h 15312"/>
                <a:gd name="T4" fmla="*/ 915 w 4560"/>
                <a:gd name="T5" fmla="*/ 8613 h 15312"/>
                <a:gd name="T6" fmla="*/ 2477 w 4560"/>
                <a:gd name="T7" fmla="*/ 1914 h 15312"/>
                <a:gd name="T8" fmla="*/ 3780 w 4560"/>
                <a:gd name="T9" fmla="*/ 7177 h 15312"/>
                <a:gd name="T10" fmla="*/ 3780 w 4560"/>
                <a:gd name="T11" fmla="*/ 15311 h 15312"/>
                <a:gd name="T12" fmla="*/ 4560 w 4560"/>
                <a:gd name="T13" fmla="*/ 15311 h 15312"/>
                <a:gd name="T14" fmla="*/ 4560 w 4560"/>
                <a:gd name="T15" fmla="*/ 7177 h 15312"/>
                <a:gd name="T16" fmla="*/ 2608 w 4560"/>
                <a:gd name="T17" fmla="*/ 0 h 15312"/>
                <a:gd name="T18" fmla="*/ 784 w 4560"/>
                <a:gd name="T19" fmla="*/ 3350 h 15312"/>
                <a:gd name="T20" fmla="*/ 784 w 4560"/>
                <a:gd name="T21" fmla="*/ 3350 h 15312"/>
                <a:gd name="T22" fmla="*/ 784 w 4560"/>
                <a:gd name="T23" fmla="*/ 479 h 15312"/>
                <a:gd name="T24" fmla="*/ 1 w 4560"/>
                <a:gd name="T25" fmla="*/ 479 h 15312"/>
                <a:gd name="T26" fmla="*/ 1 w 4560"/>
                <a:gd name="T27" fmla="*/ 3828 h 15312"/>
                <a:gd name="T28" fmla="*/ 1 w 4560"/>
                <a:gd name="T29" fmla="*/ 15311 h 15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60" h="15312">
                  <a:moveTo>
                    <a:pt x="1" y="15311"/>
                  </a:moveTo>
                  <a:cubicBezTo>
                    <a:pt x="915" y="15311"/>
                    <a:pt x="915" y="15311"/>
                    <a:pt x="915" y="15311"/>
                  </a:cubicBezTo>
                  <a:cubicBezTo>
                    <a:pt x="915" y="8613"/>
                    <a:pt x="915" y="8613"/>
                    <a:pt x="915" y="8613"/>
                  </a:cubicBezTo>
                  <a:cubicBezTo>
                    <a:pt x="915" y="3828"/>
                    <a:pt x="1694" y="1914"/>
                    <a:pt x="2477" y="1914"/>
                  </a:cubicBezTo>
                  <a:cubicBezTo>
                    <a:pt x="3260" y="1914"/>
                    <a:pt x="3780" y="3828"/>
                    <a:pt x="3780" y="7177"/>
                  </a:cubicBezTo>
                  <a:cubicBezTo>
                    <a:pt x="3780" y="15311"/>
                    <a:pt x="3780" y="15311"/>
                    <a:pt x="3780" y="15311"/>
                  </a:cubicBezTo>
                  <a:cubicBezTo>
                    <a:pt x="4560" y="15311"/>
                    <a:pt x="4560" y="15311"/>
                    <a:pt x="4560" y="15311"/>
                  </a:cubicBezTo>
                  <a:cubicBezTo>
                    <a:pt x="4560" y="7177"/>
                    <a:pt x="4560" y="7177"/>
                    <a:pt x="4560" y="7177"/>
                  </a:cubicBezTo>
                  <a:cubicBezTo>
                    <a:pt x="4560" y="2393"/>
                    <a:pt x="3780" y="0"/>
                    <a:pt x="2608" y="0"/>
                  </a:cubicBezTo>
                  <a:cubicBezTo>
                    <a:pt x="1825" y="0"/>
                    <a:pt x="1304" y="957"/>
                    <a:pt x="784" y="3350"/>
                  </a:cubicBezTo>
                  <a:cubicBezTo>
                    <a:pt x="784" y="3350"/>
                    <a:pt x="784" y="3350"/>
                    <a:pt x="784" y="3350"/>
                  </a:cubicBezTo>
                  <a:cubicBezTo>
                    <a:pt x="784" y="2393"/>
                    <a:pt x="784" y="1436"/>
                    <a:pt x="784" y="479"/>
                  </a:cubicBezTo>
                  <a:cubicBezTo>
                    <a:pt x="1" y="479"/>
                    <a:pt x="1" y="479"/>
                    <a:pt x="1" y="479"/>
                  </a:cubicBezTo>
                  <a:cubicBezTo>
                    <a:pt x="1" y="1914"/>
                    <a:pt x="1" y="2871"/>
                    <a:pt x="1" y="3828"/>
                  </a:cubicBezTo>
                  <a:cubicBezTo>
                    <a:pt x="1" y="15311"/>
                    <a:pt x="1" y="15311"/>
                    <a:pt x="1" y="15311"/>
                  </a:cubicBezTo>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 name="Freeform 21"/>
            <p:cNvSpPr>
              <a:spLocks noChangeArrowheads="1"/>
            </p:cNvSpPr>
            <p:nvPr/>
          </p:nvSpPr>
          <p:spPr bwMode="auto">
            <a:xfrm>
              <a:off x="5179" y="3960"/>
              <a:ext cx="48" cy="58"/>
            </a:xfrm>
            <a:custGeom>
              <a:avLst/>
              <a:gdLst>
                <a:gd name="T0" fmla="*/ 135 w 4874"/>
                <a:gd name="T1" fmla="*/ 16830 h 21628"/>
                <a:gd name="T2" fmla="*/ 2372 w 4874"/>
                <a:gd name="T3" fmla="*/ 21627 h 21628"/>
                <a:gd name="T4" fmla="*/ 4874 w 4874"/>
                <a:gd name="T5" fmla="*/ 13457 h 21628"/>
                <a:gd name="T6" fmla="*/ 4874 w 4874"/>
                <a:gd name="T7" fmla="*/ 3373 h 21628"/>
                <a:gd name="T8" fmla="*/ 4874 w 4874"/>
                <a:gd name="T9" fmla="*/ 491 h 21628"/>
                <a:gd name="T10" fmla="*/ 4216 w 4874"/>
                <a:gd name="T11" fmla="*/ 491 h 21628"/>
                <a:gd name="T12" fmla="*/ 4085 w 4874"/>
                <a:gd name="T13" fmla="*/ 2895 h 21628"/>
                <a:gd name="T14" fmla="*/ 2372 w 4874"/>
                <a:gd name="T15" fmla="*/ 0 h 21628"/>
                <a:gd name="T16" fmla="*/ 1 w 4874"/>
                <a:gd name="T17" fmla="*/ 7692 h 21628"/>
                <a:gd name="T18" fmla="*/ 2372 w 4874"/>
                <a:gd name="T19" fmla="*/ 15383 h 21628"/>
                <a:gd name="T20" fmla="*/ 4085 w 4874"/>
                <a:gd name="T21" fmla="*/ 12500 h 21628"/>
                <a:gd name="T22" fmla="*/ 4085 w 4874"/>
                <a:gd name="T23" fmla="*/ 12500 h 21628"/>
                <a:gd name="T24" fmla="*/ 4085 w 4874"/>
                <a:gd name="T25" fmla="*/ 13948 h 21628"/>
                <a:gd name="T26" fmla="*/ 2372 w 4874"/>
                <a:gd name="T27" fmla="*/ 19713 h 21628"/>
                <a:gd name="T28" fmla="*/ 1055 w 4874"/>
                <a:gd name="T29" fmla="*/ 16830 h 21628"/>
                <a:gd name="T30" fmla="*/ 135 w 4874"/>
                <a:gd name="T31" fmla="*/ 16830 h 21628"/>
                <a:gd name="T32" fmla="*/ 924 w 4874"/>
                <a:gd name="T33" fmla="*/ 7692 h 21628"/>
                <a:gd name="T34" fmla="*/ 2506 w 4874"/>
                <a:gd name="T35" fmla="*/ 1926 h 21628"/>
                <a:gd name="T36" fmla="*/ 4085 w 4874"/>
                <a:gd name="T37" fmla="*/ 7692 h 21628"/>
                <a:gd name="T38" fmla="*/ 2506 w 4874"/>
                <a:gd name="T39" fmla="*/ 13457 h 21628"/>
                <a:gd name="T40" fmla="*/ 924 w 4874"/>
                <a:gd name="T41" fmla="*/ 7692 h 2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4" h="21628">
                  <a:moveTo>
                    <a:pt x="135" y="16830"/>
                  </a:moveTo>
                  <a:cubicBezTo>
                    <a:pt x="266" y="20192"/>
                    <a:pt x="793" y="21627"/>
                    <a:pt x="2372" y="21627"/>
                  </a:cubicBezTo>
                  <a:cubicBezTo>
                    <a:pt x="4085" y="21627"/>
                    <a:pt x="4874" y="19713"/>
                    <a:pt x="4874" y="13457"/>
                  </a:cubicBezTo>
                  <a:cubicBezTo>
                    <a:pt x="4874" y="3373"/>
                    <a:pt x="4874" y="3373"/>
                    <a:pt x="4874" y="3373"/>
                  </a:cubicBezTo>
                  <a:cubicBezTo>
                    <a:pt x="4874" y="2405"/>
                    <a:pt x="4874" y="1448"/>
                    <a:pt x="4874" y="491"/>
                  </a:cubicBezTo>
                  <a:cubicBezTo>
                    <a:pt x="4216" y="491"/>
                    <a:pt x="4216" y="491"/>
                    <a:pt x="4216" y="491"/>
                  </a:cubicBezTo>
                  <a:cubicBezTo>
                    <a:pt x="4216" y="1448"/>
                    <a:pt x="4085" y="1926"/>
                    <a:pt x="4085" y="2895"/>
                  </a:cubicBezTo>
                  <a:cubicBezTo>
                    <a:pt x="3692" y="969"/>
                    <a:pt x="3164" y="0"/>
                    <a:pt x="2372" y="0"/>
                  </a:cubicBezTo>
                  <a:cubicBezTo>
                    <a:pt x="1055" y="0"/>
                    <a:pt x="1" y="2895"/>
                    <a:pt x="1" y="7692"/>
                  </a:cubicBezTo>
                  <a:cubicBezTo>
                    <a:pt x="1" y="12500"/>
                    <a:pt x="1055" y="15383"/>
                    <a:pt x="2372" y="15383"/>
                  </a:cubicBezTo>
                  <a:cubicBezTo>
                    <a:pt x="3030" y="15383"/>
                    <a:pt x="3692" y="14426"/>
                    <a:pt x="4085" y="12500"/>
                  </a:cubicBezTo>
                  <a:cubicBezTo>
                    <a:pt x="4085" y="12500"/>
                    <a:pt x="4085" y="12500"/>
                    <a:pt x="4085" y="12500"/>
                  </a:cubicBezTo>
                  <a:cubicBezTo>
                    <a:pt x="4085" y="13948"/>
                    <a:pt x="4085" y="13948"/>
                    <a:pt x="4085" y="13948"/>
                  </a:cubicBezTo>
                  <a:cubicBezTo>
                    <a:pt x="4085" y="17309"/>
                    <a:pt x="3823" y="19713"/>
                    <a:pt x="2372" y="19713"/>
                  </a:cubicBezTo>
                  <a:cubicBezTo>
                    <a:pt x="1452" y="19713"/>
                    <a:pt x="1055" y="18266"/>
                    <a:pt x="1055" y="16830"/>
                  </a:cubicBezTo>
                  <a:cubicBezTo>
                    <a:pt x="135" y="16830"/>
                    <a:pt x="135" y="16830"/>
                    <a:pt x="135" y="16830"/>
                  </a:cubicBezTo>
                  <a:close/>
                  <a:moveTo>
                    <a:pt x="924" y="7692"/>
                  </a:moveTo>
                  <a:cubicBezTo>
                    <a:pt x="924" y="4330"/>
                    <a:pt x="1452" y="1926"/>
                    <a:pt x="2506" y="1926"/>
                  </a:cubicBezTo>
                  <a:cubicBezTo>
                    <a:pt x="3557" y="1926"/>
                    <a:pt x="4085" y="4330"/>
                    <a:pt x="4085" y="7692"/>
                  </a:cubicBezTo>
                  <a:cubicBezTo>
                    <a:pt x="4085" y="11065"/>
                    <a:pt x="3557" y="13457"/>
                    <a:pt x="2506" y="13457"/>
                  </a:cubicBezTo>
                  <a:cubicBezTo>
                    <a:pt x="1452" y="13457"/>
                    <a:pt x="924" y="11065"/>
                    <a:pt x="924" y="7692"/>
                  </a:cubicBezTo>
                  <a:close/>
                </a:path>
              </a:pathLst>
            </a:custGeom>
            <a:solidFill>
              <a:srgbClr val="435856"/>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2"/>
            <p:cNvSpPr>
              <a:spLocks noChangeArrowheads="1"/>
            </p:cNvSpPr>
            <p:nvPr/>
          </p:nvSpPr>
          <p:spPr bwMode="auto">
            <a:xfrm>
              <a:off x="4981" y="3689"/>
              <a:ext cx="253" cy="211"/>
            </a:xfrm>
            <a:custGeom>
              <a:avLst/>
              <a:gdLst>
                <a:gd name="T0" fmla="*/ 12017 w 25469"/>
                <a:gd name="T1" fmla="*/ 53936 h 77321"/>
                <a:gd name="T2" fmla="*/ 18548 w 25469"/>
                <a:gd name="T3" fmla="*/ 0 h 77321"/>
                <a:gd name="T4" fmla="*/ 25468 w 25469"/>
                <a:gd name="T5" fmla="*/ 0 h 77321"/>
                <a:gd name="T6" fmla="*/ 18024 w 25469"/>
                <a:gd name="T7" fmla="*/ 53936 h 77321"/>
                <a:gd name="T8" fmla="*/ 12017 w 25469"/>
                <a:gd name="T9" fmla="*/ 53936 h 77321"/>
                <a:gd name="T10" fmla="*/ 5228 w 25469"/>
                <a:gd name="T11" fmla="*/ 53936 h 77321"/>
                <a:gd name="T12" fmla="*/ 1 w 25469"/>
                <a:gd name="T13" fmla="*/ 0 h 77321"/>
                <a:gd name="T14" fmla="*/ 6793 w 25469"/>
                <a:gd name="T15" fmla="*/ 0 h 77321"/>
                <a:gd name="T16" fmla="*/ 11365 w 25469"/>
                <a:gd name="T17" fmla="*/ 53936 h 77321"/>
                <a:gd name="T18" fmla="*/ 5228 w 25469"/>
                <a:gd name="T19" fmla="*/ 53936 h 77321"/>
                <a:gd name="T20" fmla="*/ 14889 w 25469"/>
                <a:gd name="T21" fmla="*/ 77321 h 77321"/>
                <a:gd name="T22" fmla="*/ 7317 w 25469"/>
                <a:gd name="T23" fmla="*/ 77321 h 77321"/>
                <a:gd name="T24" fmla="*/ 5880 w 25469"/>
                <a:gd name="T25" fmla="*/ 60622 h 77321"/>
                <a:gd name="T26" fmla="*/ 17110 w 25469"/>
                <a:gd name="T27" fmla="*/ 60622 h 77321"/>
                <a:gd name="T28" fmla="*/ 14889 w 25469"/>
                <a:gd name="T29" fmla="*/ 77321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69" h="77321">
                  <a:moveTo>
                    <a:pt x="12017" y="53936"/>
                  </a:moveTo>
                  <a:cubicBezTo>
                    <a:pt x="13976" y="35802"/>
                    <a:pt x="16589" y="18625"/>
                    <a:pt x="18548" y="0"/>
                  </a:cubicBezTo>
                  <a:cubicBezTo>
                    <a:pt x="25468" y="0"/>
                    <a:pt x="25468" y="0"/>
                    <a:pt x="25468" y="0"/>
                  </a:cubicBezTo>
                  <a:cubicBezTo>
                    <a:pt x="22989" y="18146"/>
                    <a:pt x="20375" y="35802"/>
                    <a:pt x="18024" y="53936"/>
                  </a:cubicBezTo>
                  <a:cubicBezTo>
                    <a:pt x="12017" y="53936"/>
                    <a:pt x="12017" y="53936"/>
                    <a:pt x="12017" y="53936"/>
                  </a:cubicBezTo>
                  <a:close/>
                  <a:moveTo>
                    <a:pt x="5228" y="53936"/>
                  </a:moveTo>
                  <a:cubicBezTo>
                    <a:pt x="3528" y="35802"/>
                    <a:pt x="1701" y="18146"/>
                    <a:pt x="1" y="0"/>
                  </a:cubicBezTo>
                  <a:cubicBezTo>
                    <a:pt x="6793" y="0"/>
                    <a:pt x="6793" y="0"/>
                    <a:pt x="6793" y="0"/>
                  </a:cubicBezTo>
                  <a:cubicBezTo>
                    <a:pt x="8621" y="23876"/>
                    <a:pt x="10059" y="36280"/>
                    <a:pt x="11365" y="53936"/>
                  </a:cubicBezTo>
                  <a:cubicBezTo>
                    <a:pt x="5228" y="53936"/>
                    <a:pt x="5228" y="53936"/>
                    <a:pt x="5228" y="53936"/>
                  </a:cubicBezTo>
                  <a:close/>
                  <a:moveTo>
                    <a:pt x="14889" y="77321"/>
                  </a:moveTo>
                  <a:cubicBezTo>
                    <a:pt x="7317" y="77321"/>
                    <a:pt x="7317" y="77321"/>
                    <a:pt x="7317" y="77321"/>
                  </a:cubicBezTo>
                  <a:cubicBezTo>
                    <a:pt x="6793" y="71603"/>
                    <a:pt x="6273" y="66352"/>
                    <a:pt x="5880" y="60622"/>
                  </a:cubicBezTo>
                  <a:cubicBezTo>
                    <a:pt x="17110" y="60622"/>
                    <a:pt x="17110" y="60622"/>
                    <a:pt x="17110" y="60622"/>
                  </a:cubicBezTo>
                  <a:cubicBezTo>
                    <a:pt x="16327" y="66352"/>
                    <a:pt x="15544" y="71603"/>
                    <a:pt x="14889" y="77321"/>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23"/>
            <p:cNvSpPr>
              <a:spLocks noChangeArrowheads="1"/>
            </p:cNvSpPr>
            <p:nvPr/>
          </p:nvSpPr>
          <p:spPr bwMode="auto">
            <a:xfrm>
              <a:off x="4272" y="3766"/>
              <a:ext cx="157" cy="157"/>
            </a:xfrm>
            <a:custGeom>
              <a:avLst/>
              <a:gdLst>
                <a:gd name="T0" fmla="*/ 1704 w 15827"/>
                <a:gd name="T1" fmla="*/ 46818 h 57800"/>
                <a:gd name="T2" fmla="*/ 1 w 15827"/>
                <a:gd name="T3" fmla="*/ 32488 h 57800"/>
                <a:gd name="T4" fmla="*/ 4710 w 15827"/>
                <a:gd name="T5" fmla="*/ 32488 h 57800"/>
                <a:gd name="T6" fmla="*/ 5103 w 15827"/>
                <a:gd name="T7" fmla="*/ 34881 h 57800"/>
                <a:gd name="T8" fmla="*/ 1704 w 15827"/>
                <a:gd name="T9" fmla="*/ 46818 h 57800"/>
                <a:gd name="T10" fmla="*/ 15698 w 15827"/>
                <a:gd name="T11" fmla="*/ 32488 h 57800"/>
                <a:gd name="T12" fmla="*/ 7851 w 15827"/>
                <a:gd name="T13" fmla="*/ 57799 h 57800"/>
                <a:gd name="T14" fmla="*/ 3011 w 15827"/>
                <a:gd name="T15" fmla="*/ 51591 h 57800"/>
                <a:gd name="T16" fmla="*/ 6279 w 15827"/>
                <a:gd name="T17" fmla="*/ 39653 h 57800"/>
                <a:gd name="T18" fmla="*/ 7851 w 15827"/>
                <a:gd name="T19" fmla="*/ 41089 h 57800"/>
                <a:gd name="T20" fmla="*/ 10989 w 15827"/>
                <a:gd name="T21" fmla="*/ 32488 h 57800"/>
                <a:gd name="T22" fmla="*/ 15698 w 15827"/>
                <a:gd name="T23" fmla="*/ 32488 h 57800"/>
                <a:gd name="T24" fmla="*/ 3011 w 15827"/>
                <a:gd name="T25" fmla="*/ 6220 h 57800"/>
                <a:gd name="T26" fmla="*/ 7851 w 15827"/>
                <a:gd name="T27" fmla="*/ 0 h 57800"/>
                <a:gd name="T28" fmla="*/ 15826 w 15827"/>
                <a:gd name="T29" fmla="*/ 25802 h 57800"/>
                <a:gd name="T30" fmla="*/ 11120 w 15827"/>
                <a:gd name="T31" fmla="*/ 25802 h 57800"/>
                <a:gd name="T32" fmla="*/ 7851 w 15827"/>
                <a:gd name="T33" fmla="*/ 16723 h 57800"/>
                <a:gd name="T34" fmla="*/ 6279 w 15827"/>
                <a:gd name="T35" fmla="*/ 18158 h 57800"/>
                <a:gd name="T36" fmla="*/ 3011 w 15827"/>
                <a:gd name="T37" fmla="*/ 6220 h 57800"/>
                <a:gd name="T38" fmla="*/ 1 w 15827"/>
                <a:gd name="T39" fmla="*/ 25802 h 57800"/>
                <a:gd name="T40" fmla="*/ 1704 w 15827"/>
                <a:gd name="T41" fmla="*/ 10993 h 57800"/>
                <a:gd name="T42" fmla="*/ 4972 w 15827"/>
                <a:gd name="T43" fmla="*/ 22931 h 57800"/>
                <a:gd name="T44" fmla="*/ 4710 w 15827"/>
                <a:gd name="T45" fmla="*/ 25802 h 57800"/>
                <a:gd name="T46" fmla="*/ 1 w 15827"/>
                <a:gd name="T47" fmla="*/ 25802 h 57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27" h="57800">
                  <a:moveTo>
                    <a:pt x="1704" y="46818"/>
                  </a:moveTo>
                  <a:cubicBezTo>
                    <a:pt x="918" y="43003"/>
                    <a:pt x="263" y="38218"/>
                    <a:pt x="1" y="32488"/>
                  </a:cubicBezTo>
                  <a:cubicBezTo>
                    <a:pt x="4710" y="32488"/>
                    <a:pt x="4710" y="32488"/>
                    <a:pt x="4710" y="32488"/>
                  </a:cubicBezTo>
                  <a:cubicBezTo>
                    <a:pt x="4841" y="33445"/>
                    <a:pt x="4972" y="34402"/>
                    <a:pt x="5103" y="34881"/>
                  </a:cubicBezTo>
                  <a:cubicBezTo>
                    <a:pt x="1704" y="46818"/>
                    <a:pt x="1704" y="46818"/>
                    <a:pt x="1704" y="46818"/>
                  </a:cubicBezTo>
                  <a:close/>
                  <a:moveTo>
                    <a:pt x="15698" y="32488"/>
                  </a:moveTo>
                  <a:cubicBezTo>
                    <a:pt x="15174" y="46818"/>
                    <a:pt x="11903" y="57799"/>
                    <a:pt x="7851" y="57799"/>
                  </a:cubicBezTo>
                  <a:cubicBezTo>
                    <a:pt x="6017" y="57799"/>
                    <a:pt x="4317" y="55419"/>
                    <a:pt x="3011" y="51591"/>
                  </a:cubicBezTo>
                  <a:cubicBezTo>
                    <a:pt x="6279" y="39653"/>
                    <a:pt x="6279" y="39653"/>
                    <a:pt x="6279" y="39653"/>
                  </a:cubicBezTo>
                  <a:cubicBezTo>
                    <a:pt x="6803" y="40610"/>
                    <a:pt x="7327" y="41089"/>
                    <a:pt x="7851" y="41089"/>
                  </a:cubicBezTo>
                  <a:cubicBezTo>
                    <a:pt x="9420" y="41089"/>
                    <a:pt x="10596" y="37261"/>
                    <a:pt x="10989" y="32488"/>
                  </a:cubicBezTo>
                  <a:cubicBezTo>
                    <a:pt x="15698" y="32488"/>
                    <a:pt x="15698" y="32488"/>
                    <a:pt x="15698" y="32488"/>
                  </a:cubicBezTo>
                  <a:close/>
                  <a:moveTo>
                    <a:pt x="3011" y="6220"/>
                  </a:moveTo>
                  <a:cubicBezTo>
                    <a:pt x="4317" y="2393"/>
                    <a:pt x="6017" y="0"/>
                    <a:pt x="7851" y="0"/>
                  </a:cubicBezTo>
                  <a:cubicBezTo>
                    <a:pt x="12034" y="0"/>
                    <a:pt x="15436" y="11472"/>
                    <a:pt x="15826" y="25802"/>
                  </a:cubicBezTo>
                  <a:cubicBezTo>
                    <a:pt x="11120" y="25802"/>
                    <a:pt x="11120" y="25802"/>
                    <a:pt x="11120" y="25802"/>
                  </a:cubicBezTo>
                  <a:cubicBezTo>
                    <a:pt x="10727" y="20551"/>
                    <a:pt x="9420" y="16723"/>
                    <a:pt x="7851" y="16723"/>
                  </a:cubicBezTo>
                  <a:cubicBezTo>
                    <a:pt x="7327" y="16723"/>
                    <a:pt x="6672" y="17201"/>
                    <a:pt x="6279" y="18158"/>
                  </a:cubicBezTo>
                  <a:cubicBezTo>
                    <a:pt x="3011" y="6220"/>
                    <a:pt x="3011" y="6220"/>
                    <a:pt x="3011" y="6220"/>
                  </a:cubicBezTo>
                  <a:close/>
                  <a:moveTo>
                    <a:pt x="1" y="25802"/>
                  </a:moveTo>
                  <a:cubicBezTo>
                    <a:pt x="132" y="20072"/>
                    <a:pt x="787" y="14809"/>
                    <a:pt x="1704" y="10993"/>
                  </a:cubicBezTo>
                  <a:cubicBezTo>
                    <a:pt x="4972" y="22931"/>
                    <a:pt x="4972" y="22931"/>
                    <a:pt x="4972" y="22931"/>
                  </a:cubicBezTo>
                  <a:cubicBezTo>
                    <a:pt x="4841" y="23888"/>
                    <a:pt x="4710" y="24845"/>
                    <a:pt x="4710" y="25802"/>
                  </a:cubicBezTo>
                  <a:cubicBezTo>
                    <a:pt x="1" y="25802"/>
                    <a:pt x="1" y="25802"/>
                    <a:pt x="1" y="25802"/>
                  </a:cubicBezTo>
                  <a:close/>
                </a:path>
              </a:pathLst>
            </a:custGeom>
            <a:solidFill>
              <a:srgbClr val="FC1B1C"/>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24"/>
            <p:cNvSpPr>
              <a:spLocks noChangeArrowheads="1"/>
            </p:cNvSpPr>
            <p:nvPr/>
          </p:nvSpPr>
          <p:spPr bwMode="auto">
            <a:xfrm>
              <a:off x="5185" y="3689"/>
              <a:ext cx="267" cy="211"/>
            </a:xfrm>
            <a:custGeom>
              <a:avLst/>
              <a:gdLst>
                <a:gd name="T0" fmla="*/ 11076 w 26830"/>
                <a:gd name="T1" fmla="*/ 45359 h 77321"/>
                <a:gd name="T2" fmla="*/ 17194 w 26830"/>
                <a:gd name="T3" fmla="*/ 45359 h 77321"/>
                <a:gd name="T4" fmla="*/ 14718 w 26830"/>
                <a:gd name="T5" fmla="*/ 16723 h 77321"/>
                <a:gd name="T6" fmla="*/ 11076 w 26830"/>
                <a:gd name="T7" fmla="*/ 45359 h 77321"/>
                <a:gd name="T8" fmla="*/ 3518 w 26830"/>
                <a:gd name="T9" fmla="*/ 53948 h 77321"/>
                <a:gd name="T10" fmla="*/ 11076 w 26830"/>
                <a:gd name="T11" fmla="*/ 0 h 77321"/>
                <a:gd name="T12" fmla="*/ 19015 w 26830"/>
                <a:gd name="T13" fmla="*/ 0 h 77321"/>
                <a:gd name="T14" fmla="*/ 24360 w 26830"/>
                <a:gd name="T15" fmla="*/ 53948 h 77321"/>
                <a:gd name="T16" fmla="*/ 3518 w 26830"/>
                <a:gd name="T17" fmla="*/ 53948 h 77321"/>
                <a:gd name="T18" fmla="*/ 25140 w 26830"/>
                <a:gd name="T19" fmla="*/ 60622 h 77321"/>
                <a:gd name="T20" fmla="*/ 26830 w 26830"/>
                <a:gd name="T21" fmla="*/ 77321 h 77321"/>
                <a:gd name="T22" fmla="*/ 19801 w 26830"/>
                <a:gd name="T23" fmla="*/ 77321 h 77321"/>
                <a:gd name="T24" fmla="*/ 18367 w 26830"/>
                <a:gd name="T25" fmla="*/ 60622 h 77321"/>
                <a:gd name="T26" fmla="*/ 25140 w 26830"/>
                <a:gd name="T27" fmla="*/ 60622 h 77321"/>
                <a:gd name="T28" fmla="*/ 9249 w 26830"/>
                <a:gd name="T29" fmla="*/ 60622 h 77321"/>
                <a:gd name="T30" fmla="*/ 7297 w 26830"/>
                <a:gd name="T31" fmla="*/ 77321 h 77321"/>
                <a:gd name="T32" fmla="*/ 0 w 26830"/>
                <a:gd name="T33" fmla="*/ 77321 h 77321"/>
                <a:gd name="T34" fmla="*/ 2476 w 26830"/>
                <a:gd name="T35" fmla="*/ 60622 h 77321"/>
                <a:gd name="T36" fmla="*/ 9249 w 26830"/>
                <a:gd name="T37" fmla="*/ 60622 h 77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830" h="77321">
                  <a:moveTo>
                    <a:pt x="11076" y="45359"/>
                  </a:moveTo>
                  <a:cubicBezTo>
                    <a:pt x="17194" y="45359"/>
                    <a:pt x="17194" y="45359"/>
                    <a:pt x="17194" y="45359"/>
                  </a:cubicBezTo>
                  <a:cubicBezTo>
                    <a:pt x="14718" y="16723"/>
                    <a:pt x="14718" y="16723"/>
                    <a:pt x="14718" y="16723"/>
                  </a:cubicBezTo>
                  <a:cubicBezTo>
                    <a:pt x="11076" y="45359"/>
                    <a:pt x="11076" y="45359"/>
                    <a:pt x="11076" y="45359"/>
                  </a:cubicBezTo>
                  <a:close/>
                  <a:moveTo>
                    <a:pt x="3518" y="53948"/>
                  </a:moveTo>
                  <a:cubicBezTo>
                    <a:pt x="6387" y="34378"/>
                    <a:pt x="9904" y="9091"/>
                    <a:pt x="11076" y="0"/>
                  </a:cubicBezTo>
                  <a:cubicBezTo>
                    <a:pt x="19015" y="0"/>
                    <a:pt x="19015" y="0"/>
                    <a:pt x="19015" y="0"/>
                  </a:cubicBezTo>
                  <a:cubicBezTo>
                    <a:pt x="20712" y="18158"/>
                    <a:pt x="22533" y="36292"/>
                    <a:pt x="24360" y="53948"/>
                  </a:cubicBezTo>
                  <a:cubicBezTo>
                    <a:pt x="3518" y="53948"/>
                    <a:pt x="3518" y="53948"/>
                    <a:pt x="3518" y="53948"/>
                  </a:cubicBezTo>
                  <a:close/>
                  <a:moveTo>
                    <a:pt x="25140" y="60622"/>
                  </a:moveTo>
                  <a:cubicBezTo>
                    <a:pt x="25664" y="66364"/>
                    <a:pt x="26181" y="71603"/>
                    <a:pt x="26830" y="77321"/>
                  </a:cubicBezTo>
                  <a:cubicBezTo>
                    <a:pt x="19801" y="77321"/>
                    <a:pt x="19801" y="77321"/>
                    <a:pt x="19801" y="77321"/>
                  </a:cubicBezTo>
                  <a:cubicBezTo>
                    <a:pt x="19408" y="71603"/>
                    <a:pt x="18891" y="66364"/>
                    <a:pt x="18367" y="60622"/>
                  </a:cubicBezTo>
                  <a:cubicBezTo>
                    <a:pt x="25140" y="60622"/>
                    <a:pt x="25140" y="60622"/>
                    <a:pt x="25140" y="60622"/>
                  </a:cubicBezTo>
                  <a:close/>
                  <a:moveTo>
                    <a:pt x="9249" y="60622"/>
                  </a:moveTo>
                  <a:cubicBezTo>
                    <a:pt x="7297" y="77321"/>
                    <a:pt x="7297" y="77321"/>
                    <a:pt x="7297" y="77321"/>
                  </a:cubicBezTo>
                  <a:cubicBezTo>
                    <a:pt x="0" y="77321"/>
                    <a:pt x="0" y="77321"/>
                    <a:pt x="0" y="77321"/>
                  </a:cubicBezTo>
                  <a:cubicBezTo>
                    <a:pt x="524" y="73517"/>
                    <a:pt x="1435" y="67775"/>
                    <a:pt x="2476" y="60622"/>
                  </a:cubicBezTo>
                  <a:cubicBezTo>
                    <a:pt x="9249" y="60622"/>
                    <a:pt x="9249" y="60622"/>
                    <a:pt x="9249" y="60622"/>
                  </a:cubicBez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25"/>
            <p:cNvSpPr>
              <a:spLocks noChangeArrowheads="1"/>
            </p:cNvSpPr>
            <p:nvPr/>
          </p:nvSpPr>
          <p:spPr bwMode="auto">
            <a:xfrm>
              <a:off x="5408" y="3689"/>
              <a:ext cx="63" cy="29"/>
            </a:xfrm>
            <a:custGeom>
              <a:avLst/>
              <a:gdLst>
                <a:gd name="T0" fmla="*/ 884 w 6394"/>
                <a:gd name="T1" fmla="*/ 10909 h 10910"/>
                <a:gd name="T2" fmla="*/ 1435 w 6394"/>
                <a:gd name="T3" fmla="*/ 10909 h 10910"/>
                <a:gd name="T4" fmla="*/ 1435 w 6394"/>
                <a:gd name="T5" fmla="*/ 1818 h 10910"/>
                <a:gd name="T6" fmla="*/ 2319 w 6394"/>
                <a:gd name="T7" fmla="*/ 1818 h 10910"/>
                <a:gd name="T8" fmla="*/ 2319 w 6394"/>
                <a:gd name="T9" fmla="*/ 0 h 10910"/>
                <a:gd name="T10" fmla="*/ 0 w 6394"/>
                <a:gd name="T11" fmla="*/ 0 h 10910"/>
                <a:gd name="T12" fmla="*/ 0 w 6394"/>
                <a:gd name="T13" fmla="*/ 1818 h 10910"/>
                <a:gd name="T14" fmla="*/ 884 w 6394"/>
                <a:gd name="T15" fmla="*/ 1818 h 10910"/>
                <a:gd name="T16" fmla="*/ 884 w 6394"/>
                <a:gd name="T17" fmla="*/ 10909 h 10910"/>
                <a:gd name="T18" fmla="*/ 5843 w 6394"/>
                <a:gd name="T19" fmla="*/ 10909 h 10910"/>
                <a:gd name="T20" fmla="*/ 6393 w 6394"/>
                <a:gd name="T21" fmla="*/ 10909 h 10910"/>
                <a:gd name="T22" fmla="*/ 6393 w 6394"/>
                <a:gd name="T23" fmla="*/ 0 h 10910"/>
                <a:gd name="T24" fmla="*/ 5457 w 6394"/>
                <a:gd name="T25" fmla="*/ 0 h 10910"/>
                <a:gd name="T26" fmla="*/ 4690 w 6394"/>
                <a:gd name="T27" fmla="*/ 7082 h 10910"/>
                <a:gd name="T28" fmla="*/ 3917 w 6394"/>
                <a:gd name="T29" fmla="*/ 0 h 10910"/>
                <a:gd name="T30" fmla="*/ 2981 w 6394"/>
                <a:gd name="T31" fmla="*/ 0 h 10910"/>
                <a:gd name="T32" fmla="*/ 2981 w 6394"/>
                <a:gd name="T33" fmla="*/ 10909 h 10910"/>
                <a:gd name="T34" fmla="*/ 3642 w 6394"/>
                <a:gd name="T35" fmla="*/ 10909 h 10910"/>
                <a:gd name="T36" fmla="*/ 3642 w 6394"/>
                <a:gd name="T37" fmla="*/ 2440 h 10910"/>
                <a:gd name="T38" fmla="*/ 4520 w 6394"/>
                <a:gd name="T39" fmla="*/ 10909 h 10910"/>
                <a:gd name="T40" fmla="*/ 4965 w 6394"/>
                <a:gd name="T41" fmla="*/ 10909 h 10910"/>
                <a:gd name="T42" fmla="*/ 5843 w 6394"/>
                <a:gd name="T43" fmla="*/ 2440 h 10910"/>
                <a:gd name="T44" fmla="*/ 5843 w 6394"/>
                <a:gd name="T45" fmla="*/ 10909 h 10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94" h="10910">
                  <a:moveTo>
                    <a:pt x="884" y="10909"/>
                  </a:moveTo>
                  <a:lnTo>
                    <a:pt x="1435" y="10909"/>
                  </a:lnTo>
                  <a:lnTo>
                    <a:pt x="1435" y="1818"/>
                  </a:lnTo>
                  <a:lnTo>
                    <a:pt x="2319" y="1818"/>
                  </a:lnTo>
                  <a:lnTo>
                    <a:pt x="2319" y="0"/>
                  </a:lnTo>
                  <a:lnTo>
                    <a:pt x="0" y="0"/>
                  </a:lnTo>
                  <a:lnTo>
                    <a:pt x="0" y="1818"/>
                  </a:lnTo>
                  <a:lnTo>
                    <a:pt x="884" y="1818"/>
                  </a:lnTo>
                  <a:lnTo>
                    <a:pt x="884" y="10909"/>
                  </a:lnTo>
                  <a:close/>
                  <a:moveTo>
                    <a:pt x="5843" y="10909"/>
                  </a:moveTo>
                  <a:lnTo>
                    <a:pt x="6393" y="10909"/>
                  </a:lnTo>
                  <a:lnTo>
                    <a:pt x="6393" y="0"/>
                  </a:lnTo>
                  <a:lnTo>
                    <a:pt x="5457" y="0"/>
                  </a:lnTo>
                  <a:lnTo>
                    <a:pt x="4690" y="7082"/>
                  </a:lnTo>
                  <a:lnTo>
                    <a:pt x="3917" y="0"/>
                  </a:lnTo>
                  <a:lnTo>
                    <a:pt x="2981" y="0"/>
                  </a:lnTo>
                  <a:lnTo>
                    <a:pt x="2981" y="10909"/>
                  </a:lnTo>
                  <a:lnTo>
                    <a:pt x="3642" y="10909"/>
                  </a:lnTo>
                  <a:lnTo>
                    <a:pt x="3642" y="2440"/>
                  </a:lnTo>
                  <a:lnTo>
                    <a:pt x="4520" y="10909"/>
                  </a:lnTo>
                  <a:lnTo>
                    <a:pt x="4965" y="10909"/>
                  </a:lnTo>
                  <a:lnTo>
                    <a:pt x="5843" y="2440"/>
                  </a:lnTo>
                  <a:lnTo>
                    <a:pt x="5843" y="10909"/>
                  </a:lnTo>
                  <a:close/>
                </a:path>
              </a:pathLst>
            </a:custGeom>
            <a:solidFill>
              <a:srgbClr val="0B2775"/>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1388834845"/>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75" y="1039091"/>
            <a:ext cx="9128125" cy="5613400"/>
          </a:xfrm>
          <a:prstGeom prst="rect">
            <a:avLst/>
          </a:prstGeom>
        </p:spPr>
        <p:txBody>
          <a:bodyPr>
            <a:spAutoFit/>
          </a:bodyPr>
          <a:lstStyle/>
          <a:p>
            <a:pPr>
              <a:defRPr/>
            </a:pPr>
            <a:r>
              <a:rPr kumimoji="1" lang="en-US" sz="3200" kern="0" dirty="0">
                <a:solidFill>
                  <a:srgbClr val="377B89"/>
                </a:solidFill>
                <a:latin typeface="Calibri" pitchFamily="34" charset="0"/>
                <a:cs typeface="Aharoni" pitchFamily="2" charset="-79"/>
              </a:rPr>
              <a:t>About the IDCP</a:t>
            </a:r>
          </a:p>
          <a:p>
            <a:pPr>
              <a:defRPr/>
            </a:pPr>
            <a:r>
              <a:rPr kumimoji="1" lang="en-US" i="1" kern="0" dirty="0">
                <a:latin typeface="Calibri" pitchFamily="34" charset="0"/>
                <a:cs typeface="Arial" pitchFamily="34" charset="0"/>
              </a:rPr>
              <a:t>The Marist College Institute for Data Center Professionals (IDCP) was founded in 2004 with support and funding from the National Science Foundation.  In partnership with professional, industry and governmental organizations, the IDCP has been providing individuals and corporate teams with skills- based, fully online education and credentialing supporting the data center and enterprise computing environments of the future.</a:t>
            </a:r>
          </a:p>
          <a:p>
            <a:pPr>
              <a:defRPr/>
            </a:pPr>
            <a:endParaRPr kumimoji="1" lang="en-US" i="1" kern="0" dirty="0">
              <a:latin typeface="Calibri" pitchFamily="34" charset="0"/>
              <a:cs typeface="Arial" pitchFamily="34" charset="0"/>
            </a:endParaRPr>
          </a:p>
          <a:p>
            <a:pPr>
              <a:defRPr/>
            </a:pPr>
            <a:r>
              <a:rPr kumimoji="1" lang="en-US" i="1" kern="0" dirty="0">
                <a:latin typeface="Calibri" pitchFamily="34" charset="0"/>
                <a:cs typeface="Arial" pitchFamily="34" charset="0"/>
              </a:rPr>
              <a:t>Professionals working in the data center and enterprise computing realm are critical resources for the nation’s economic stability and national security, yet there is a significant skills shortage as experienced professionals are retiring from the workforce and traditional educational programs are not yet addressing this challenge.</a:t>
            </a:r>
          </a:p>
          <a:p>
            <a:pPr>
              <a:defRPr/>
            </a:pPr>
            <a:endParaRPr kumimoji="1" lang="en-US" i="1" kern="0" dirty="0">
              <a:latin typeface="Calibri" pitchFamily="34" charset="0"/>
              <a:cs typeface="Arial" pitchFamily="34" charset="0"/>
            </a:endParaRPr>
          </a:p>
          <a:p>
            <a:pPr>
              <a:defRPr/>
            </a:pPr>
            <a:r>
              <a:rPr kumimoji="1" lang="en-US" i="1" kern="0" dirty="0">
                <a:latin typeface="Calibri" pitchFamily="34" charset="0"/>
                <a:cs typeface="Arial" pitchFamily="34" charset="0"/>
              </a:rPr>
              <a:t>The IDCP offers a variety of online certificate programs for the working professional.  All courses utilize the Marist College Premier </a:t>
            </a:r>
            <a:r>
              <a:rPr kumimoji="1" lang="en-US" i="1" kern="0" dirty="0" err="1">
                <a:latin typeface="Calibri" pitchFamily="34" charset="0"/>
                <a:cs typeface="Arial" pitchFamily="34" charset="0"/>
              </a:rPr>
              <a:t>iLearn</a:t>
            </a:r>
            <a:r>
              <a:rPr kumimoji="1" lang="en-US" i="1" kern="0" dirty="0">
                <a:latin typeface="Calibri" pitchFamily="34" charset="0"/>
                <a:cs typeface="Arial" pitchFamily="34" charset="0"/>
              </a:rPr>
              <a:t> course management system delivering multimedia content. In addition, the Knowledge Center at Marist College provides students from across the globe with a hands-on virtual laboratory environment.</a:t>
            </a:r>
          </a:p>
          <a:p>
            <a:pPr>
              <a:defRPr/>
            </a:pPr>
            <a:endParaRPr kumimoji="1" lang="en-US" i="1" kern="0" dirty="0">
              <a:latin typeface="Calibri" pitchFamily="34" charset="0"/>
              <a:cs typeface="Arial" pitchFamily="34" charset="0"/>
            </a:endParaRPr>
          </a:p>
          <a:p>
            <a:pPr>
              <a:defRPr/>
            </a:pPr>
            <a:endParaRPr kumimoji="1" lang="en-US" i="1" kern="0" dirty="0">
              <a:latin typeface="Calibri" pitchFamily="34" charset="0"/>
              <a:cs typeface="Arial" pitchFamily="34" charset="0"/>
            </a:endParaRPr>
          </a:p>
          <a:p>
            <a:pPr>
              <a:defRPr/>
            </a:pPr>
            <a:endParaRPr kumimoji="1" lang="en-US" sz="2400" kern="0" dirty="0">
              <a:latin typeface="Calibri" pitchFamily="34" charset="0"/>
              <a:cs typeface="Arial" pitchFamily="34" charset="0"/>
            </a:endParaRPr>
          </a:p>
        </p:txBody>
      </p:sp>
      <p:pic>
        <p:nvPicPr>
          <p:cNvPr id="94210" name="Picture 2" descr="C:\Users\susan.scanlon\Desktop\Logos for IDCP brochure\High res IDCP logo.jpg"/>
          <p:cNvPicPr>
            <a:picLocks noChangeAspect="1" noChangeArrowheads="1"/>
          </p:cNvPicPr>
          <p:nvPr/>
        </p:nvPicPr>
        <p:blipFill>
          <a:blip r:embed="rId2"/>
          <a:srcRect/>
          <a:stretch>
            <a:fillRect/>
          </a:stretch>
        </p:blipFill>
        <p:spPr bwMode="auto">
          <a:xfrm>
            <a:off x="228600" y="5791200"/>
            <a:ext cx="2093913" cy="781050"/>
          </a:xfrm>
          <a:prstGeom prst="rect">
            <a:avLst/>
          </a:prstGeom>
          <a:noFill/>
          <a:ln w="9525">
            <a:noFill/>
            <a:miter lim="800000"/>
            <a:headEnd/>
            <a:tailEnd/>
          </a:ln>
        </p:spPr>
      </p:pic>
    </p:spTree>
    <p:extLst>
      <p:ext uri="{BB962C8B-B14F-4D97-AF65-F5344CB8AC3E}">
        <p14:creationId xmlns:p14="http://schemas.microsoft.com/office/powerpoint/2010/main" val="1052682970"/>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Avior</a:t>
            </a:r>
            <a:r>
              <a:rPr lang="en-US" dirty="0" smtClean="0"/>
              <a:t> 2.0</a:t>
            </a:r>
            <a:endParaRPr lang="en-US" dirty="0"/>
          </a:p>
        </p:txBody>
      </p:sp>
      <p:sp>
        <p:nvSpPr>
          <p:cNvPr id="3" name="Subtitle 2"/>
          <p:cNvSpPr>
            <a:spLocks noGrp="1"/>
          </p:cNvSpPr>
          <p:nvPr>
            <p:ph type="subTitle" idx="1"/>
          </p:nvPr>
        </p:nvSpPr>
        <p:spPr/>
        <p:txBody>
          <a:bodyPr/>
          <a:lstStyle/>
          <a:p>
            <a:r>
              <a:rPr lang="en-US" dirty="0" smtClean="0"/>
              <a:t>By Kevin </a:t>
            </a:r>
            <a:r>
              <a:rPr lang="en-US" dirty="0" err="1" smtClean="0"/>
              <a:t>Pietrow</a:t>
            </a:r>
            <a:r>
              <a:rPr lang="en-US" dirty="0" smtClean="0"/>
              <a:t>, Devin Young</a:t>
            </a:r>
            <a:endParaRPr lang="en-US" dirty="0" smtClean="0"/>
          </a:p>
        </p:txBody>
      </p:sp>
    </p:spTree>
    <p:extLst>
      <p:ext uri="{BB962C8B-B14F-4D97-AF65-F5344CB8AC3E}">
        <p14:creationId xmlns:p14="http://schemas.microsoft.com/office/powerpoint/2010/main" val="2745066320"/>
      </p:ext>
    </p:extLst>
  </p:cSld>
  <p:clrMapOvr>
    <a:masterClrMapping/>
  </p:clrMapOvr>
  <mc:AlternateContent xmlns:mc="http://schemas.openxmlformats.org/markup-compatibility/2006" xmlns:p14="http://schemas.microsoft.com/office/powerpoint/2010/main">
    <mc:Choice Requires="p14">
      <p:transition p14:dur="450">
        <p:fade/>
      </p:transition>
    </mc:Choice>
    <mc:Fallback xmlns="">
      <p:transition>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hape 201"/>
          <p:cNvSpPr>
            <a:spLocks noGrp="1"/>
          </p:cNvSpPr>
          <p:nvPr>
            <p:ph type="title"/>
          </p:nvPr>
        </p:nvSpPr>
        <p:spPr>
          <a:xfrm>
            <a:off x="0" y="1142572"/>
            <a:ext cx="9144000" cy="738188"/>
          </a:xfrm>
        </p:spPr>
        <p:txBody>
          <a:bodyPr>
            <a:spAutoFit/>
          </a:bodyPr>
          <a:lstStyle/>
          <a:p>
            <a:pPr algn="ctr">
              <a:spcBef>
                <a:spcPct val="0"/>
              </a:spcBef>
              <a:buSzTx/>
              <a:buFontTx/>
              <a:buNone/>
            </a:pPr>
            <a:r>
              <a:rPr lang="en-US" dirty="0" err="1" smtClean="0">
                <a:solidFill>
                  <a:srgbClr val="000000"/>
                </a:solidFill>
                <a:effectLst>
                  <a:outerShdw blurRad="38100" dist="38100" dir="2700000" algn="tl">
                    <a:srgbClr val="000000">
                      <a:alpha val="43137"/>
                    </a:srgbClr>
                  </a:outerShdw>
                </a:effectLst>
                <a:latin typeface="Arial" charset="0"/>
                <a:cs typeface="Arial" charset="0"/>
                <a:sym typeface="Arial" charset="0"/>
              </a:rPr>
              <a:t>Avior</a:t>
            </a:r>
            <a:r>
              <a:rPr lang="en-US" dirty="0" smtClean="0">
                <a:solidFill>
                  <a:srgbClr val="000000"/>
                </a:solidFill>
                <a:effectLst>
                  <a:outerShdw blurRad="38100" dist="38100" dir="2700000" algn="tl">
                    <a:srgbClr val="000000">
                      <a:alpha val="43137"/>
                    </a:srgbClr>
                  </a:outerShdw>
                </a:effectLst>
                <a:latin typeface="Arial" charset="0"/>
                <a:cs typeface="Arial" charset="0"/>
                <a:sym typeface="Arial" charset="0"/>
              </a:rPr>
              <a:t> </a:t>
            </a:r>
          </a:p>
        </p:txBody>
      </p:sp>
      <p:sp>
        <p:nvSpPr>
          <p:cNvPr id="52226" name="Shape 202"/>
          <p:cNvSpPr>
            <a:spLocks noGrp="1"/>
          </p:cNvSpPr>
          <p:nvPr>
            <p:ph type="body" idx="1"/>
          </p:nvPr>
        </p:nvSpPr>
        <p:spPr>
          <a:xfrm>
            <a:off x="457200" y="1919109"/>
            <a:ext cx="8229600" cy="4247286"/>
          </a:xfrm>
        </p:spPr>
        <p:txBody>
          <a:bodyPr>
            <a:spAutoFit/>
          </a:bodyPr>
          <a:lstStyle/>
          <a:p>
            <a:r>
              <a:rPr lang="en-US" sz="2400" dirty="0" err="1" smtClean="0">
                <a:latin typeface="Arial" charset="0"/>
                <a:cs typeface="Arial" charset="0"/>
              </a:rPr>
              <a:t>Avior</a:t>
            </a:r>
            <a:r>
              <a:rPr lang="en-US" sz="2400" dirty="0" smtClean="0">
                <a:latin typeface="Arial" charset="0"/>
                <a:cs typeface="Arial" charset="0"/>
              </a:rPr>
              <a:t> is a GUI for Floodlight that eliminates the dependency on using python scripts or viewing the </a:t>
            </a:r>
            <a:r>
              <a:rPr lang="en-US" sz="2400" dirty="0" err="1" smtClean="0">
                <a:latin typeface="Arial" charset="0"/>
                <a:cs typeface="Arial" charset="0"/>
              </a:rPr>
              <a:t>restAPI</a:t>
            </a:r>
            <a:r>
              <a:rPr lang="en-US" sz="2400" dirty="0" smtClean="0">
                <a:latin typeface="Arial" charset="0"/>
                <a:cs typeface="Arial" charset="0"/>
              </a:rPr>
              <a:t> in order to monitor or manipulate the network. </a:t>
            </a:r>
          </a:p>
          <a:p>
            <a:r>
              <a:rPr lang="en-US" sz="2400" dirty="0" err="1" smtClean="0">
                <a:latin typeface="Arial" charset="0"/>
                <a:cs typeface="Arial" charset="0"/>
              </a:rPr>
              <a:t>Avior</a:t>
            </a:r>
            <a:r>
              <a:rPr lang="en-US" sz="2400" dirty="0" smtClean="0">
                <a:latin typeface="Arial" charset="0"/>
                <a:cs typeface="Arial" charset="0"/>
              </a:rPr>
              <a:t> supports the following features:</a:t>
            </a:r>
          </a:p>
          <a:p>
            <a:pPr lvl="1"/>
            <a:r>
              <a:rPr lang="en-US" sz="2400" dirty="0" smtClean="0"/>
              <a:t>Static flow entry pusher interface. Add, modify, and delete flows easily</a:t>
            </a:r>
          </a:p>
          <a:p>
            <a:pPr lvl="1"/>
            <a:r>
              <a:rPr lang="en-US" sz="2400" dirty="0" smtClean="0"/>
              <a:t>Useful error checking and flow verification</a:t>
            </a:r>
          </a:p>
          <a:p>
            <a:pPr lvl="1"/>
            <a:r>
              <a:rPr lang="en-US" sz="2400" dirty="0" smtClean="0"/>
              <a:t>Detailed controller, switch, device, port, and flow statistics that update in real time</a:t>
            </a:r>
          </a:p>
          <a:p>
            <a:pPr lvl="1"/>
            <a:r>
              <a:rPr lang="en-US" sz="2400" dirty="0" smtClean="0"/>
              <a:t>Easy to use Logical patch panel</a:t>
            </a:r>
          </a:p>
        </p:txBody>
      </p:sp>
      <p:sp>
        <p:nvSpPr>
          <p:cNvPr id="52227" name="Slide Number Placeholder 5"/>
          <p:cNvSpPr>
            <a:spLocks noGrp="1"/>
          </p:cNvSpPr>
          <p:nvPr>
            <p:ph type="sldNum" sz="quarter" idx="4294967295"/>
          </p:nvPr>
        </p:nvSpPr>
        <p:spPr bwMode="auto">
          <a:xfrm>
            <a:off x="8458200" y="6477000"/>
            <a:ext cx="685800"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endParaRPr lang="en-US">
              <a:cs typeface="Arial" charset="0"/>
            </a:endParaRPr>
          </a:p>
          <a:p>
            <a:fld id="{C906DBFE-4DFC-433B-8EBF-FFF098D7074E}" type="slidenum">
              <a:rPr lang="en-US">
                <a:cs typeface="Arial" charset="0"/>
              </a:rPr>
              <a:pPr/>
              <a:t>91</a:t>
            </a:fld>
            <a:endParaRPr lang="en-US">
              <a:cs typeface="Arial" charset="0"/>
            </a:endParaRPr>
          </a:p>
        </p:txBody>
      </p:sp>
      <p:sp>
        <p:nvSpPr>
          <p:cNvPr id="52228" name="Rectangle 6"/>
          <p:cNvSpPr>
            <a:spLocks noChangeArrowheads="1"/>
          </p:cNvSpPr>
          <p:nvPr/>
        </p:nvSpPr>
        <p:spPr bwMode="auto">
          <a:xfrm>
            <a:off x="228600" y="6573838"/>
            <a:ext cx="3124200" cy="307975"/>
          </a:xfrm>
          <a:prstGeom prst="rect">
            <a:avLst/>
          </a:prstGeom>
          <a:noFill/>
          <a:ln w="9525">
            <a:noFill/>
            <a:miter lim="800000"/>
            <a:headEnd/>
            <a:tailEnd/>
          </a:ln>
        </p:spPr>
        <p:txBody>
          <a:bodyPr>
            <a:spAutoFit/>
          </a:bodyPr>
          <a:lstStyle/>
          <a:p>
            <a:r>
              <a:rPr lang="en-US" sz="1400">
                <a:solidFill>
                  <a:srgbClr val="FFFFFF"/>
                </a:solidFill>
              </a:rPr>
              <a:t> http://openflow.marist.edu</a:t>
            </a:r>
          </a:p>
        </p:txBody>
      </p:sp>
    </p:spTree>
    <p:extLst>
      <p:ext uri="{BB962C8B-B14F-4D97-AF65-F5344CB8AC3E}">
        <p14:creationId xmlns:p14="http://schemas.microsoft.com/office/powerpoint/2010/main" val="1346915168"/>
      </p:ext>
    </p:extLst>
  </p:cSld>
  <p:clrMapOvr>
    <a:masterClrMapping/>
  </p:clrMapOvr>
  <p:transition spd="slow">
    <p:cut/>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hape 201"/>
          <p:cNvSpPr txBox="1">
            <a:spLocks noGrp="1"/>
          </p:cNvSpPr>
          <p:nvPr>
            <p:ph type="title"/>
          </p:nvPr>
        </p:nvSpPr>
        <p:spPr>
          <a:xfrm>
            <a:off x="0" y="990600"/>
            <a:ext cx="9144000" cy="738633"/>
          </a:xfrm>
        </p:spPr>
        <p:txBody>
          <a:bodyPr>
            <a:spAutoFit/>
          </a:bodyPr>
          <a:lstStyle/>
          <a:p>
            <a:pPr algn="ctr">
              <a:defRPr/>
            </a:pPr>
            <a:r>
              <a:rPr lang="en-US"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What Problem Does </a:t>
            </a:r>
            <a:r>
              <a:rPr lang="en-US"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Avior</a:t>
            </a:r>
            <a:r>
              <a:rPr lang="en-US"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Address?</a:t>
            </a:r>
            <a:endParaRPr lang="en" dirty="0"/>
          </a:p>
        </p:txBody>
      </p:sp>
      <p:sp>
        <p:nvSpPr>
          <p:cNvPr id="54274" name="Slide Number Placeholder 5"/>
          <p:cNvSpPr>
            <a:spLocks noGrp="1"/>
          </p:cNvSpPr>
          <p:nvPr>
            <p:ph type="sldNum" sz="quarter" idx="4294967295"/>
          </p:nvPr>
        </p:nvSpPr>
        <p:spPr bwMode="auto">
          <a:xfrm>
            <a:off x="8458200" y="6477000"/>
            <a:ext cx="685800"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endParaRPr lang="en-US">
              <a:cs typeface="Arial" charset="0"/>
            </a:endParaRPr>
          </a:p>
          <a:p>
            <a:fld id="{735C8F10-1A3A-43A3-9905-B81045F88420}" type="slidenum">
              <a:rPr lang="en-US">
                <a:cs typeface="Arial" charset="0"/>
              </a:rPr>
              <a:pPr/>
              <a:t>92</a:t>
            </a:fld>
            <a:endParaRPr lang="en-US">
              <a:cs typeface="Arial" charset="0"/>
            </a:endParaRPr>
          </a:p>
        </p:txBody>
      </p:sp>
      <p:sp>
        <p:nvSpPr>
          <p:cNvPr id="54275" name="Rectangle 6"/>
          <p:cNvSpPr>
            <a:spLocks noChangeArrowheads="1"/>
          </p:cNvSpPr>
          <p:nvPr/>
        </p:nvSpPr>
        <p:spPr bwMode="auto">
          <a:xfrm>
            <a:off x="228600" y="6573838"/>
            <a:ext cx="3124200" cy="307975"/>
          </a:xfrm>
          <a:prstGeom prst="rect">
            <a:avLst/>
          </a:prstGeom>
          <a:noFill/>
          <a:ln w="9525">
            <a:noFill/>
            <a:miter lim="800000"/>
            <a:headEnd/>
            <a:tailEnd/>
          </a:ln>
        </p:spPr>
        <p:txBody>
          <a:bodyPr>
            <a:spAutoFit/>
          </a:bodyPr>
          <a:lstStyle/>
          <a:p>
            <a:r>
              <a:rPr lang="en-US" sz="1400">
                <a:solidFill>
                  <a:srgbClr val="FFFFFF"/>
                </a:solidFill>
              </a:rPr>
              <a:t> http://openflow.marist.edu</a:t>
            </a:r>
          </a:p>
        </p:txBody>
      </p:sp>
      <p:pic>
        <p:nvPicPr>
          <p:cNvPr id="54276" name="Picture 2" descr="C:\Users\Robert\AppData\Local\Microsoft\Windows\Temporary Internet Files\Content.Outlook\Q8M31D7N\general flow json output.PNG"/>
          <p:cNvPicPr>
            <a:picLocks noChangeAspect="1" noChangeArrowheads="1"/>
          </p:cNvPicPr>
          <p:nvPr/>
        </p:nvPicPr>
        <p:blipFill>
          <a:blip r:embed="rId3"/>
          <a:srcRect/>
          <a:stretch>
            <a:fillRect/>
          </a:stretch>
        </p:blipFill>
        <p:spPr bwMode="auto">
          <a:xfrm>
            <a:off x="61913" y="1989138"/>
            <a:ext cx="8915400" cy="4260850"/>
          </a:xfrm>
          <a:prstGeom prst="rect">
            <a:avLst/>
          </a:prstGeom>
          <a:noFill/>
          <a:ln w="9525">
            <a:noFill/>
            <a:miter lim="800000"/>
            <a:headEnd/>
            <a:tailEnd/>
          </a:ln>
        </p:spPr>
      </p:pic>
    </p:spTree>
    <p:extLst>
      <p:ext uri="{BB962C8B-B14F-4D97-AF65-F5344CB8AC3E}">
        <p14:creationId xmlns:p14="http://schemas.microsoft.com/office/powerpoint/2010/main" val="1758789720"/>
      </p:ext>
    </p:extLst>
  </p:cSld>
  <p:clrMapOvr>
    <a:masterClrMapping/>
  </p:clrMapOvr>
  <p:transition spd="slow">
    <p:cut/>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hape 201"/>
          <p:cNvSpPr txBox="1">
            <a:spLocks noGrp="1"/>
          </p:cNvSpPr>
          <p:nvPr>
            <p:ph type="title"/>
          </p:nvPr>
        </p:nvSpPr>
        <p:spPr>
          <a:xfrm>
            <a:off x="0" y="990600"/>
            <a:ext cx="9144000" cy="738633"/>
          </a:xfrm>
        </p:spPr>
        <p:txBody>
          <a:bodyPr>
            <a:spAutoFit/>
          </a:bodyPr>
          <a:lstStyle/>
          <a:p>
            <a:pPr algn="ctr">
              <a:defRPr/>
            </a:pPr>
            <a:r>
              <a:rPr lang="en-US"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Avior</a:t>
            </a:r>
            <a:r>
              <a:rPr lang="en-US"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Overview for all </a:t>
            </a:r>
            <a:r>
              <a:rPr lang="en-US"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a:t>
            </a:r>
            <a:r>
              <a:rPr lang="en-US"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witches</a:t>
            </a:r>
            <a:endParaRPr lang="en" dirty="0"/>
          </a:p>
        </p:txBody>
      </p:sp>
      <p:sp>
        <p:nvSpPr>
          <p:cNvPr id="56322" name="Slide Number Placeholder 5"/>
          <p:cNvSpPr>
            <a:spLocks noGrp="1"/>
          </p:cNvSpPr>
          <p:nvPr>
            <p:ph type="sldNum" sz="quarter" idx="4294967295"/>
          </p:nvPr>
        </p:nvSpPr>
        <p:spPr bwMode="auto">
          <a:xfrm>
            <a:off x="8458200" y="6477000"/>
            <a:ext cx="685800"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endParaRPr lang="en-US">
              <a:cs typeface="Arial" charset="0"/>
            </a:endParaRPr>
          </a:p>
          <a:p>
            <a:fld id="{0BC782EF-FEE3-4DD8-B95A-7BDA06315548}" type="slidenum">
              <a:rPr lang="en-US">
                <a:cs typeface="Arial" charset="0"/>
              </a:rPr>
              <a:pPr/>
              <a:t>93</a:t>
            </a:fld>
            <a:endParaRPr lang="en-US">
              <a:cs typeface="Arial" charset="0"/>
            </a:endParaRPr>
          </a:p>
        </p:txBody>
      </p:sp>
      <p:sp>
        <p:nvSpPr>
          <p:cNvPr id="56323" name="Rectangle 6"/>
          <p:cNvSpPr>
            <a:spLocks noChangeArrowheads="1"/>
          </p:cNvSpPr>
          <p:nvPr/>
        </p:nvSpPr>
        <p:spPr bwMode="auto">
          <a:xfrm>
            <a:off x="228600" y="6573838"/>
            <a:ext cx="3124200" cy="307975"/>
          </a:xfrm>
          <a:prstGeom prst="rect">
            <a:avLst/>
          </a:prstGeom>
          <a:noFill/>
          <a:ln w="9525">
            <a:noFill/>
            <a:miter lim="800000"/>
            <a:headEnd/>
            <a:tailEnd/>
          </a:ln>
        </p:spPr>
        <p:txBody>
          <a:bodyPr>
            <a:spAutoFit/>
          </a:bodyPr>
          <a:lstStyle/>
          <a:p>
            <a:r>
              <a:rPr lang="en-US" sz="1400">
                <a:solidFill>
                  <a:srgbClr val="FFFFFF"/>
                </a:solidFill>
              </a:rPr>
              <a:t> http://openflow.marist.edu</a:t>
            </a:r>
          </a:p>
        </p:txBody>
      </p:sp>
      <p:pic>
        <p:nvPicPr>
          <p:cNvPr id="56324" name="Picture 2" descr="C:\Users\Robert\Desktop\IBM DCN Presentation\general switch view.PNG"/>
          <p:cNvPicPr>
            <a:picLocks noChangeAspect="1" noChangeArrowheads="1"/>
          </p:cNvPicPr>
          <p:nvPr/>
        </p:nvPicPr>
        <p:blipFill>
          <a:blip r:embed="rId3"/>
          <a:srcRect/>
          <a:stretch>
            <a:fillRect/>
          </a:stretch>
        </p:blipFill>
        <p:spPr bwMode="auto">
          <a:xfrm>
            <a:off x="914400" y="1727200"/>
            <a:ext cx="7434263" cy="4749800"/>
          </a:xfrm>
          <a:prstGeom prst="rect">
            <a:avLst/>
          </a:prstGeom>
          <a:noFill/>
          <a:ln w="9525">
            <a:noFill/>
            <a:miter lim="800000"/>
            <a:headEnd/>
            <a:tailEnd/>
          </a:ln>
        </p:spPr>
      </p:pic>
    </p:spTree>
    <p:extLst>
      <p:ext uri="{BB962C8B-B14F-4D97-AF65-F5344CB8AC3E}">
        <p14:creationId xmlns:p14="http://schemas.microsoft.com/office/powerpoint/2010/main" val="1250443466"/>
      </p:ext>
    </p:extLst>
  </p:cSld>
  <p:clrMapOvr>
    <a:masterClrMapping/>
  </p:clrMapOvr>
  <p:transition spd="slow">
    <p:cut/>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762000"/>
          </a:xfrm>
        </p:spPr>
        <p:txBody>
          <a:bodyPr/>
          <a:lstStyle/>
          <a:p>
            <a:pPr algn="ctr"/>
            <a:r>
              <a:rPr lang="en-US"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Avior</a:t>
            </a:r>
            <a:r>
              <a:rPr lang="en-US"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2.0</a:t>
            </a:r>
            <a:endParaRPr lang="en-US" dirty="0"/>
          </a:p>
        </p:txBody>
      </p:sp>
      <p:sp>
        <p:nvSpPr>
          <p:cNvPr id="3" name="Text Placeholder 2"/>
          <p:cNvSpPr>
            <a:spLocks noGrp="1"/>
          </p:cNvSpPr>
          <p:nvPr>
            <p:ph type="body" idx="1"/>
          </p:nvPr>
        </p:nvSpPr>
        <p:spPr>
          <a:xfrm>
            <a:off x="457200" y="2438400"/>
            <a:ext cx="8458200" cy="3352800"/>
          </a:xfrm>
        </p:spPr>
        <p:txBody>
          <a:bodyPr/>
          <a:lstStyle/>
          <a:p>
            <a:pPr marL="57150" indent="0">
              <a:buNone/>
            </a:pPr>
            <a:r>
              <a:rPr lang="en-US" dirty="0" err="1" smtClean="0"/>
              <a:t>Avior</a:t>
            </a:r>
            <a:r>
              <a:rPr lang="en-US" dirty="0" smtClean="0"/>
              <a:t> is currently being developed into a web application. Some of the goals include:</a:t>
            </a:r>
          </a:p>
          <a:p>
            <a:pPr marL="914400" lvl="1" indent="-457200"/>
            <a:r>
              <a:rPr lang="en-US" dirty="0" smtClean="0"/>
              <a:t>Ease of access from mobile devices</a:t>
            </a:r>
          </a:p>
          <a:p>
            <a:pPr marL="914400" lvl="1" indent="-457200"/>
            <a:r>
              <a:rPr lang="en-US" dirty="0" smtClean="0"/>
              <a:t>Controller agnosticism</a:t>
            </a:r>
          </a:p>
          <a:p>
            <a:pPr marL="914400" lvl="1" indent="-457200"/>
            <a:r>
              <a:rPr lang="en-US" dirty="0" smtClean="0"/>
              <a:t>Enhanced features</a:t>
            </a:r>
          </a:p>
          <a:p>
            <a:pPr marL="914400" lvl="1" indent="-457200"/>
            <a:r>
              <a:rPr lang="en-US" dirty="0" smtClean="0"/>
              <a:t>Sleeker design</a:t>
            </a:r>
          </a:p>
          <a:p>
            <a:pPr>
              <a:buFont typeface="Arial" panose="020B0604020202020204" pitchFamily="34" charset="0"/>
              <a:buChar char="•"/>
            </a:pPr>
            <a:endParaRPr lang="en-US" sz="2800" dirty="0" smtClean="0"/>
          </a:p>
          <a:p>
            <a:pPr marL="0" indent="0">
              <a:buNone/>
            </a:pPr>
            <a:endParaRPr lang="en-US" sz="2800" dirty="0"/>
          </a:p>
        </p:txBody>
      </p:sp>
      <p:sp>
        <p:nvSpPr>
          <p:cNvPr id="4" name="Slide Number Placeholder 3"/>
          <p:cNvSpPr>
            <a:spLocks noGrp="1"/>
          </p:cNvSpPr>
          <p:nvPr>
            <p:ph type="sldNum" sz="quarter" idx="4294967295"/>
          </p:nvPr>
        </p:nvSpPr>
        <p:spPr>
          <a:xfrm>
            <a:off x="8458200" y="6477000"/>
            <a:ext cx="685800" cy="381000"/>
          </a:xfrm>
          <a:prstGeom prst="rect">
            <a:avLst/>
          </a:prstGeom>
        </p:spPr>
        <p:txBody>
          <a:bodyPr/>
          <a:lstStyle/>
          <a:p>
            <a:pPr>
              <a:defRPr/>
            </a:pPr>
            <a:endParaRPr lang="en-US" smtClean="0"/>
          </a:p>
          <a:p>
            <a:pPr>
              <a:defRPr/>
            </a:pPr>
            <a:fld id="{6B47BAC1-BB3B-4A0F-A674-1759D81135C1}" type="slidenum">
              <a:rPr lang="en-US" smtClean="0"/>
              <a:pPr>
                <a:defRPr/>
              </a:pPr>
              <a:t>94</a:t>
            </a:fld>
            <a:endParaRPr lang="en-US" dirty="0"/>
          </a:p>
        </p:txBody>
      </p:sp>
    </p:spTree>
    <p:extLst>
      <p:ext uri="{BB962C8B-B14F-4D97-AF65-F5344CB8AC3E}">
        <p14:creationId xmlns:p14="http://schemas.microsoft.com/office/powerpoint/2010/main" val="284668443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hape 201"/>
          <p:cNvSpPr txBox="1">
            <a:spLocks noGrp="1"/>
          </p:cNvSpPr>
          <p:nvPr>
            <p:ph type="title"/>
          </p:nvPr>
        </p:nvSpPr>
        <p:spPr>
          <a:xfrm>
            <a:off x="838200" y="1127245"/>
            <a:ext cx="3352800" cy="615523"/>
          </a:xfrm>
        </p:spPr>
        <p:txBody>
          <a:bodyPr>
            <a:spAutoFit/>
          </a:bodyPr>
          <a:lstStyle/>
          <a:p>
            <a:pPr algn="ctr">
              <a:defRPr/>
            </a:pPr>
            <a:r>
              <a:rPr lang="en-US" sz="28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Static Flows</a:t>
            </a:r>
            <a:endParaRPr lang="en" sz="2800" dirty="0"/>
          </a:p>
        </p:txBody>
      </p:sp>
      <p:sp>
        <p:nvSpPr>
          <p:cNvPr id="62466" name="Slide Number Placeholder 5"/>
          <p:cNvSpPr>
            <a:spLocks noGrp="1"/>
          </p:cNvSpPr>
          <p:nvPr>
            <p:ph type="sldNum" sz="quarter" idx="4294967295"/>
          </p:nvPr>
        </p:nvSpPr>
        <p:spPr bwMode="auto">
          <a:xfrm>
            <a:off x="8458200" y="6477000"/>
            <a:ext cx="685800" cy="381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endParaRPr lang="en-US">
              <a:cs typeface="Arial" charset="0"/>
            </a:endParaRPr>
          </a:p>
          <a:p>
            <a:fld id="{71057AAA-DBE3-4AB3-92D9-C42F4BB7132C}" type="slidenum">
              <a:rPr lang="en-US">
                <a:cs typeface="Arial" charset="0"/>
              </a:rPr>
              <a:pPr/>
              <a:t>95</a:t>
            </a:fld>
            <a:endParaRPr lang="en-US">
              <a:cs typeface="Arial" charset="0"/>
            </a:endParaRPr>
          </a:p>
        </p:txBody>
      </p:sp>
      <p:sp>
        <p:nvSpPr>
          <p:cNvPr id="62467" name="Rectangle 6"/>
          <p:cNvSpPr>
            <a:spLocks noChangeArrowheads="1"/>
          </p:cNvSpPr>
          <p:nvPr/>
        </p:nvSpPr>
        <p:spPr bwMode="auto">
          <a:xfrm>
            <a:off x="228600" y="6573838"/>
            <a:ext cx="3124200" cy="307975"/>
          </a:xfrm>
          <a:prstGeom prst="rect">
            <a:avLst/>
          </a:prstGeom>
          <a:noFill/>
          <a:ln w="9525">
            <a:noFill/>
            <a:miter lim="800000"/>
            <a:headEnd/>
            <a:tailEnd/>
          </a:ln>
        </p:spPr>
        <p:txBody>
          <a:bodyPr>
            <a:spAutoFit/>
          </a:bodyPr>
          <a:lstStyle/>
          <a:p>
            <a:r>
              <a:rPr lang="en-US" sz="1400">
                <a:solidFill>
                  <a:srgbClr val="FFFFFF"/>
                </a:solidFill>
              </a:rPr>
              <a:t> http://openflow.marist.edu</a:t>
            </a:r>
          </a:p>
        </p:txBody>
      </p:sp>
      <p:pic>
        <p:nvPicPr>
          <p:cNvPr id="62468" name="Picture 2" descr="C:\Users\Robert\AppData\Local\Microsoft\Windows\Temporary Internet Files\Content.Outlook\Q8M31D7N\static flow pusher curl command.PNG"/>
          <p:cNvPicPr>
            <a:picLocks noChangeAspect="1" noChangeArrowheads="1"/>
          </p:cNvPicPr>
          <p:nvPr/>
        </p:nvPicPr>
        <p:blipFill>
          <a:blip r:embed="rId3"/>
          <a:srcRect/>
          <a:stretch>
            <a:fillRect/>
          </a:stretch>
        </p:blipFill>
        <p:spPr bwMode="auto">
          <a:xfrm>
            <a:off x="160338" y="1752600"/>
            <a:ext cx="5002212" cy="2181225"/>
          </a:xfrm>
          <a:prstGeom prst="rect">
            <a:avLst/>
          </a:prstGeom>
          <a:noFill/>
          <a:ln w="9525">
            <a:noFill/>
            <a:miter lim="800000"/>
            <a:headEnd/>
            <a:tailEnd/>
          </a:ln>
        </p:spPr>
      </p:pic>
      <p:sp>
        <p:nvSpPr>
          <p:cNvPr id="6" name="Shape 201"/>
          <p:cNvSpPr txBox="1">
            <a:spLocks/>
          </p:cNvSpPr>
          <p:nvPr/>
        </p:nvSpPr>
        <p:spPr bwMode="auto">
          <a:xfrm>
            <a:off x="5187922" y="2992190"/>
            <a:ext cx="3886938" cy="1046410"/>
          </a:xfrm>
          <a:prstGeom prst="rect">
            <a:avLst/>
          </a:prstGeom>
          <a:noFill/>
          <a:ln w="9525">
            <a:noFill/>
            <a:miter lim="800000"/>
            <a:headEnd/>
            <a:tailEnd/>
          </a:ln>
        </p:spPr>
        <p:txBody>
          <a:bodyPr lIns="91425" tIns="91425" rIns="91425" bIns="91425" anchor="b">
            <a:spAutoFit/>
          </a:bodyPr>
          <a:lstStyle>
            <a:lvl1pPr algn="l" rtl="0" eaLnBrk="1" fontAlgn="base" hangingPunct="1">
              <a:spcBef>
                <a:spcPts val="0"/>
              </a:spcBef>
              <a:spcAft>
                <a:spcPct val="0"/>
              </a:spcAft>
              <a:buSzPct val="100000"/>
              <a:buFont typeface="Arial"/>
              <a:buNone/>
              <a:defRPr sz="3600" b="1" kern="1200">
                <a:solidFill>
                  <a:schemeClr val="dk1"/>
                </a:solidFill>
                <a:latin typeface="Arial"/>
                <a:ea typeface="Arial"/>
                <a:cs typeface="Arial"/>
                <a:sym typeface="Arial"/>
              </a:defRPr>
            </a:lvl1pPr>
            <a:lvl2pPr algn="l" rtl="0" eaLnBrk="1" fontAlgn="base" hangingPunct="1">
              <a:spcBef>
                <a:spcPts val="0"/>
              </a:spcBef>
              <a:spcAft>
                <a:spcPct val="0"/>
              </a:spcAft>
              <a:buSzPct val="100000"/>
              <a:buFont typeface="Arial"/>
              <a:buNone/>
              <a:defRPr sz="3600" b="1">
                <a:solidFill>
                  <a:schemeClr val="dk1"/>
                </a:solidFill>
                <a:latin typeface="Arial"/>
                <a:ea typeface="Arial"/>
                <a:cs typeface="Arial"/>
                <a:sym typeface="Arial"/>
              </a:defRPr>
            </a:lvl2pPr>
            <a:lvl3pPr algn="l" rtl="0" eaLnBrk="1" fontAlgn="base" hangingPunct="1">
              <a:spcBef>
                <a:spcPts val="0"/>
              </a:spcBef>
              <a:spcAft>
                <a:spcPct val="0"/>
              </a:spcAft>
              <a:buSzPct val="100000"/>
              <a:buFont typeface="Arial"/>
              <a:buNone/>
              <a:defRPr sz="3600" b="1">
                <a:solidFill>
                  <a:schemeClr val="dk1"/>
                </a:solidFill>
                <a:latin typeface="Arial"/>
                <a:ea typeface="Arial"/>
                <a:cs typeface="Arial"/>
                <a:sym typeface="Arial"/>
              </a:defRPr>
            </a:lvl3pPr>
            <a:lvl4pPr algn="l" rtl="0" eaLnBrk="1" fontAlgn="base" hangingPunct="1">
              <a:spcBef>
                <a:spcPts val="0"/>
              </a:spcBef>
              <a:spcAft>
                <a:spcPct val="0"/>
              </a:spcAft>
              <a:buSzPct val="100000"/>
              <a:buFont typeface="Arial"/>
              <a:buNone/>
              <a:defRPr sz="3600" b="1">
                <a:solidFill>
                  <a:schemeClr val="dk1"/>
                </a:solidFill>
                <a:latin typeface="Arial"/>
                <a:ea typeface="Arial"/>
                <a:cs typeface="Arial"/>
                <a:sym typeface="Arial"/>
              </a:defRPr>
            </a:lvl4pPr>
            <a:lvl5pPr algn="l" rtl="0" eaLnBrk="1" fontAlgn="base" hangingPunct="1">
              <a:spcBef>
                <a:spcPts val="0"/>
              </a:spcBef>
              <a:spcAft>
                <a:spcPct val="0"/>
              </a:spcAft>
              <a:buSzPct val="100000"/>
              <a:buFont typeface="Arial"/>
              <a:buNone/>
              <a:defRPr sz="3600" b="1">
                <a:solidFill>
                  <a:schemeClr val="dk1"/>
                </a:solidFill>
                <a:latin typeface="Arial"/>
                <a:ea typeface="Arial"/>
                <a:cs typeface="Arial"/>
                <a:sym typeface="Arial"/>
              </a:defRPr>
            </a:lvl5pPr>
            <a:lvl6pPr marL="457200" algn="l" rtl="0" eaLnBrk="1" fontAlgn="base" hangingPunct="1">
              <a:spcBef>
                <a:spcPts val="0"/>
              </a:spcBef>
              <a:spcAft>
                <a:spcPct val="0"/>
              </a:spcAft>
              <a:buSzPct val="100000"/>
              <a:buFont typeface="Arial"/>
              <a:buNone/>
              <a:defRPr sz="3600" b="1">
                <a:solidFill>
                  <a:schemeClr val="dk1"/>
                </a:solidFill>
                <a:latin typeface="Arial"/>
                <a:ea typeface="Arial"/>
                <a:cs typeface="Arial"/>
                <a:sym typeface="Arial"/>
              </a:defRPr>
            </a:lvl6pPr>
            <a:lvl7pPr marL="914400" algn="l" rtl="0" eaLnBrk="1" fontAlgn="base" hangingPunct="1">
              <a:spcBef>
                <a:spcPts val="0"/>
              </a:spcBef>
              <a:spcAft>
                <a:spcPct val="0"/>
              </a:spcAft>
              <a:buSzPct val="100000"/>
              <a:buFont typeface="Arial"/>
              <a:buNone/>
              <a:defRPr sz="3600" b="1">
                <a:solidFill>
                  <a:schemeClr val="dk1"/>
                </a:solidFill>
                <a:latin typeface="Arial"/>
                <a:ea typeface="Arial"/>
                <a:cs typeface="Arial"/>
                <a:sym typeface="Arial"/>
              </a:defRPr>
            </a:lvl7pPr>
            <a:lvl8pPr marL="1371600" algn="l" rtl="0" eaLnBrk="1" fontAlgn="base" hangingPunct="1">
              <a:spcBef>
                <a:spcPts val="0"/>
              </a:spcBef>
              <a:spcAft>
                <a:spcPct val="0"/>
              </a:spcAft>
              <a:buSzPct val="100000"/>
              <a:buFont typeface="Arial"/>
              <a:buNone/>
              <a:defRPr sz="3600" b="1">
                <a:solidFill>
                  <a:schemeClr val="dk1"/>
                </a:solidFill>
                <a:latin typeface="Arial"/>
                <a:ea typeface="Arial"/>
                <a:cs typeface="Arial"/>
                <a:sym typeface="Arial"/>
              </a:defRPr>
            </a:lvl8pPr>
            <a:lvl9pPr marL="1828800" algn="l" rtl="0" eaLnBrk="1" fontAlgn="base" hangingPunct="1">
              <a:spcBef>
                <a:spcPts val="0"/>
              </a:spcBef>
              <a:spcAft>
                <a:spcPct val="0"/>
              </a:spcAft>
              <a:buSzPct val="100000"/>
              <a:buFont typeface="Arial"/>
              <a:buNone/>
              <a:defRPr sz="3600" b="1">
                <a:solidFill>
                  <a:schemeClr val="dk1"/>
                </a:solidFill>
                <a:latin typeface="Arial"/>
                <a:ea typeface="Arial"/>
                <a:cs typeface="Arial"/>
                <a:sym typeface="Arial"/>
              </a:defRPr>
            </a:lvl9pPr>
          </a:lstStyle>
          <a:p>
            <a:pPr algn="ctr">
              <a:defRPr/>
            </a:pPr>
            <a:r>
              <a:rPr lang="en-US" sz="280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Avior</a:t>
            </a:r>
            <a:r>
              <a:rPr lang="en-US" sz="28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28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r>
              <a:rPr lang="en-US" sz="28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Static Flow Manager</a:t>
            </a:r>
            <a:endParaRPr lang="en" sz="2800" dirty="0"/>
          </a:p>
        </p:txBody>
      </p:sp>
      <p:pic>
        <p:nvPicPr>
          <p:cNvPr id="62470" name="Picture 2" descr="C:\Users\Robert\Desktop\IBM DCN Presentation\sfm.PNG"/>
          <p:cNvPicPr>
            <a:picLocks noChangeAspect="1" noChangeArrowheads="1"/>
          </p:cNvPicPr>
          <p:nvPr/>
        </p:nvPicPr>
        <p:blipFill>
          <a:blip r:embed="rId4"/>
          <a:srcRect/>
          <a:stretch>
            <a:fillRect/>
          </a:stretch>
        </p:blipFill>
        <p:spPr bwMode="auto">
          <a:xfrm>
            <a:off x="2782888" y="4038600"/>
            <a:ext cx="6176962" cy="2381250"/>
          </a:xfrm>
          <a:prstGeom prst="rect">
            <a:avLst/>
          </a:prstGeom>
          <a:noFill/>
          <a:ln w="9525">
            <a:noFill/>
            <a:miter lim="800000"/>
            <a:headEnd/>
            <a:tailEnd/>
          </a:ln>
        </p:spPr>
      </p:pic>
    </p:spTree>
    <p:extLst>
      <p:ext uri="{BB962C8B-B14F-4D97-AF65-F5344CB8AC3E}">
        <p14:creationId xmlns:p14="http://schemas.microsoft.com/office/powerpoint/2010/main" val="2340109308"/>
      </p:ext>
    </p:extLst>
  </p:cSld>
  <p:clrMapOvr>
    <a:masterClrMapping/>
  </p:clrMapOvr>
  <p:transition spd="slow">
    <p:cut/>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306" y="1219200"/>
            <a:ext cx="8229600" cy="762000"/>
          </a:xfrm>
        </p:spPr>
        <p:txBody>
          <a:bodyPr/>
          <a:lstStyle/>
          <a:p>
            <a:r>
              <a:rPr lang="en-US"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Current Development</a:t>
            </a:r>
            <a:endParaRPr lang="en-US" dirty="0"/>
          </a:p>
        </p:txBody>
      </p:sp>
      <p:sp>
        <p:nvSpPr>
          <p:cNvPr id="3" name="Text Placeholder 2"/>
          <p:cNvSpPr>
            <a:spLocks noGrp="1"/>
          </p:cNvSpPr>
          <p:nvPr>
            <p:ph type="body" idx="1"/>
          </p:nvPr>
        </p:nvSpPr>
        <p:spPr>
          <a:xfrm>
            <a:off x="558053" y="2209800"/>
            <a:ext cx="8229600" cy="4648200"/>
          </a:xfrm>
        </p:spPr>
        <p:txBody>
          <a:bodyPr/>
          <a:lstStyle/>
          <a:p>
            <a:pPr marL="0" indent="0">
              <a:buNone/>
            </a:pPr>
            <a:r>
              <a:rPr lang="en-US" dirty="0" smtClean="0"/>
              <a:t>Core Functionality (July)</a:t>
            </a:r>
            <a:endParaRPr lang="en-US" dirty="0"/>
          </a:p>
          <a:p>
            <a:pPr lvl="1"/>
            <a:r>
              <a:rPr lang="en-US" dirty="0" smtClean="0"/>
              <a:t>Switch module</a:t>
            </a:r>
            <a:endParaRPr lang="en-US" dirty="0"/>
          </a:p>
          <a:p>
            <a:pPr lvl="1"/>
            <a:r>
              <a:rPr lang="en-US" dirty="0" smtClean="0"/>
              <a:t>Controller module</a:t>
            </a:r>
          </a:p>
          <a:p>
            <a:pPr lvl="1"/>
            <a:r>
              <a:rPr lang="en-US" dirty="0" smtClean="0"/>
              <a:t>Flow sub-module</a:t>
            </a:r>
          </a:p>
          <a:p>
            <a:pPr marL="457200" lvl="1" indent="0">
              <a:buNone/>
            </a:pPr>
            <a:endParaRPr lang="en-US" dirty="0" smtClean="0"/>
          </a:p>
          <a:p>
            <a:pPr marL="57150" indent="0">
              <a:buNone/>
            </a:pPr>
            <a:r>
              <a:rPr lang="en-US" dirty="0"/>
              <a:t>Static Flow Entry Pusher </a:t>
            </a:r>
            <a:r>
              <a:rPr lang="en-US" dirty="0" smtClean="0"/>
              <a:t>Module (July)</a:t>
            </a:r>
          </a:p>
          <a:p>
            <a:pPr lvl="1"/>
            <a:r>
              <a:rPr lang="en-US" dirty="0"/>
              <a:t>Static flow entry pusher </a:t>
            </a:r>
            <a:r>
              <a:rPr lang="en-US" dirty="0" smtClean="0"/>
              <a:t>module</a:t>
            </a:r>
          </a:p>
          <a:p>
            <a:pPr marL="57150" indent="0">
              <a:buNone/>
            </a:pPr>
            <a:endParaRPr lang="en-US" dirty="0" smtClean="0"/>
          </a:p>
          <a:p>
            <a:pPr marL="0" indent="0">
              <a:buNone/>
            </a:pPr>
            <a:endParaRPr lang="en-US" dirty="0"/>
          </a:p>
        </p:txBody>
      </p:sp>
      <p:sp>
        <p:nvSpPr>
          <p:cNvPr id="4" name="Slide Number Placeholder 3"/>
          <p:cNvSpPr>
            <a:spLocks noGrp="1"/>
          </p:cNvSpPr>
          <p:nvPr>
            <p:ph type="sldNum" sz="quarter" idx="4294967295"/>
          </p:nvPr>
        </p:nvSpPr>
        <p:spPr>
          <a:xfrm>
            <a:off x="8458200" y="6477000"/>
            <a:ext cx="685800" cy="381000"/>
          </a:xfrm>
          <a:prstGeom prst="rect">
            <a:avLst/>
          </a:prstGeom>
        </p:spPr>
        <p:txBody>
          <a:bodyPr/>
          <a:lstStyle/>
          <a:p>
            <a:pPr>
              <a:defRPr/>
            </a:pPr>
            <a:endParaRPr lang="en-US" smtClean="0"/>
          </a:p>
          <a:p>
            <a:pPr>
              <a:defRPr/>
            </a:pPr>
            <a:fld id="{6B47BAC1-BB3B-4A0F-A674-1759D81135C1}" type="slidenum">
              <a:rPr lang="en-US" smtClean="0"/>
              <a:pPr>
                <a:defRPr/>
              </a:pPr>
              <a:t>96</a:t>
            </a:fld>
            <a:endParaRPr lang="en-US" dirty="0"/>
          </a:p>
        </p:txBody>
      </p:sp>
    </p:spTree>
    <p:extLst>
      <p:ext uri="{BB962C8B-B14F-4D97-AF65-F5344CB8AC3E}">
        <p14:creationId xmlns:p14="http://schemas.microsoft.com/office/powerpoint/2010/main" val="409759648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Current Development Details</a:t>
            </a:r>
            <a:endParaRPr lang="en" dirty="0"/>
          </a:p>
        </p:txBody>
      </p:sp>
      <p:sp>
        <p:nvSpPr>
          <p:cNvPr id="3" name="Text Placeholder 2"/>
          <p:cNvSpPr>
            <a:spLocks noGrp="1"/>
          </p:cNvSpPr>
          <p:nvPr>
            <p:ph type="body" idx="1"/>
          </p:nvPr>
        </p:nvSpPr>
        <p:spPr/>
        <p:txBody>
          <a:bodyPr/>
          <a:lstStyle/>
          <a:p>
            <a:pPr marL="0" indent="0">
              <a:buNone/>
            </a:pPr>
            <a:r>
              <a:rPr lang="en-US" dirty="0" smtClean="0"/>
              <a:t>Core Functionality Sub-Modules</a:t>
            </a:r>
          </a:p>
          <a:p>
            <a:pPr lvl="1"/>
            <a:r>
              <a:rPr lang="en-US" dirty="0" smtClean="0"/>
              <a:t>A sub-module for switches connected to a controller, which will contain information about each switches port data, flow data, and id number</a:t>
            </a:r>
          </a:p>
          <a:p>
            <a:pPr marL="57150" indent="0">
              <a:buNone/>
            </a:pPr>
            <a:endParaRPr lang="en-US" sz="2000" dirty="0" smtClean="0"/>
          </a:p>
          <a:p>
            <a:pPr marL="57150" indent="0">
              <a:buNone/>
            </a:pPr>
            <a:r>
              <a:rPr lang="en-US" dirty="0" smtClean="0"/>
              <a:t>Static Flow Entry </a:t>
            </a:r>
            <a:r>
              <a:rPr lang="en-US" dirty="0"/>
              <a:t>Pusher </a:t>
            </a:r>
            <a:r>
              <a:rPr lang="en-US" dirty="0" smtClean="0"/>
              <a:t>Module</a:t>
            </a:r>
          </a:p>
          <a:p>
            <a:pPr lvl="1"/>
            <a:r>
              <a:rPr lang="en-US" dirty="0" smtClean="0"/>
              <a:t>Developing basic and advanced UI to manipulate static flows for individual switches</a:t>
            </a:r>
          </a:p>
        </p:txBody>
      </p:sp>
      <p:sp>
        <p:nvSpPr>
          <p:cNvPr id="4" name="Slide Number Placeholder 3"/>
          <p:cNvSpPr>
            <a:spLocks noGrp="1"/>
          </p:cNvSpPr>
          <p:nvPr>
            <p:ph type="sldNum" sz="quarter" idx="4294967295"/>
          </p:nvPr>
        </p:nvSpPr>
        <p:spPr>
          <a:xfrm>
            <a:off x="8458200" y="6477000"/>
            <a:ext cx="685800" cy="381000"/>
          </a:xfrm>
          <a:prstGeom prst="rect">
            <a:avLst/>
          </a:prstGeom>
        </p:spPr>
        <p:txBody>
          <a:bodyPr/>
          <a:lstStyle/>
          <a:p>
            <a:pPr>
              <a:defRPr/>
            </a:pPr>
            <a:endParaRPr lang="en-US" smtClean="0"/>
          </a:p>
          <a:p>
            <a:pPr>
              <a:defRPr/>
            </a:pPr>
            <a:fld id="{6B47BAC1-BB3B-4A0F-A674-1759D81135C1}" type="slidenum">
              <a:rPr lang="en-US" smtClean="0"/>
              <a:pPr>
                <a:defRPr/>
              </a:pPr>
              <a:t>97</a:t>
            </a:fld>
            <a:endParaRPr lang="en-US" dirty="0"/>
          </a:p>
        </p:txBody>
      </p:sp>
    </p:spTree>
    <p:extLst>
      <p:ext uri="{BB962C8B-B14F-4D97-AF65-F5344CB8AC3E}">
        <p14:creationId xmlns:p14="http://schemas.microsoft.com/office/powerpoint/2010/main" val="401423650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093178"/>
            <a:ext cx="8229600" cy="762000"/>
          </a:xfrm>
        </p:spPr>
        <p:txBody>
          <a:bodyPr/>
          <a:lstStyle/>
          <a:p>
            <a:r>
              <a:rPr lang="en-US" sz="3200" dirty="0" smtClean="0"/>
              <a:t>Current Development (cont.)</a:t>
            </a:r>
            <a:endParaRPr lang="en-US" sz="3200" dirty="0"/>
          </a:p>
        </p:txBody>
      </p:sp>
      <p:sp>
        <p:nvSpPr>
          <p:cNvPr id="3" name="Text Placeholder 2"/>
          <p:cNvSpPr>
            <a:spLocks noGrp="1"/>
          </p:cNvSpPr>
          <p:nvPr>
            <p:ph type="body" idx="1"/>
          </p:nvPr>
        </p:nvSpPr>
        <p:spPr>
          <a:xfrm>
            <a:off x="190500" y="1855178"/>
            <a:ext cx="8763000" cy="4800599"/>
          </a:xfrm>
        </p:spPr>
        <p:txBody>
          <a:bodyPr/>
          <a:lstStyle/>
          <a:p>
            <a:pPr marL="0" indent="0">
              <a:buNone/>
            </a:pPr>
            <a:r>
              <a:rPr lang="en-US" sz="2800" dirty="0" smtClean="0"/>
              <a:t>Controller sub-module</a:t>
            </a:r>
          </a:p>
          <a:p>
            <a:pPr lvl="1"/>
            <a:r>
              <a:rPr lang="en-US" dirty="0" smtClean="0"/>
              <a:t>A sub-module which will display updated information on the current state of the controller (Available memory, loaded modules, etc.)</a:t>
            </a:r>
          </a:p>
          <a:p>
            <a:pPr marL="57150" indent="0">
              <a:buNone/>
            </a:pPr>
            <a:endParaRPr lang="en-US" sz="1000" dirty="0" smtClean="0"/>
          </a:p>
          <a:p>
            <a:pPr marL="57150" indent="0">
              <a:buNone/>
            </a:pPr>
            <a:r>
              <a:rPr lang="en-US" sz="2800" dirty="0" smtClean="0"/>
              <a:t>Flow sub-module</a:t>
            </a:r>
          </a:p>
          <a:p>
            <a:pPr marL="914400" lvl="1" indent="-457200"/>
            <a:r>
              <a:rPr lang="en-US" dirty="0" smtClean="0"/>
              <a:t>Will contain detailed information on each flow on the network</a:t>
            </a:r>
          </a:p>
          <a:p>
            <a:pPr marL="914400" lvl="1" indent="-457200"/>
            <a:r>
              <a:rPr lang="en-US" dirty="0" smtClean="0"/>
              <a:t>Will eventually allow for dynamic flow creation and deletion</a:t>
            </a:r>
            <a:endParaRPr lang="en-US" dirty="0"/>
          </a:p>
        </p:txBody>
      </p:sp>
      <p:sp>
        <p:nvSpPr>
          <p:cNvPr id="4" name="Slide Number Placeholder 3"/>
          <p:cNvSpPr>
            <a:spLocks noGrp="1"/>
          </p:cNvSpPr>
          <p:nvPr>
            <p:ph type="sldNum" sz="quarter" idx="4294967295"/>
          </p:nvPr>
        </p:nvSpPr>
        <p:spPr>
          <a:xfrm>
            <a:off x="8458200" y="6477000"/>
            <a:ext cx="685800" cy="381000"/>
          </a:xfrm>
          <a:prstGeom prst="rect">
            <a:avLst/>
          </a:prstGeom>
        </p:spPr>
        <p:txBody>
          <a:bodyPr/>
          <a:lstStyle/>
          <a:p>
            <a:pPr>
              <a:defRPr/>
            </a:pPr>
            <a:endParaRPr lang="en-US" smtClean="0"/>
          </a:p>
          <a:p>
            <a:pPr>
              <a:defRPr/>
            </a:pPr>
            <a:fld id="{6B47BAC1-BB3B-4A0F-A674-1759D81135C1}" type="slidenum">
              <a:rPr lang="en-US" smtClean="0"/>
              <a:pPr>
                <a:defRPr/>
              </a:pPr>
              <a:t>98</a:t>
            </a:fld>
            <a:endParaRPr lang="en-US" dirty="0"/>
          </a:p>
        </p:txBody>
      </p:sp>
    </p:spTree>
    <p:extLst>
      <p:ext uri="{BB962C8B-B14F-4D97-AF65-F5344CB8AC3E}">
        <p14:creationId xmlns:p14="http://schemas.microsoft.com/office/powerpoint/2010/main" val="340348518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762000"/>
          </a:xfrm>
        </p:spPr>
        <p:txBody>
          <a:bodyPr/>
          <a:lstStyle/>
          <a:p>
            <a:r>
              <a:rPr lang="en-US" sz="32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Future Development</a:t>
            </a:r>
            <a:endParaRPr lang="en-US" sz="3200" dirty="0"/>
          </a:p>
        </p:txBody>
      </p:sp>
      <p:sp>
        <p:nvSpPr>
          <p:cNvPr id="3" name="Text Placeholder 2"/>
          <p:cNvSpPr>
            <a:spLocks noGrp="1"/>
          </p:cNvSpPr>
          <p:nvPr>
            <p:ph type="body" idx="1"/>
          </p:nvPr>
        </p:nvSpPr>
        <p:spPr>
          <a:xfrm>
            <a:off x="457200" y="1828800"/>
            <a:ext cx="8229600" cy="5029200"/>
          </a:xfrm>
        </p:spPr>
        <p:txBody>
          <a:bodyPr/>
          <a:lstStyle/>
          <a:p>
            <a:pPr marL="457200" lvl="1" indent="0">
              <a:buNone/>
            </a:pPr>
            <a:endParaRPr lang="en-US" sz="1000" dirty="0" smtClean="0"/>
          </a:p>
          <a:p>
            <a:pPr marL="457200" lvl="1" indent="0">
              <a:buNone/>
            </a:pPr>
            <a:endParaRPr lang="en-US" sz="1000" dirty="0"/>
          </a:p>
          <a:p>
            <a:pPr marL="457200" lvl="1" indent="0">
              <a:buNone/>
            </a:pPr>
            <a:endParaRPr lang="en-US" sz="1000" dirty="0" smtClean="0"/>
          </a:p>
          <a:p>
            <a:pPr marL="57150" indent="0">
              <a:buNone/>
            </a:pPr>
            <a:r>
              <a:rPr lang="en-US" sz="2800" dirty="0" smtClean="0"/>
              <a:t>Future developmental considerations (TBD):</a:t>
            </a:r>
          </a:p>
          <a:p>
            <a:pPr marL="914400" lvl="1" indent="-457200"/>
            <a:r>
              <a:rPr lang="en-US" dirty="0" smtClean="0"/>
              <a:t>Security module</a:t>
            </a:r>
          </a:p>
          <a:p>
            <a:pPr marL="914400" lvl="1" indent="-457200"/>
            <a:r>
              <a:rPr lang="en-US" dirty="0" err="1" smtClean="0"/>
              <a:t>QoS</a:t>
            </a:r>
            <a:r>
              <a:rPr lang="en-US" dirty="0" smtClean="0"/>
              <a:t> module</a:t>
            </a:r>
          </a:p>
          <a:p>
            <a:pPr marL="914400" lvl="1" indent="-457200"/>
            <a:r>
              <a:rPr lang="en-US" dirty="0" smtClean="0"/>
              <a:t>Firewall module</a:t>
            </a:r>
          </a:p>
          <a:p>
            <a:pPr marL="914400" lvl="1" indent="-457200"/>
            <a:r>
              <a:rPr lang="en-US" dirty="0" smtClean="0"/>
              <a:t>Enhancements to Flow module</a:t>
            </a:r>
            <a:endParaRPr lang="en-US" dirty="0"/>
          </a:p>
        </p:txBody>
      </p:sp>
      <p:sp>
        <p:nvSpPr>
          <p:cNvPr id="4" name="Slide Number Placeholder 3"/>
          <p:cNvSpPr>
            <a:spLocks noGrp="1"/>
          </p:cNvSpPr>
          <p:nvPr>
            <p:ph type="sldNum" sz="quarter" idx="4294967295"/>
          </p:nvPr>
        </p:nvSpPr>
        <p:spPr>
          <a:xfrm>
            <a:off x="8458200" y="6477000"/>
            <a:ext cx="685800" cy="381000"/>
          </a:xfrm>
          <a:prstGeom prst="rect">
            <a:avLst/>
          </a:prstGeom>
        </p:spPr>
        <p:txBody>
          <a:bodyPr/>
          <a:lstStyle/>
          <a:p>
            <a:pPr>
              <a:defRPr/>
            </a:pPr>
            <a:endParaRPr lang="en-US" smtClean="0"/>
          </a:p>
          <a:p>
            <a:pPr>
              <a:defRPr/>
            </a:pPr>
            <a:fld id="{6B47BAC1-BB3B-4A0F-A674-1759D81135C1}" type="slidenum">
              <a:rPr lang="en-US" smtClean="0"/>
              <a:pPr>
                <a:defRPr/>
              </a:pPr>
              <a:t>99</a:t>
            </a:fld>
            <a:endParaRPr lang="en-US" dirty="0"/>
          </a:p>
        </p:txBody>
      </p:sp>
    </p:spTree>
    <p:extLst>
      <p:ext uri="{BB962C8B-B14F-4D97-AF65-F5344CB8AC3E}">
        <p14:creationId xmlns:p14="http://schemas.microsoft.com/office/powerpoint/2010/main" val="340145789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719</TotalTime>
  <Words>4338</Words>
  <Application>Microsoft Office PowerPoint</Application>
  <PresentationFormat>On-screen Show (4:3)</PresentationFormat>
  <Paragraphs>926</Paragraphs>
  <Slides>100</Slides>
  <Notes>27</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100</vt:i4>
      </vt:variant>
    </vt:vector>
  </HeadingPairs>
  <TitlesOfParts>
    <vt:vector size="115" baseType="lpstr">
      <vt:lpstr>Microsoft YaHei</vt:lpstr>
      <vt:lpstr>ＭＳ Ｐゴシック</vt:lpstr>
      <vt:lpstr>SimSun</vt:lpstr>
      <vt:lpstr>Aharoni</vt:lpstr>
      <vt:lpstr>Arial</vt:lpstr>
      <vt:lpstr>Calibri</vt:lpstr>
      <vt:lpstr>Calibri Light</vt:lpstr>
      <vt:lpstr>Cambria</vt:lpstr>
      <vt:lpstr>Garamond</vt:lpstr>
      <vt:lpstr>sans-serif</vt:lpstr>
      <vt:lpstr>Times New Roman</vt:lpstr>
      <vt:lpstr>Trebuchet MS</vt:lpstr>
      <vt:lpstr>Wingdings</vt:lpstr>
      <vt:lpstr>Wingdings</vt:lpstr>
      <vt:lpstr>Office Theme</vt:lpstr>
      <vt:lpstr>    MVMUA Marist Meeting Marist/IBM Joint Study Update July 16, 2013</vt:lpstr>
      <vt:lpstr>Marist Profile</vt:lpstr>
      <vt:lpstr>PowerPoint Presentation</vt:lpstr>
      <vt:lpstr>PowerPoint Presentation</vt:lpstr>
      <vt:lpstr>PowerPoint Presentation</vt:lpstr>
      <vt:lpstr>NSF CPATH Grant: 2013 Conference</vt:lpstr>
      <vt:lpstr>NSF ARI Grant</vt:lpstr>
      <vt:lpstr>NSF MRI Grant</vt:lpstr>
      <vt:lpstr>PowerPoint Presentation</vt:lpstr>
      <vt:lpstr>PowerPoint Presentation</vt:lpstr>
      <vt:lpstr>Success on System z z/OS Knowledge Center on System z</vt:lpstr>
      <vt:lpstr>Marist Massive Open Online Course</vt:lpstr>
      <vt:lpstr>PowerPoint Presentation</vt:lpstr>
      <vt:lpstr>PowerPoint Presentation</vt:lpstr>
      <vt:lpstr>Advanced Certificate in Business Analytics</vt:lpstr>
      <vt:lpstr>PowerPoint Presentation</vt:lpstr>
      <vt:lpstr>NY State Center of Excellence for Cloud Computing and Analytics</vt:lpstr>
      <vt:lpstr>Physical View of Marist CCAC</vt:lpstr>
      <vt:lpstr>Marist/IBM Joint Study Update Agenda</vt:lpstr>
      <vt:lpstr>MARIST ECRL zEnterprise</vt:lpstr>
      <vt:lpstr>zEnsemble Layout</vt:lpstr>
      <vt:lpstr>zBX Specifications</vt:lpstr>
      <vt:lpstr>System z Breakdown</vt:lpstr>
      <vt:lpstr>zBX Breakdown</vt:lpstr>
      <vt:lpstr>Drupal on z114 – First Time Ever!</vt:lpstr>
      <vt:lpstr>Sakai on z114 – Mid-East Universities</vt:lpstr>
      <vt:lpstr>Sakai on z114 – Up &amp; Running</vt:lpstr>
      <vt:lpstr>University of Baghdad E-Health System</vt:lpstr>
      <vt:lpstr>Open Academic Analytics Initiative </vt:lpstr>
      <vt:lpstr>OAAI Early Alert System Overview </vt:lpstr>
      <vt:lpstr>Results</vt:lpstr>
      <vt:lpstr>PowerPoint Presentation</vt:lpstr>
      <vt:lpstr>Graph Replication &amp; Smart Partitioning</vt:lpstr>
      <vt:lpstr>Graph Replication &amp; Smart Partitioning</vt:lpstr>
      <vt:lpstr>zSentinel</vt:lpstr>
      <vt:lpstr>Overview</vt:lpstr>
      <vt:lpstr>PowerPoint Presentation</vt:lpstr>
      <vt:lpstr>Predictive Defect Analytics</vt:lpstr>
      <vt:lpstr>Background</vt:lpstr>
      <vt:lpstr>Overview</vt:lpstr>
      <vt:lpstr>Benefits</vt:lpstr>
      <vt:lpstr>Implementation</vt:lpstr>
      <vt:lpstr>Data Prep Flow</vt:lpstr>
      <vt:lpstr>Physical Infrastructure</vt:lpstr>
      <vt:lpstr>SPSS Models</vt:lpstr>
      <vt:lpstr>Cognos Reports</vt:lpstr>
      <vt:lpstr>Cognos Report Examples</vt:lpstr>
      <vt:lpstr>Cognos Report Examples</vt:lpstr>
      <vt:lpstr>Current Objectives</vt:lpstr>
      <vt:lpstr>Digital Archives Project</vt:lpstr>
      <vt:lpstr>Problems faced by Researchers Today</vt:lpstr>
      <vt:lpstr>Proposed Solution </vt:lpstr>
      <vt:lpstr>Advantages of this System</vt:lpstr>
      <vt:lpstr>How it works: An OmniFind Enterprise Edition for IBM DB2 Content Manager  Overview</vt:lpstr>
      <vt:lpstr>Content Manager and the Library</vt:lpstr>
      <vt:lpstr>Marist Hardware/Software Configuration</vt:lpstr>
      <vt:lpstr>IBM DB2 Content Manager</vt:lpstr>
      <vt:lpstr>What is enterprise search? </vt:lpstr>
      <vt:lpstr>What is a Crawler?</vt:lpstr>
      <vt:lpstr>How Data Flows through the Omnifind System</vt:lpstr>
      <vt:lpstr>PowerPoint Presentation</vt:lpstr>
      <vt:lpstr>Websites</vt:lpstr>
      <vt:lpstr>Specifics on the Crawler</vt:lpstr>
      <vt:lpstr>PowerPoint Presentation</vt:lpstr>
      <vt:lpstr>Immediate Goals </vt:lpstr>
      <vt:lpstr>Possible Problems</vt:lpstr>
      <vt:lpstr>SDN Overview</vt:lpstr>
      <vt:lpstr>Networks are outdated</vt:lpstr>
      <vt:lpstr>What is Software Defined Networking?</vt:lpstr>
      <vt:lpstr>The Software Defined Network</vt:lpstr>
      <vt:lpstr>OpenFlow</vt:lpstr>
      <vt:lpstr>PowerPoint Presentation</vt:lpstr>
      <vt:lpstr>Port Down Reconciliation</vt:lpstr>
      <vt:lpstr>PowerPoint Presentation</vt:lpstr>
      <vt:lpstr>PowerPoint Presentation</vt:lpstr>
      <vt:lpstr>PowerPoint Presentation</vt:lpstr>
      <vt:lpstr>What are the advantages?</vt:lpstr>
      <vt:lpstr>Optical Networking</vt:lpstr>
      <vt:lpstr>ADVAlanche</vt:lpstr>
      <vt:lpstr>Optical Networking</vt:lpstr>
      <vt:lpstr>PowerPoint Presentation</vt:lpstr>
      <vt:lpstr>ADVA FSP 3000</vt:lpstr>
      <vt:lpstr>Marist Testbed</vt:lpstr>
      <vt:lpstr>Use Cases</vt:lpstr>
      <vt:lpstr>ADVAlanche</vt:lpstr>
      <vt:lpstr>PowerPoint Presentation</vt:lpstr>
      <vt:lpstr>PowerPoint Presentation</vt:lpstr>
      <vt:lpstr>PowerPoint Presentation</vt:lpstr>
      <vt:lpstr>Next Steps</vt:lpstr>
      <vt:lpstr>Avior 2.0</vt:lpstr>
      <vt:lpstr>Avior </vt:lpstr>
      <vt:lpstr>What Problem Does Avior Address?</vt:lpstr>
      <vt:lpstr>Avior – Overview for all Switches</vt:lpstr>
      <vt:lpstr>Avior 2.0</vt:lpstr>
      <vt:lpstr>Static Flows</vt:lpstr>
      <vt:lpstr>Current Development</vt:lpstr>
      <vt:lpstr>Current Development Details</vt:lpstr>
      <vt:lpstr>Current Development (cont.)</vt:lpstr>
      <vt:lpstr>Future Development</vt:lpstr>
      <vt:lpstr>PowerPoint Presentation</vt:lpstr>
    </vt:vector>
  </TitlesOfParts>
  <Company>Marist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Marist College Enterprise Computing Research Lab  Undergraduate Projects    Howard Baker, Andrew Evans, Chris Cordisco, Junaid Kapadia June 11, 2013</dc:title>
  <dc:creator>Andrew D Evans</dc:creator>
  <cp:lastModifiedBy>Junaid A Kapadia</cp:lastModifiedBy>
  <cp:revision>37</cp:revision>
  <cp:lastPrinted>2013-07-11T12:57:07Z</cp:lastPrinted>
  <dcterms:created xsi:type="dcterms:W3CDTF">2013-06-05T13:16:12Z</dcterms:created>
  <dcterms:modified xsi:type="dcterms:W3CDTF">2013-07-15T21:25:35Z</dcterms:modified>
</cp:coreProperties>
</file>